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75" r:id="rId5"/>
    <p:sldId id="335" r:id="rId6"/>
    <p:sldId id="336" r:id="rId7"/>
    <p:sldId id="339" r:id="rId8"/>
    <p:sldId id="322" r:id="rId9"/>
    <p:sldId id="311" r:id="rId10"/>
    <p:sldId id="340" r:id="rId11"/>
    <p:sldId id="341" r:id="rId12"/>
    <p:sldId id="312" r:id="rId13"/>
    <p:sldId id="269" r:id="rId14"/>
    <p:sldId id="271" r:id="rId15"/>
    <p:sldId id="342" r:id="rId16"/>
    <p:sldId id="343" r:id="rId17"/>
    <p:sldId id="331" r:id="rId18"/>
    <p:sldId id="344" r:id="rId19"/>
    <p:sldId id="274" r:id="rId20"/>
    <p:sldId id="345" r:id="rId21"/>
    <p:sldId id="333" r:id="rId22"/>
    <p:sldId id="346" r:id="rId23"/>
    <p:sldId id="323" r:id="rId24"/>
    <p:sldId id="348" r:id="rId25"/>
    <p:sldId id="349" r:id="rId26"/>
    <p:sldId id="334" r:id="rId27"/>
    <p:sldId id="350" r:id="rId28"/>
    <p:sldId id="330" r:id="rId29"/>
    <p:sldId id="358" r:id="rId30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CA2ECF-6F87-2EA8-0C59-294C808562A4}" name="Rantsi Saana" initials="RS" userId="S::saana.rantsi@hel.fi::8e20855f-e8de-4a29-b9a3-cff3373fd6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F23"/>
    <a:srgbClr val="003770"/>
    <a:srgbClr val="26DED4"/>
    <a:srgbClr val="D1B5D9"/>
    <a:srgbClr val="FFF9F0"/>
    <a:srgbClr val="0F615D"/>
    <a:srgbClr val="FFC9C9"/>
    <a:srgbClr val="E04403"/>
    <a:srgbClr val="D313CA"/>
    <a:srgbClr val="603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4660"/>
  </p:normalViewPr>
  <p:slideViewPr>
    <p:cSldViewPr snapToGrid="0">
      <p:cViewPr varScale="1">
        <p:scale>
          <a:sx n="99" d="100"/>
          <a:sy n="99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9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9EA8D-F6AB-4743-858F-4177A55618F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E43E4-F48C-4743-A3DE-F7414EB2209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4581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38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02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92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4066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606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4474-E79D-954A-B6B0-CAC8082D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967935"/>
            <a:ext cx="9144000" cy="11938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06D1B-4F96-164C-8982-DB27F626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365" y="526937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96F9D5A-E24E-F264-76C7-60AB0D446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3" y="6036310"/>
            <a:ext cx="1117600" cy="51752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F0F90DE-29B0-38AA-0B2D-4D99129F8B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29" y="5765482"/>
            <a:ext cx="1059180" cy="105918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9FD15E3-3D16-7708-1932-1C1BBCCA7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90000"/>
          </a:blip>
          <a:srcRect t="33733" r="-2363" b="22218"/>
          <a:stretch/>
        </p:blipFill>
        <p:spPr>
          <a:xfrm>
            <a:off x="-167871" y="15616"/>
            <a:ext cx="12647648" cy="3628640"/>
          </a:xfrm>
          <a:prstGeom prst="rect">
            <a:avLst/>
          </a:prstGeom>
        </p:spPr>
      </p:pic>
      <p:pic>
        <p:nvPicPr>
          <p:cNvPr id="16" name="Graphic 9">
            <a:extLst>
              <a:ext uri="{FF2B5EF4-FFF2-40B4-BE49-F238E27FC236}">
                <a16:creationId xmlns:a16="http://schemas.microsoft.com/office/drawing/2014/main" id="{ABC5BD90-14E0-5BEE-3EA4-F9B2BAD940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0152" y="195312"/>
            <a:ext cx="2149171" cy="1779036"/>
          </a:xfrm>
          <a:prstGeom prst="rect">
            <a:avLst/>
          </a:prstGeom>
        </p:spPr>
      </p:pic>
      <p:pic>
        <p:nvPicPr>
          <p:cNvPr id="19" name="docshape5">
            <a:extLst>
              <a:ext uri="{FF2B5EF4-FFF2-40B4-BE49-F238E27FC236}">
                <a16:creationId xmlns:a16="http://schemas.microsoft.com/office/drawing/2014/main" id="{73BE18D9-7E3A-7D7C-72A0-24CBC97D4A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59" y="6126822"/>
            <a:ext cx="134112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05CDB495-59D0-BC38-DF26-860A822DF1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19403" y="5943737"/>
            <a:ext cx="2276676" cy="827883"/>
          </a:xfrm>
          <a:prstGeom prst="rect">
            <a:avLst/>
          </a:prstGeom>
        </p:spPr>
      </p:pic>
      <p:pic>
        <p:nvPicPr>
          <p:cNvPr id="24" name="docshape3">
            <a:extLst>
              <a:ext uri="{FF2B5EF4-FFF2-40B4-BE49-F238E27FC236}">
                <a16:creationId xmlns:a16="http://schemas.microsoft.com/office/drawing/2014/main" id="{4D0AD2B0-4D27-BFDD-C309-95132DD5AC9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57" y="6179903"/>
            <a:ext cx="1897380" cy="4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19138DB0-4753-E893-2C6B-B1658CC65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18803" t="18194" r="19522" b="15369"/>
          <a:stretch/>
        </p:blipFill>
        <p:spPr>
          <a:xfrm>
            <a:off x="2094078" y="5868139"/>
            <a:ext cx="1465871" cy="825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872ABF-D836-868E-CDCF-F0AD9B91A32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432264" y="3901705"/>
            <a:ext cx="1966434" cy="1966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F8262-DED7-1506-8A07-EF1F8195079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518731" y="3810774"/>
            <a:ext cx="1235523" cy="2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8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6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68247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E41CC7-0627-AF47-9768-52235DC6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E736A0-B13D-2849-9902-A630AA95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02967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la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18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49053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la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4E642-A201-0840-9C65-09CC49D1F1AE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5D91E-46F1-3943-BCD8-739E9C2F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B0A480-2736-774A-B0BF-62E232AD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B1F4A1-3AB3-284B-A737-91E286C2E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79944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3510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n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83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FEE67-1E90-0E42-870D-0C57934D9EB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D5D0F-DC64-C04C-957D-82F2CA0FC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1563" y="97659"/>
            <a:ext cx="1924356" cy="15907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1C8800-510B-5D46-9E05-A87BC6D2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A625E3-511A-3B4B-B89D-B10BDD9BA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77132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na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1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ja_teksti_ki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1802F8FA-B939-5140-AFB0-136F59401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70128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49161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DDC010-48C0-4745-9CFC-382BD5526F97}"/>
              </a:ext>
            </a:extLst>
          </p:cNvPr>
          <p:cNvSpPr/>
          <p:nvPr userDrawn="1"/>
        </p:nvSpPr>
        <p:spPr>
          <a:xfrm>
            <a:off x="-1" y="0"/>
            <a:ext cx="12192000" cy="1656522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EB87E8-A060-6749-BE41-702572D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DB2181-AA93-EE4C-935F-80B429C0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50942-046D-414D-930D-DC6B9696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1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 descr="A person talking to a person&#10;&#10;Description automatically generated with medium confidence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A49AB3-DFE0-A84E-827B-674FEBCEE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7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vi_street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03654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5E80-2D9C-C9F6-8DBE-FE8E837E3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95563-7C26-4EF8-0C89-561671CA7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49636-C98D-8DB3-AEDB-6D699A2D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C0B3-5F09-590B-245F-B85181A1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91AC9-4627-403D-AF3E-38658592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97668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B6FA1-AFB3-76B1-9A13-0D4F41BB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pPr/>
              <a:t>06/03/2024</a:t>
            </a:fld>
            <a:r>
              <a:rPr lang="en-GB" dirty="0"/>
              <a:t> STE Analytics - Synesis</a:t>
            </a:r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EC29E-E7EB-1DCA-D365-5D4D97CE4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FA654F-569C-FD4B-713D-9D55A5FBD44A}"/>
              </a:ext>
            </a:extLst>
          </p:cNvPr>
          <p:cNvSpPr/>
          <p:nvPr userDrawn="1"/>
        </p:nvSpPr>
        <p:spPr>
          <a:xfrm>
            <a:off x="0" y="1172095"/>
            <a:ext cx="12192000" cy="4015048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1426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859DB-EB68-41C0-C2B5-99611F81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903A7-D4F9-97E0-552A-078C2C25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7F4D6-96E4-6DCA-3154-17E08D6113FF}"/>
              </a:ext>
            </a:extLst>
          </p:cNvPr>
          <p:cNvSpPr/>
          <p:nvPr userDrawn="1"/>
        </p:nvSpPr>
        <p:spPr>
          <a:xfrm>
            <a:off x="0" y="365125"/>
            <a:ext cx="12192000" cy="1190406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448A9-9CF8-9685-A0B8-024C18D4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020"/>
          </a:xfrm>
        </p:spPr>
        <p:txBody>
          <a:bodyPr/>
          <a:lstStyle>
            <a:lvl1pPr>
              <a:defRPr>
                <a:solidFill>
                  <a:srgbClr val="FFFAF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05099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859DB-EB68-41C0-C2B5-99611F81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903A7-D4F9-97E0-552A-078C2C25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7F4D6-96E4-6DCA-3154-17E08D6113FF}"/>
              </a:ext>
            </a:extLst>
          </p:cNvPr>
          <p:cNvSpPr/>
          <p:nvPr userDrawn="1"/>
        </p:nvSpPr>
        <p:spPr>
          <a:xfrm>
            <a:off x="0" y="365126"/>
            <a:ext cx="12192000" cy="580806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448A9-9CF8-9685-A0B8-024C18D4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21"/>
          </a:xfrm>
        </p:spPr>
        <p:txBody>
          <a:bodyPr/>
          <a:lstStyle>
            <a:lvl1pPr>
              <a:defRPr>
                <a:solidFill>
                  <a:srgbClr val="FFFAF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47C2C-5605-E420-A5F2-B0C825DC3C5E}"/>
              </a:ext>
            </a:extLst>
          </p:cNvPr>
          <p:cNvSpPr/>
          <p:nvPr userDrawn="1"/>
        </p:nvSpPr>
        <p:spPr>
          <a:xfrm>
            <a:off x="0" y="945932"/>
            <a:ext cx="12192000" cy="813835"/>
          </a:xfrm>
          <a:prstGeom prst="rect">
            <a:avLst/>
          </a:prstGeom>
          <a:solidFill>
            <a:srgbClr val="00377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F1CF15-C910-F9CF-CCE1-86203D7709E0}"/>
              </a:ext>
            </a:extLst>
          </p:cNvPr>
          <p:cNvSpPr txBox="1">
            <a:spLocks/>
          </p:cNvSpPr>
          <p:nvPr userDrawn="1"/>
        </p:nvSpPr>
        <p:spPr>
          <a:xfrm>
            <a:off x="838200" y="1062446"/>
            <a:ext cx="10515600" cy="697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AF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FI" sz="4000" i="1" dirty="0"/>
          </a:p>
        </p:txBody>
      </p:sp>
    </p:spTree>
    <p:extLst>
      <p:ext uri="{BB962C8B-B14F-4D97-AF65-F5344CB8AC3E}">
        <p14:creationId xmlns:p14="http://schemas.microsoft.com/office/powerpoint/2010/main" val="183029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859DB-EB68-41C0-C2B5-99611F81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903A7-D4F9-97E0-552A-078C2C25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7F4D6-96E4-6DCA-3154-17E08D6113FF}"/>
              </a:ext>
            </a:extLst>
          </p:cNvPr>
          <p:cNvSpPr/>
          <p:nvPr userDrawn="1"/>
        </p:nvSpPr>
        <p:spPr>
          <a:xfrm>
            <a:off x="0" y="365126"/>
            <a:ext cx="12192000" cy="580806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448A9-9CF8-9685-A0B8-024C18D4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21"/>
          </a:xfrm>
        </p:spPr>
        <p:txBody>
          <a:bodyPr/>
          <a:lstStyle>
            <a:lvl1pPr>
              <a:defRPr>
                <a:solidFill>
                  <a:srgbClr val="FFFAF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47C2C-5605-E420-A5F2-B0C825DC3C5E}"/>
              </a:ext>
            </a:extLst>
          </p:cNvPr>
          <p:cNvSpPr/>
          <p:nvPr userDrawn="1"/>
        </p:nvSpPr>
        <p:spPr>
          <a:xfrm>
            <a:off x="0" y="945932"/>
            <a:ext cx="12192000" cy="580807"/>
          </a:xfrm>
          <a:prstGeom prst="rect">
            <a:avLst/>
          </a:prstGeom>
          <a:solidFill>
            <a:srgbClr val="00377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F1CF15-C910-F9CF-CCE1-86203D7709E0}"/>
              </a:ext>
            </a:extLst>
          </p:cNvPr>
          <p:cNvSpPr txBox="1">
            <a:spLocks/>
          </p:cNvSpPr>
          <p:nvPr userDrawn="1"/>
        </p:nvSpPr>
        <p:spPr>
          <a:xfrm>
            <a:off x="838200" y="1062446"/>
            <a:ext cx="10515600" cy="697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AF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FI" sz="4000" i="1" dirty="0"/>
          </a:p>
        </p:txBody>
      </p:sp>
    </p:spTree>
    <p:extLst>
      <p:ext uri="{BB962C8B-B14F-4D97-AF65-F5344CB8AC3E}">
        <p14:creationId xmlns:p14="http://schemas.microsoft.com/office/powerpoint/2010/main" val="1317874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859DB-EB68-41C0-C2B5-99611F81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903A7-D4F9-97E0-552A-078C2C25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7F4D6-96E4-6DCA-3154-17E08D6113FF}"/>
              </a:ext>
            </a:extLst>
          </p:cNvPr>
          <p:cNvSpPr/>
          <p:nvPr userDrawn="1"/>
        </p:nvSpPr>
        <p:spPr>
          <a:xfrm>
            <a:off x="0" y="365126"/>
            <a:ext cx="12192000" cy="580806"/>
          </a:xfrm>
          <a:prstGeom prst="rect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448A9-9CF8-9685-A0B8-024C18D4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21"/>
          </a:xfrm>
        </p:spPr>
        <p:txBody>
          <a:bodyPr/>
          <a:lstStyle>
            <a:lvl1pPr>
              <a:defRPr>
                <a:solidFill>
                  <a:srgbClr val="FFFAF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47C2C-5605-E420-A5F2-B0C825DC3C5E}"/>
              </a:ext>
            </a:extLst>
          </p:cNvPr>
          <p:cNvSpPr/>
          <p:nvPr userDrawn="1"/>
        </p:nvSpPr>
        <p:spPr>
          <a:xfrm>
            <a:off x="0" y="945932"/>
            <a:ext cx="12192000" cy="813835"/>
          </a:xfrm>
          <a:prstGeom prst="rect">
            <a:avLst/>
          </a:prstGeom>
          <a:solidFill>
            <a:srgbClr val="E54F2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F1CF15-C910-F9CF-CCE1-86203D7709E0}"/>
              </a:ext>
            </a:extLst>
          </p:cNvPr>
          <p:cNvSpPr txBox="1">
            <a:spLocks/>
          </p:cNvSpPr>
          <p:nvPr userDrawn="1"/>
        </p:nvSpPr>
        <p:spPr>
          <a:xfrm>
            <a:off x="838200" y="1062446"/>
            <a:ext cx="10515600" cy="697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AF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FI" sz="4000" i="1" dirty="0"/>
          </a:p>
        </p:txBody>
      </p:sp>
    </p:spTree>
    <p:extLst>
      <p:ext uri="{BB962C8B-B14F-4D97-AF65-F5344CB8AC3E}">
        <p14:creationId xmlns:p14="http://schemas.microsoft.com/office/powerpoint/2010/main" val="52102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6C1D9-85E7-7E4D-A31A-9188FDC01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B77D4-584C-13B6-9CBA-67CCF562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31740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859DB-EB68-41C0-C2B5-99611F81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903A7-D4F9-97E0-552A-078C2C25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7F4D6-96E4-6DCA-3154-17E08D6113FF}"/>
              </a:ext>
            </a:extLst>
          </p:cNvPr>
          <p:cNvSpPr/>
          <p:nvPr userDrawn="1"/>
        </p:nvSpPr>
        <p:spPr>
          <a:xfrm>
            <a:off x="0" y="365126"/>
            <a:ext cx="12192000" cy="580806"/>
          </a:xfrm>
          <a:prstGeom prst="rect">
            <a:avLst/>
          </a:prstGeom>
          <a:solidFill>
            <a:srgbClr val="26DE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448A9-9CF8-9685-A0B8-024C18D4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21"/>
          </a:xfrm>
        </p:spPr>
        <p:txBody>
          <a:bodyPr/>
          <a:lstStyle>
            <a:lvl1pPr>
              <a:defRPr>
                <a:solidFill>
                  <a:srgbClr val="FFFAF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47C2C-5605-E420-A5F2-B0C825DC3C5E}"/>
              </a:ext>
            </a:extLst>
          </p:cNvPr>
          <p:cNvSpPr/>
          <p:nvPr userDrawn="1"/>
        </p:nvSpPr>
        <p:spPr>
          <a:xfrm>
            <a:off x="0" y="945932"/>
            <a:ext cx="12192000" cy="813835"/>
          </a:xfrm>
          <a:prstGeom prst="rect">
            <a:avLst/>
          </a:prstGeom>
          <a:solidFill>
            <a:srgbClr val="26DED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F1CF15-C910-F9CF-CCE1-86203D7709E0}"/>
              </a:ext>
            </a:extLst>
          </p:cNvPr>
          <p:cNvSpPr txBox="1">
            <a:spLocks/>
          </p:cNvSpPr>
          <p:nvPr userDrawn="1"/>
        </p:nvSpPr>
        <p:spPr>
          <a:xfrm>
            <a:off x="838200" y="1062446"/>
            <a:ext cx="10515600" cy="697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AF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FI" sz="4000" i="1" dirty="0"/>
          </a:p>
        </p:txBody>
      </p:sp>
    </p:spTree>
    <p:extLst>
      <p:ext uri="{BB962C8B-B14F-4D97-AF65-F5344CB8AC3E}">
        <p14:creationId xmlns:p14="http://schemas.microsoft.com/office/powerpoint/2010/main" val="288732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859DB-EB68-41C0-C2B5-99611F81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903A7-D4F9-97E0-552A-078C2C25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7F4D6-96E4-6DCA-3154-17E08D6113FF}"/>
              </a:ext>
            </a:extLst>
          </p:cNvPr>
          <p:cNvSpPr/>
          <p:nvPr userDrawn="1"/>
        </p:nvSpPr>
        <p:spPr>
          <a:xfrm>
            <a:off x="0" y="365126"/>
            <a:ext cx="12192000" cy="580806"/>
          </a:xfrm>
          <a:prstGeom prst="rect">
            <a:avLst/>
          </a:prstGeom>
          <a:solidFill>
            <a:srgbClr val="D1B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448A9-9CF8-9685-A0B8-024C18D4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321"/>
          </a:xfrm>
        </p:spPr>
        <p:txBody>
          <a:bodyPr/>
          <a:lstStyle>
            <a:lvl1pPr>
              <a:defRPr>
                <a:solidFill>
                  <a:srgbClr val="FFFAF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47C2C-5605-E420-A5F2-B0C825DC3C5E}"/>
              </a:ext>
            </a:extLst>
          </p:cNvPr>
          <p:cNvSpPr/>
          <p:nvPr userDrawn="1"/>
        </p:nvSpPr>
        <p:spPr>
          <a:xfrm>
            <a:off x="0" y="945932"/>
            <a:ext cx="12192000" cy="813835"/>
          </a:xfrm>
          <a:prstGeom prst="rect">
            <a:avLst/>
          </a:prstGeom>
          <a:solidFill>
            <a:srgbClr val="D1B5D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F1CF15-C910-F9CF-CCE1-86203D7709E0}"/>
              </a:ext>
            </a:extLst>
          </p:cNvPr>
          <p:cNvSpPr txBox="1">
            <a:spLocks/>
          </p:cNvSpPr>
          <p:nvPr userDrawn="1"/>
        </p:nvSpPr>
        <p:spPr>
          <a:xfrm>
            <a:off x="838200" y="1062446"/>
            <a:ext cx="10515600" cy="697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AF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FI" sz="4000" i="1" dirty="0"/>
          </a:p>
        </p:txBody>
      </p:sp>
    </p:spTree>
    <p:extLst>
      <p:ext uri="{BB962C8B-B14F-4D97-AF65-F5344CB8AC3E}">
        <p14:creationId xmlns:p14="http://schemas.microsoft.com/office/powerpoint/2010/main" val="1654200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859DB-EB68-41C0-C2B5-99611F81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903A7-D4F9-97E0-552A-078C2C25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448A9-9CF8-9685-A0B8-024C18D4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AF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90488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F29E-B00B-49CA-5887-93DBDA14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913A3-C0BC-E225-A353-10C49A495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1287B-7F8F-1D21-B3D3-9622EC56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43D3-517C-B33F-FAEE-7139AC7D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30A0C-3354-0154-2217-B614426A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24952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D884B-84D2-BFC7-F350-F48EA032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FDD5E-4089-35C8-08FC-48A9ABFDE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AB835-D47D-6293-FA04-8B43ED7C6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248AB-6611-3C51-0F45-E14D3BE79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12AFD-01E4-C169-CB93-EC4ADB1E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CB794-D223-1690-2C65-80EC3045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40409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45CC-45EA-548D-D3FD-2271394C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B7544-F4AA-4B9B-535E-8B4786127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CC8E5-BEAD-2019-A5D8-8965919AA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8086B-A754-6639-836A-91AF68305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0A7AB-6198-4F9E-7020-93B8DB6FEA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62D4F0-C845-8625-B7EA-D005D046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468AD-71C7-66F6-2632-F53D9092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3824F5-2A74-D019-F030-4B2B08CE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60787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36955-8EE8-668E-B2C5-5749EC36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6BB66-3DF5-A19B-DF4A-5B890655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C0DBF-DC78-C398-1DA4-75F644A4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7613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9C7E-7726-4E85-CA05-93C55CCB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A5770-C398-4D26-E22B-C46CC386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544D4-7F2A-1C9E-4869-7480BABB7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70302-1C1C-FF20-23E7-B179BBB89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FAD9C-7B45-32E4-0C9D-2CE54C0D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BB7DE-6D8D-D9FD-C226-CE8E2F87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24839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03F7-BC17-A89F-B9D5-44A61163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25E92F-047B-D894-7E97-D01038E1E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77ECC-EFE8-2377-1A8D-B72C4E7AC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10198-14EB-1B55-F4C1-768A498B6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3DA63-64D3-0F27-A4C8-237F2413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107F8-2FC4-EC57-D34C-AE8F5927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08096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87B6E-342A-0692-1775-6A0898C5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ED5A5-015C-FA7C-1DC0-34A62FCC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67555-A311-9B6B-B260-39E19A0F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8F968-F15A-1DF3-AE59-D90C5272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3175-BB70-0652-C35E-38717B72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5530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B77D4-584C-13B6-9CBA-67CCF562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6DC9AD-97BD-0164-1A66-5458CD55BD9F}"/>
              </a:ext>
            </a:extLst>
          </p:cNvPr>
          <p:cNvSpPr/>
          <p:nvPr userDrawn="1"/>
        </p:nvSpPr>
        <p:spPr>
          <a:xfrm>
            <a:off x="9773920" y="365125"/>
            <a:ext cx="1579880" cy="13315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1CC91-F29D-555B-A6CA-90C33D877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920" y="431165"/>
            <a:ext cx="1601655" cy="13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8CB9D-40E8-10B3-3A5E-84CC836CE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C532F-AC9B-B9A7-0BFF-3F7C52F50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62619-9E60-7183-3AE9-AC41900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715F4-4E01-22EC-BFA6-03C9E3BE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47A1-3890-6BEA-E6A7-0C6A3D9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3302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5B061559-9EED-2D1B-11B7-6F31B4707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0152" y="195312"/>
            <a:ext cx="2149171" cy="17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7CF9-477B-4D4D-9E06-15FD603B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79A67-01B2-ED4E-B639-43A5FC88B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A026A-D2C9-564B-B271-BF5EF3FEF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2DCB0-B092-514B-94AD-1565A0D8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2A9EA-9A7F-634C-B11C-CD426EEB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8682B-9F20-294D-8E40-17BF6345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3562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2B57-CA09-3D47-BDB6-091A6A49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8EE0-5ABF-D64C-AF5A-F4217BF4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30A42-75D1-8E4E-A58A-4EF657B6F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115CE-CD3A-8F4F-A7CB-2A10F907F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F5FE5-F50E-1F47-A5E4-8882A1B78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00446-11A0-D746-B343-F040D8B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A80CC-221D-9C4C-A852-CFB18EB7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65C8DB-3864-0D46-A886-AFEE65E7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3633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5881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16D8C-7D15-A244-B66C-253A225E6329}"/>
              </a:ext>
            </a:extLst>
          </p:cNvPr>
          <p:cNvSpPr/>
          <p:nvPr userDrawn="1"/>
        </p:nvSpPr>
        <p:spPr>
          <a:xfrm>
            <a:off x="9833113" y="0"/>
            <a:ext cx="2358887" cy="161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1EC78A1-7E08-B6E3-8056-D3B9B61B3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E20E31-5047-917E-F171-EE917FBA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2490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EEDF-D927-6AD0-513B-D80D90D0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7EB6A-4FE3-D671-A856-A893B53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24403-D2EF-B342-DC29-F657CE813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2A97D-E3D9-471C-8722-3951D40F93D7}" type="datetimeFigureOut">
              <a:rPr lang="en-FI" smtClean="0"/>
              <a:t>06/03/2024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438F2-C5F5-9FED-FE61-A4FFE309E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231AF-201F-F04C-206F-5D83A5C05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D9920-9F41-4B3C-AB1C-08DC6761DF8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5559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49" r:id="rId24"/>
    <p:sldLayoutId id="2147483650" r:id="rId25"/>
    <p:sldLayoutId id="2147483654" r:id="rId26"/>
    <p:sldLayoutId id="2147483661" r:id="rId27"/>
    <p:sldLayoutId id="2147483663" r:id="rId28"/>
    <p:sldLayoutId id="2147483662" r:id="rId29"/>
    <p:sldLayoutId id="2147483664" r:id="rId30"/>
    <p:sldLayoutId id="2147483665" r:id="rId31"/>
    <p:sldLayoutId id="2147483660" r:id="rId32"/>
    <p:sldLayoutId id="2147483651" r:id="rId33"/>
    <p:sldLayoutId id="2147483652" r:id="rId34"/>
    <p:sldLayoutId id="2147483653" r:id="rId35"/>
    <p:sldLayoutId id="2147483655" r:id="rId36"/>
    <p:sldLayoutId id="2147483656" r:id="rId37"/>
    <p:sldLayoutId id="2147483657" r:id="rId38"/>
    <p:sldLayoutId id="2147483658" r:id="rId39"/>
    <p:sldLayoutId id="214748365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1;p1">
            <a:extLst>
              <a:ext uri="{FF2B5EF4-FFF2-40B4-BE49-F238E27FC236}">
                <a16:creationId xmlns:a16="http://schemas.microsoft.com/office/drawing/2014/main" id="{1ED3B8DE-7E43-CC2A-BBD8-9413E91F9374}"/>
              </a:ext>
            </a:extLst>
          </p:cNvPr>
          <p:cNvPicPr preferRelativeResize="0"/>
          <p:nvPr/>
        </p:nvPicPr>
        <p:blipFill rotWithShape="1">
          <a:blip r:embed="rId2">
            <a:alphaModFix amt="85000"/>
          </a:blip>
          <a:srcRect/>
          <a:stretch/>
        </p:blipFill>
        <p:spPr>
          <a:xfrm>
            <a:off x="7873694" y="3265459"/>
            <a:ext cx="2418369" cy="24183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C1535F-B7C1-B990-6CDC-B451292DC72D}"/>
              </a:ext>
            </a:extLst>
          </p:cNvPr>
          <p:cNvSpPr/>
          <p:nvPr/>
        </p:nvSpPr>
        <p:spPr>
          <a:xfrm>
            <a:off x="0" y="1104180"/>
            <a:ext cx="12192000" cy="4254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360000" rIns="2160000" rtlCol="0" anchor="t"/>
          <a:lstStyle/>
          <a:p>
            <a:endParaRPr lang="fi-FI" sz="2400" i="1" dirty="0">
              <a:solidFill>
                <a:srgbClr val="FFFAF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6A04D-3018-B1F6-62B9-806BD908D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519588"/>
            <a:ext cx="9144000" cy="1193800"/>
          </a:xfrm>
        </p:spPr>
        <p:txBody>
          <a:bodyPr>
            <a:normAutofit/>
          </a:bodyPr>
          <a:lstStyle/>
          <a:p>
            <a:r>
              <a:rPr lang="en-GB" dirty="0"/>
              <a:t>InnoVisions</a:t>
            </a:r>
            <a:endParaRPr lang="en-F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1658481-8122-91B3-C8E4-F8552E7A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9249" y="4821031"/>
            <a:ext cx="6124232" cy="1655762"/>
          </a:xfrm>
        </p:spPr>
        <p:txBody>
          <a:bodyPr/>
          <a:lstStyle/>
          <a:p>
            <a:r>
              <a:rPr lang="fi-FI" dirty="0"/>
              <a:t>Systeeminen työkalu portfolion vaikuttavuuden ja yhteistyön edistämiseen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77397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50FC0C-1005-5B70-E7C3-FBB86D95E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140" y="4709109"/>
            <a:ext cx="5554518" cy="1996492"/>
          </a:xfrm>
          <a:prstGeom prst="rect">
            <a:avLst/>
          </a:prstGeom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838200" y="161277"/>
            <a:ext cx="10515600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fi-FI" sz="3600" dirty="0"/>
              <a:t>2. Ekosysteemin kuvaus</a:t>
            </a:r>
            <a:endParaRPr lang="fi-FI" sz="2400" b="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9638AA-CCFB-E7DA-E2B4-9744D50B5C8F}"/>
              </a:ext>
            </a:extLst>
          </p:cNvPr>
          <p:cNvSpPr txBox="1"/>
          <p:nvPr/>
        </p:nvSpPr>
        <p:spPr>
          <a:xfrm>
            <a:off x="564965" y="1820318"/>
            <a:ext cx="9413916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Työkalussa tarkennetaan kerrallaan yhteen portfoliokokonaisuudesta tunnistettuun ekosysteemiin. </a:t>
            </a:r>
            <a:b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Siitä voidaan käyttää eri pohjia tarpeista riippuen:</a:t>
            </a:r>
            <a:b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fi-FI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hankkeiden toiminta ja sijoittuminen innovaatiopolulle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keskeiset toimijat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muu ekosysteemi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ekosysteemin tarpeet ja mahdollisuudet muille ekosysteemeille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A5B0F0D-DE14-F73D-5265-CDE7D7BD8355}"/>
              </a:ext>
            </a:extLst>
          </p:cNvPr>
          <p:cNvSpPr/>
          <p:nvPr/>
        </p:nvSpPr>
        <p:spPr>
          <a:xfrm>
            <a:off x="7451434" y="5398068"/>
            <a:ext cx="214678" cy="19464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10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69BE14EA-19A0-2517-8843-BF26F08BC54B}"/>
              </a:ext>
            </a:extLst>
          </p:cNvPr>
          <p:cNvSpPr/>
          <p:nvPr/>
        </p:nvSpPr>
        <p:spPr>
          <a:xfrm>
            <a:off x="8422320" y="5274218"/>
            <a:ext cx="214678" cy="19464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10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BF2B659-0EF1-989E-4C45-9C6D7BEA935C}"/>
              </a:ext>
            </a:extLst>
          </p:cNvPr>
          <p:cNvSpPr/>
          <p:nvPr/>
        </p:nvSpPr>
        <p:spPr>
          <a:xfrm>
            <a:off x="8034346" y="6236616"/>
            <a:ext cx="214678" cy="19464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10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B8814BF-9604-590E-368E-3C33F7B7D03F}"/>
              </a:ext>
            </a:extLst>
          </p:cNvPr>
          <p:cNvSpPr/>
          <p:nvPr/>
        </p:nvSpPr>
        <p:spPr>
          <a:xfrm>
            <a:off x="10818454" y="6088091"/>
            <a:ext cx="214678" cy="19464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10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5AF3106A-B73E-3F4A-9A10-59772B08F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801" y="2539671"/>
            <a:ext cx="3484163" cy="170189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806ABA8-B38B-B15E-9827-756318DC9754}"/>
              </a:ext>
            </a:extLst>
          </p:cNvPr>
          <p:cNvSpPr txBox="1"/>
          <p:nvPr/>
        </p:nvSpPr>
        <p:spPr>
          <a:xfrm>
            <a:off x="553691" y="4003963"/>
            <a:ext cx="6686414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</a:pPr>
            <a:r>
              <a:rPr lang="fi-FI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Työkalu auttaa</a:t>
            </a:r>
            <a:br>
              <a:rPr lang="fi-FI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endParaRPr lang="fi-FI"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HEVin</a:t>
            </a: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sisäisissä keskusteluissa ekosysteemin mallintamiseksi </a:t>
            </a:r>
            <a:b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ennen suuntaavia jatkokeskusteluja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valitsemaan hankkeet ja toiminta portfoliota ja ekosysteemiä täydentävästi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hankkeita hahmottamaan jo suunnitteluvaiheessa, millaista </a:t>
            </a:r>
            <a:b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toimintaa haasteen ympärillä on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välttämään päällekkäistä toimintaa portfolion sisällä</a:t>
            </a:r>
          </a:p>
        </p:txBody>
      </p:sp>
    </p:spTree>
    <p:extLst>
      <p:ext uri="{BB962C8B-B14F-4D97-AF65-F5344CB8AC3E}">
        <p14:creationId xmlns:p14="http://schemas.microsoft.com/office/powerpoint/2010/main" val="112431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3697CCA-931B-EC95-3196-F7996F20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569"/>
            <a:ext cx="8948596" cy="1325563"/>
          </a:xfrm>
        </p:spPr>
        <p:txBody>
          <a:bodyPr>
            <a:normAutofit/>
          </a:bodyPr>
          <a:lstStyle/>
          <a:p>
            <a:r>
              <a:rPr lang="fi-FI" sz="3600" b="1" dirty="0"/>
              <a:t>2. </a:t>
            </a:r>
            <a:r>
              <a:rPr lang="fi-FI" sz="3600" dirty="0"/>
              <a:t>Ekosysteemin</a:t>
            </a:r>
            <a:r>
              <a:rPr lang="fi-FI" sz="3600" b="1" dirty="0"/>
              <a:t> kuvaus</a:t>
            </a:r>
            <a:br>
              <a:rPr lang="fi-FI" b="1" dirty="0"/>
            </a:br>
            <a:r>
              <a:rPr lang="fi-FI" sz="2400" b="0" i="1" dirty="0"/>
              <a:t>Pohja 0: Innovaatiotoiminnan vaiheet</a:t>
            </a:r>
            <a:endParaRPr lang="fi-FI" sz="2000" b="0" i="1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52A3692-A254-3A84-330B-11FB74C4AFFD}"/>
              </a:ext>
            </a:extLst>
          </p:cNvPr>
          <p:cNvSpPr txBox="1"/>
          <p:nvPr/>
        </p:nvSpPr>
        <p:spPr>
          <a:xfrm>
            <a:off x="833877" y="4414723"/>
            <a:ext cx="1065575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Innovaatiotoiminnan vaiheistus perustuu HEVin menetelmällisiin kokonaisuuksiin.</a:t>
            </a:r>
          </a:p>
          <a:p>
            <a:endPara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Ekosysteemin vaikuttavuus linkittyy vahvasti siihen, saadaanko innovaatiot vietyä polun loppuun saakka, eli tuotteiksi ja palveluiksi kuluttajille sekä liiketoiminnaksi yrityksille. </a:t>
            </a:r>
          </a:p>
          <a:p>
            <a:endPara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Yksittäisten hankkeiden osalta on riittävää, ja jopa järkevää pyrkiä luomaan vaikuttavuuden sijasta vaikutuksia polun tiettyyn vaiheeseen. </a:t>
            </a:r>
          </a:p>
          <a:p>
            <a:endParaRPr lang="fi-FI" sz="1600" i="1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9DF9D80-F6C3-DE11-8B89-D9C364DCE7A1}"/>
              </a:ext>
            </a:extLst>
          </p:cNvPr>
          <p:cNvSpPr/>
          <p:nvPr/>
        </p:nvSpPr>
        <p:spPr>
          <a:xfrm>
            <a:off x="8995870" y="3108801"/>
            <a:ext cx="1239073" cy="170224"/>
          </a:xfrm>
          <a:prstGeom prst="rightArrow">
            <a:avLst/>
          </a:prstGeom>
          <a:solidFill>
            <a:srgbClr val="0037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t"/>
          <a:lstStyle/>
          <a:p>
            <a:pPr algn="ctr"/>
            <a:endParaRPr lang="fi-FI" sz="600" dirty="0">
              <a:solidFill>
                <a:schemeClr val="tx1"/>
              </a:solidFill>
            </a:endParaRPr>
          </a:p>
          <a:p>
            <a:pPr algn="ctr"/>
            <a:r>
              <a:rPr lang="fi-FI" sz="1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Muut yrityspalvelut kasvun tueksi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AEDA65-BD2E-1FF0-1915-F363697563AE}"/>
              </a:ext>
            </a:extLst>
          </p:cNvPr>
          <p:cNvSpPr>
            <a:spLocks noChangeAspect="1"/>
          </p:cNvSpPr>
          <p:nvPr/>
        </p:nvSpPr>
        <p:spPr>
          <a:xfrm>
            <a:off x="2081060" y="2821274"/>
            <a:ext cx="1282628" cy="819822"/>
          </a:xfrm>
          <a:prstGeom prst="roundRect">
            <a:avLst/>
          </a:prstGeom>
          <a:solidFill>
            <a:srgbClr val="0037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Osaaminen, tieto, verkostot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5A0DA3-A260-68ED-4430-99E919976859}"/>
              </a:ext>
            </a:extLst>
          </p:cNvPr>
          <p:cNvSpPr>
            <a:spLocks noChangeAspect="1"/>
          </p:cNvSpPr>
          <p:nvPr/>
        </p:nvSpPr>
        <p:spPr>
          <a:xfrm>
            <a:off x="4878928" y="2805064"/>
            <a:ext cx="1282628" cy="819822"/>
          </a:xfrm>
          <a:prstGeom prst="roundRect">
            <a:avLst/>
          </a:prstGeom>
          <a:solidFill>
            <a:srgbClr val="0037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Tuote- ja palvelu-kehitys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6750C5-1911-AB72-35F8-20278ECDA317}"/>
              </a:ext>
            </a:extLst>
          </p:cNvPr>
          <p:cNvSpPr>
            <a:spLocks noChangeAspect="1"/>
          </p:cNvSpPr>
          <p:nvPr/>
        </p:nvSpPr>
        <p:spPr>
          <a:xfrm>
            <a:off x="7590305" y="2811068"/>
            <a:ext cx="1282628" cy="819822"/>
          </a:xfrm>
          <a:prstGeom prst="roundRect">
            <a:avLst/>
          </a:prstGeom>
          <a:solidFill>
            <a:srgbClr val="0037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Uusi liiketoiminta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EBBFED-B1F0-7B7D-42F4-C154AFE15060}"/>
              </a:ext>
            </a:extLst>
          </p:cNvPr>
          <p:cNvSpPr>
            <a:spLocks noChangeAspect="1"/>
          </p:cNvSpPr>
          <p:nvPr/>
        </p:nvSpPr>
        <p:spPr>
          <a:xfrm>
            <a:off x="10313206" y="2811665"/>
            <a:ext cx="1282628" cy="819822"/>
          </a:xfrm>
          <a:prstGeom prst="roundRect">
            <a:avLst/>
          </a:prstGeom>
          <a:solidFill>
            <a:srgbClr val="0037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Kasvu ja skaalaus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4770366-90DD-E322-A480-CE877B1137BC}"/>
              </a:ext>
            </a:extLst>
          </p:cNvPr>
          <p:cNvSpPr/>
          <p:nvPr/>
        </p:nvSpPr>
        <p:spPr>
          <a:xfrm>
            <a:off x="739479" y="3113368"/>
            <a:ext cx="1239073" cy="170224"/>
          </a:xfrm>
          <a:prstGeom prst="rightArrow">
            <a:avLst/>
          </a:prstGeom>
          <a:solidFill>
            <a:srgbClr val="0037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fi-FI" sz="600" dirty="0">
              <a:solidFill>
                <a:schemeClr val="tx1"/>
              </a:solidFill>
            </a:endParaRPr>
          </a:p>
          <a:p>
            <a:pPr algn="ctr"/>
            <a:r>
              <a:rPr lang="fi-FI" sz="1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TKI-keskittymien toiminnan, raken-teiden ja </a:t>
            </a:r>
            <a:r>
              <a:rPr lang="fi-FI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vahvistamosaamiseninen</a:t>
            </a:r>
            <a:endParaRPr lang="fi-FI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fi-FI" sz="600" dirty="0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45B990B-2348-C0F8-3212-C23163C623F5}"/>
              </a:ext>
            </a:extLst>
          </p:cNvPr>
          <p:cNvSpPr/>
          <p:nvPr/>
        </p:nvSpPr>
        <p:spPr>
          <a:xfrm>
            <a:off x="3503265" y="3101549"/>
            <a:ext cx="1239073" cy="170224"/>
          </a:xfrm>
          <a:prstGeom prst="rightArrow">
            <a:avLst/>
          </a:prstGeom>
          <a:solidFill>
            <a:srgbClr val="0037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fi-FI" sz="600" dirty="0">
              <a:solidFill>
                <a:schemeClr val="tx1"/>
              </a:solidFill>
            </a:endParaRPr>
          </a:p>
          <a:p>
            <a:pPr algn="ctr"/>
            <a:r>
              <a:rPr lang="fi-FI" sz="1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Kokeiluympäristöjen kehittäminen ja hyödyntäminen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8B3F51F-3AEC-2447-B049-9A6EFD846410}"/>
              </a:ext>
            </a:extLst>
          </p:cNvPr>
          <p:cNvSpPr/>
          <p:nvPr/>
        </p:nvSpPr>
        <p:spPr>
          <a:xfrm>
            <a:off x="6247004" y="3101943"/>
            <a:ext cx="1239073" cy="170224"/>
          </a:xfrm>
          <a:prstGeom prst="rightArrow">
            <a:avLst/>
          </a:prstGeom>
          <a:solidFill>
            <a:srgbClr val="0037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fi-FI" sz="600" dirty="0">
              <a:solidFill>
                <a:schemeClr val="tx1"/>
              </a:solidFill>
            </a:endParaRPr>
          </a:p>
          <a:p>
            <a:pPr algn="ctr"/>
            <a:r>
              <a:rPr lang="fi-FI" sz="1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Hautomopalvelut ja muu uuden liike-toiminnan tukeminen</a:t>
            </a:r>
          </a:p>
        </p:txBody>
      </p:sp>
    </p:spTree>
    <p:extLst>
      <p:ext uri="{BB962C8B-B14F-4D97-AF65-F5344CB8AC3E}">
        <p14:creationId xmlns:p14="http://schemas.microsoft.com/office/powerpoint/2010/main" val="19831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A8824-6210-7FDA-600B-404379806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509" y="1922127"/>
            <a:ext cx="1121943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i-FI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Pohja 1: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</a:t>
            </a:r>
            <a:r>
              <a:rPr lang="fi-FI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HEVi</a:t>
            </a: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-hankkeissa tehdään?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Mihin kehittämisvaiheeseen tekeminen liittyy?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i-FI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Pohja 2: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toimijoita on mukana HEVin hankkeissa?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keskeisiä yrityksiä hankkeissa on?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i-FI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Pohja 3: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muita olennaisia hankkeita, toimijoita ja yrityksiä ekosysteemiin kuuluu?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i-FI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Pohja 4: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Minkä toiminnan jatkuvuus on elinehto ekosysteemille (vipupisteet)?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Millaisia tarpeita ja puutteita ekosysteemistä voidaan tunnistaa?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sellaista ekosysteemi tuottaa (mahdollisuudet), jota voitaisiin hyödyntää muissa ekosysteemeissä?</a:t>
            </a: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E7049F81-6425-76AC-EB78-5CE81755A610}"/>
              </a:ext>
            </a:extLst>
          </p:cNvPr>
          <p:cNvSpPr txBox="1">
            <a:spLocks/>
          </p:cNvSpPr>
          <p:nvPr/>
        </p:nvSpPr>
        <p:spPr>
          <a:xfrm>
            <a:off x="810509" y="132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dirty="0"/>
              <a:t>2. Ekosysteemin kuvaus</a:t>
            </a:r>
            <a:br>
              <a:rPr lang="fi-FI" dirty="0"/>
            </a:br>
            <a:r>
              <a:rPr lang="fi-FI" sz="2400" b="0" i="1" dirty="0"/>
              <a:t>Työkalun käyttö: kuvan muodostaminen</a:t>
            </a:r>
            <a:endParaRPr lang="en-FI" sz="2400" b="0" dirty="0"/>
          </a:p>
        </p:txBody>
      </p:sp>
    </p:spTree>
    <p:extLst>
      <p:ext uri="{BB962C8B-B14F-4D97-AF65-F5344CB8AC3E}">
        <p14:creationId xmlns:p14="http://schemas.microsoft.com/office/powerpoint/2010/main" val="134345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Oval 269">
            <a:extLst>
              <a:ext uri="{FF2B5EF4-FFF2-40B4-BE49-F238E27FC236}">
                <a16:creationId xmlns:a16="http://schemas.microsoft.com/office/drawing/2014/main" id="{8610DFB8-8E44-B182-ADE7-E03F4D094761}"/>
              </a:ext>
            </a:extLst>
          </p:cNvPr>
          <p:cNvSpPr/>
          <p:nvPr/>
        </p:nvSpPr>
        <p:spPr>
          <a:xfrm>
            <a:off x="10205229" y="384472"/>
            <a:ext cx="857525" cy="346484"/>
          </a:xfrm>
          <a:prstGeom prst="ellipse">
            <a:avLst/>
          </a:prstGeom>
          <a:noFill/>
          <a:ln>
            <a:solidFill>
              <a:srgbClr val="E54F2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Vipupiste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203EBD0-42F7-E028-4798-8C1723EF5593}"/>
              </a:ext>
            </a:extLst>
          </p:cNvPr>
          <p:cNvSpPr/>
          <p:nvPr/>
        </p:nvSpPr>
        <p:spPr>
          <a:xfrm>
            <a:off x="5529032" y="2722036"/>
            <a:ext cx="519143" cy="519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43DF3B5D-EC70-C060-9D2B-9CDFAC48AD22}"/>
              </a:ext>
            </a:extLst>
          </p:cNvPr>
          <p:cNvSpPr txBox="1"/>
          <p:nvPr/>
        </p:nvSpPr>
        <p:spPr>
          <a:xfrm>
            <a:off x="11112968" y="43932"/>
            <a:ext cx="1027713" cy="280928"/>
          </a:xfrm>
          <a:prstGeom prst="roundRect">
            <a:avLst/>
          </a:prstGeom>
          <a:solidFill>
            <a:srgbClr val="26DED4"/>
          </a:solidFill>
          <a:ln>
            <a:solidFill>
              <a:srgbClr val="26DE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Mahdollisuus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7E6DB138-930C-B150-1988-B9DB05FABC6B}"/>
              </a:ext>
            </a:extLst>
          </p:cNvPr>
          <p:cNvSpPr txBox="1"/>
          <p:nvPr/>
        </p:nvSpPr>
        <p:spPr>
          <a:xfrm>
            <a:off x="10267819" y="43932"/>
            <a:ext cx="732347" cy="272415"/>
          </a:xfrm>
          <a:prstGeom prst="roundRect">
            <a:avLst/>
          </a:prstGeom>
          <a:solidFill>
            <a:srgbClr val="E54F23"/>
          </a:solidFill>
          <a:ln>
            <a:solidFill>
              <a:srgbClr val="E54F2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9629B-17AA-AEF2-A0C1-1E3F9356D883}"/>
              </a:ext>
            </a:extLst>
          </p:cNvPr>
          <p:cNvSpPr txBox="1"/>
          <p:nvPr/>
        </p:nvSpPr>
        <p:spPr>
          <a:xfrm>
            <a:off x="7094451" y="78639"/>
            <a:ext cx="1019416" cy="246221"/>
          </a:xfrm>
          <a:prstGeom prst="rect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HEVi hanke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7E1EB-3E43-5E17-CCFA-4CB3C4F562DC}"/>
              </a:ext>
            </a:extLst>
          </p:cNvPr>
          <p:cNvSpPr txBox="1"/>
          <p:nvPr/>
        </p:nvSpPr>
        <p:spPr>
          <a:xfrm>
            <a:off x="7094452" y="475181"/>
            <a:ext cx="1019415" cy="136208"/>
          </a:xfrm>
          <a:prstGeom prst="roundRect">
            <a:avLst/>
          </a:prstGeom>
          <a:solidFill>
            <a:srgbClr val="D1B5D9"/>
          </a:solidFill>
          <a:ln w="63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8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Toiminta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91FF32-5CD8-311E-6484-EDF8C6A58974}"/>
              </a:ext>
            </a:extLst>
          </p:cNvPr>
          <p:cNvSpPr txBox="1"/>
          <p:nvPr/>
        </p:nvSpPr>
        <p:spPr>
          <a:xfrm>
            <a:off x="8269687" y="72236"/>
            <a:ext cx="776881" cy="2308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9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Toimija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D5DFC3-61B4-7380-AD6E-4855448970D8}"/>
              </a:ext>
            </a:extLst>
          </p:cNvPr>
          <p:cNvSpPr/>
          <p:nvPr/>
        </p:nvSpPr>
        <p:spPr>
          <a:xfrm>
            <a:off x="11198061" y="365277"/>
            <a:ext cx="857525" cy="346484"/>
          </a:xfrm>
          <a:prstGeom prst="ellipse">
            <a:avLst/>
          </a:prstGeom>
          <a:noFill/>
          <a:ln>
            <a:solidFill>
              <a:srgbClr val="26DED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Vipupiste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BEBE1-2610-909D-5660-2AABC8FF5300}"/>
              </a:ext>
            </a:extLst>
          </p:cNvPr>
          <p:cNvSpPr txBox="1"/>
          <p:nvPr/>
        </p:nvSpPr>
        <p:spPr>
          <a:xfrm>
            <a:off x="9202388" y="44914"/>
            <a:ext cx="952630" cy="279946"/>
          </a:xfrm>
          <a:prstGeom prst="roundRect">
            <a:avLst>
              <a:gd name="adj" fmla="val 30830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Muu hanke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BB8B5-619C-329B-A9AC-DF7595A51058}"/>
              </a:ext>
            </a:extLst>
          </p:cNvPr>
          <p:cNvSpPr txBox="1"/>
          <p:nvPr/>
        </p:nvSpPr>
        <p:spPr>
          <a:xfrm>
            <a:off x="0" y="-6311"/>
            <a:ext cx="6938631" cy="1354217"/>
          </a:xfrm>
          <a:prstGeom prst="rect">
            <a:avLst/>
          </a:prstGeom>
          <a:solidFill>
            <a:srgbClr val="26DED4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Käyttöpohja: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fi-FI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Kopioi tarvitsemasi elementit yläpaneelista ja nimeä uudelleen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fi-FI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Yhdistä elementit toisiinsa nuolilla hyödyntäen PowerPointin kuvioiden tarttumapisteitä, tämä mahdollistaa elementtien siirtelyn kuvassa ilman, että linkkejä tarvitsee piirtää uudestaan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F499C-D67F-A0FE-0DBB-E8CCB821949D}"/>
              </a:ext>
            </a:extLst>
          </p:cNvPr>
          <p:cNvSpPr txBox="1"/>
          <p:nvPr/>
        </p:nvSpPr>
        <p:spPr>
          <a:xfrm>
            <a:off x="8269687" y="423103"/>
            <a:ext cx="776881" cy="230832"/>
          </a:xfrm>
          <a:prstGeom prst="rect">
            <a:avLst/>
          </a:prstGeom>
          <a:solidFill>
            <a:schemeClr val="bg1"/>
          </a:solidFill>
          <a:ln w="28575">
            <a:solidFill>
              <a:srgbClr val="E54F2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900" dirty="0">
                <a:solidFill>
                  <a:srgbClr val="E54F2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Yritys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28335F-7A93-6EF4-EBF2-393099DA0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96" y="2353230"/>
            <a:ext cx="11748895" cy="2441531"/>
          </a:xfrm>
          <a:prstGeom prst="rect">
            <a:avLst/>
          </a:prstGeom>
          <a:solidFill>
            <a:schemeClr val="bg1">
              <a:alpha val="2000"/>
            </a:schemeClr>
          </a:solidFill>
          <a:ln>
            <a:noFill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621023E-C8D9-46EA-2676-910C9362BE06}"/>
              </a:ext>
            </a:extLst>
          </p:cNvPr>
          <p:cNvSpPr/>
          <p:nvPr/>
        </p:nvSpPr>
        <p:spPr>
          <a:xfrm>
            <a:off x="3515337" y="3706714"/>
            <a:ext cx="806721" cy="806721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054F93-A606-4776-DF64-9C8E842FF75A}"/>
              </a:ext>
            </a:extLst>
          </p:cNvPr>
          <p:cNvSpPr/>
          <p:nvPr/>
        </p:nvSpPr>
        <p:spPr>
          <a:xfrm>
            <a:off x="6221961" y="3706715"/>
            <a:ext cx="806721" cy="806721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299D765-EB76-27D9-0AEE-70FA740FE9C4}"/>
              </a:ext>
            </a:extLst>
          </p:cNvPr>
          <p:cNvSpPr/>
          <p:nvPr/>
        </p:nvSpPr>
        <p:spPr>
          <a:xfrm>
            <a:off x="8928585" y="3645582"/>
            <a:ext cx="806721" cy="806721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B36B36F-5C6F-438F-9922-7D769800E082}"/>
              </a:ext>
            </a:extLst>
          </p:cNvPr>
          <p:cNvSpPr/>
          <p:nvPr/>
        </p:nvSpPr>
        <p:spPr>
          <a:xfrm>
            <a:off x="2996194" y="2649033"/>
            <a:ext cx="519143" cy="519143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C2976B-653E-4E0A-F29F-8DE2BF7B730E}"/>
              </a:ext>
            </a:extLst>
          </p:cNvPr>
          <p:cNvSpPr/>
          <p:nvPr/>
        </p:nvSpPr>
        <p:spPr>
          <a:xfrm>
            <a:off x="5788603" y="2699398"/>
            <a:ext cx="519143" cy="519143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83A684-2A64-9C41-D48B-C0BD590DEBA4}"/>
              </a:ext>
            </a:extLst>
          </p:cNvPr>
          <p:cNvSpPr/>
          <p:nvPr/>
        </p:nvSpPr>
        <p:spPr>
          <a:xfrm>
            <a:off x="8504504" y="2666874"/>
            <a:ext cx="519143" cy="519143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9ABD66-ACD6-04FF-D50B-F19A8668D6C5}"/>
              </a:ext>
            </a:extLst>
          </p:cNvPr>
          <p:cNvSpPr/>
          <p:nvPr/>
        </p:nvSpPr>
        <p:spPr>
          <a:xfrm>
            <a:off x="11163061" y="2643749"/>
            <a:ext cx="519143" cy="519143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F41C67-978F-FC19-8D4F-3121E572AB45}"/>
              </a:ext>
            </a:extLst>
          </p:cNvPr>
          <p:cNvSpPr txBox="1"/>
          <p:nvPr/>
        </p:nvSpPr>
        <p:spPr>
          <a:xfrm>
            <a:off x="2899282" y="5484943"/>
            <a:ext cx="1019416" cy="246221"/>
          </a:xfrm>
          <a:prstGeom prst="rect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1000" b="1" dirty="0"/>
              <a:t>Esimerkki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4D76B2-DDD1-5393-E4C9-5E240CD1F243}"/>
              </a:ext>
            </a:extLst>
          </p:cNvPr>
          <p:cNvCxnSpPr>
            <a:stCxn id="32" idx="0"/>
            <a:endCxn id="21" idx="4"/>
          </p:cNvCxnSpPr>
          <p:nvPr/>
        </p:nvCxnSpPr>
        <p:spPr>
          <a:xfrm flipV="1">
            <a:off x="3408990" y="4513435"/>
            <a:ext cx="509708" cy="971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64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499"/>
            <a:ext cx="8825917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b="1" dirty="0"/>
              <a:t>2. Ekosysteemin kuvaus</a:t>
            </a:r>
            <a:br>
              <a:rPr lang="fi-FI" b="1" dirty="0"/>
            </a:br>
            <a:r>
              <a:rPr lang="fi-FI" sz="2400" b="0" i="1" dirty="0"/>
              <a:t>Työkalun hyödyntäminen portfoliojohtamisen keskusteluissa</a:t>
            </a:r>
            <a:endParaRPr lang="en-FI" sz="27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2379E-E9BC-931F-4355-BFF0FCEE6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2156"/>
            <a:ext cx="10515600" cy="470939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toimijoita/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verkostoja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ekosysteemistä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puuttuu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Onko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puutteita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mahdollista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paikata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portfolion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oman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ulkopuolisten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hankkeiden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avulla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Minkä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toiminnan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jatkuvuus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elinehto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ekosysteemin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vaikuttavuudelle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ekosysteemissä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rakennettua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voisi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siirtää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toisiin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ekosysteemeihin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lisäarvoa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portfolion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hankkeet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tuovat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ekosysteemille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Miten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hakukriteerit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tulisi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valita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jotta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uudet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hankkeet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linkkittyisivät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ekosysteemeiden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kannalta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olennaisiin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kohtiin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FI" sz="2600" dirty="0"/>
          </a:p>
        </p:txBody>
      </p:sp>
    </p:spTree>
    <p:extLst>
      <p:ext uri="{BB962C8B-B14F-4D97-AF65-F5344CB8AC3E}">
        <p14:creationId xmlns:p14="http://schemas.microsoft.com/office/powerpoint/2010/main" val="318416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22"/>
            <a:ext cx="9237955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4000" b="1" dirty="0"/>
              <a:t>2. Ekosysteemin kuvaus</a:t>
            </a:r>
            <a:br>
              <a:rPr lang="fi-FI" b="1" dirty="0"/>
            </a:br>
            <a:r>
              <a:rPr lang="fi-FI" sz="2700" b="0" i="1" dirty="0"/>
              <a:t>Työkalun hyödyntäminen hankeyhteistyötä edistävissä keskusteluissa</a:t>
            </a:r>
            <a:endParaRPr lang="en-FI" sz="27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2379E-E9BC-931F-4355-BFF0FCEE6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89610"/>
            <a:ext cx="11279819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Mihin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innovaatiopolun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vaiheeseen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suunnitteilla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oleva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kytkeytyy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Mihin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muuhun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kohtaan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voisi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kytkeytyä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toimijoita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suunniteltuun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hankkeeseen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linkittyy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kuvassa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olevia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uusia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suunnittelu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tuo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lisää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ekosysteemiin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 Mihin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kohtaan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ekosysteemissä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jo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olevaa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toimintaa/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verkostoa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voisi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hyödyntää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Miten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hankkeen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tavoitteet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tulisi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asettaa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jotta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lisäisi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aidosti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ekosysteemin </a:t>
            </a:r>
            <a:r>
              <a:rPr lang="en-GB" sz="2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vaikuttavuutta</a:t>
            </a:r>
            <a:r>
              <a:rPr lang="en-GB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96443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D8CC4-4A8B-FC51-98A8-CABA9B3B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366" y="4215162"/>
            <a:ext cx="6362017" cy="2286736"/>
          </a:xfrm>
          <a:prstGeom prst="rect">
            <a:avLst/>
          </a:prstGeom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487956" y="194230"/>
            <a:ext cx="110636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AF4"/>
              </a:buClr>
              <a:buSzPts val="4400"/>
              <a:buFont typeface="Calibri"/>
              <a:buNone/>
            </a:pPr>
            <a:r>
              <a:rPr lang="en-GB" sz="3600" dirty="0"/>
              <a:t>3. </a:t>
            </a:r>
            <a:r>
              <a:rPr lang="fi-FI" sz="3600" b="1" dirty="0"/>
              <a:t>Ekosysteemien väliset yhteydet ja synergiat</a:t>
            </a:r>
            <a:endParaRPr sz="2400" b="0" i="1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4BB3D106-3053-128C-3188-C6EF5E95DAF0}"/>
              </a:ext>
            </a:extLst>
          </p:cNvPr>
          <p:cNvSpPr/>
          <p:nvPr/>
        </p:nvSpPr>
        <p:spPr>
          <a:xfrm>
            <a:off x="8552469" y="4885543"/>
            <a:ext cx="283732" cy="274309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DEA277D-C4F2-331B-5055-7847487E32E3}"/>
              </a:ext>
            </a:extLst>
          </p:cNvPr>
          <p:cNvSpPr/>
          <p:nvPr/>
        </p:nvSpPr>
        <p:spPr>
          <a:xfrm>
            <a:off x="10523706" y="6224027"/>
            <a:ext cx="283732" cy="274309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164BC-5354-CEB5-C566-5A0593E3048B}"/>
              </a:ext>
            </a:extLst>
          </p:cNvPr>
          <p:cNvSpPr txBox="1"/>
          <p:nvPr/>
        </p:nvSpPr>
        <p:spPr>
          <a:xfrm>
            <a:off x="499897" y="3740587"/>
            <a:ext cx="58282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/>
            <a:r>
              <a:rPr lang="fi-FI" sz="18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Työskentelypohjaa auttaa </a:t>
            </a:r>
          </a:p>
          <a:p>
            <a:pPr marL="0" lvl="3"/>
            <a:endParaRPr lang="fi-FI" sz="18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k</a:t>
            </a: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eskusteluissa, joissa halutaan lisätä ekosysteemirajojen ylittävää hankeyhteistyötä</a:t>
            </a:r>
            <a:b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endParaRPr lang="fi-FI" sz="18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tunnistamaan ja välttämään p</a:t>
            </a: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äällekkäistä toimintaa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</a:t>
            </a: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unnistamaan yllättäviä yhteyksiä jo käynnissä olevista </a:t>
            </a: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sekä</a:t>
            </a: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uusista hankkeista</a:t>
            </a:r>
            <a:endParaRPr lang="fi-FI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7E5CC75-C5AD-B39D-C7E0-4BC5EE23B28E}"/>
              </a:ext>
            </a:extLst>
          </p:cNvPr>
          <p:cNvSpPr/>
          <p:nvPr/>
        </p:nvSpPr>
        <p:spPr>
          <a:xfrm>
            <a:off x="9855232" y="5648424"/>
            <a:ext cx="283732" cy="274309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3A2D2-1096-0795-2BC7-6FED2301F62C}"/>
              </a:ext>
            </a:extLst>
          </p:cNvPr>
          <p:cNvSpPr txBox="1"/>
          <p:nvPr/>
        </p:nvSpPr>
        <p:spPr>
          <a:xfrm>
            <a:off x="499897" y="1940521"/>
            <a:ext cx="64823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Ekosysteemien välisten yhteyksien hahmottaminen auttaa löytämään yhteistyömahdollisuuksia yli ekosysteemirajojen.</a:t>
            </a:r>
            <a:b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Kuvalla voidaan myös helposti nähdä jo olemassa olevat synergiat.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7BA95EB-873B-6B0D-188A-3B72752DE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641" y="2027358"/>
            <a:ext cx="4355293" cy="18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61" y="20523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b="1" dirty="0"/>
              <a:t>3. Ekosysteemien väliset yhteydet ja synergiat</a:t>
            </a:r>
            <a:br>
              <a:rPr lang="fi-FI" sz="3600" b="1" dirty="0"/>
            </a:br>
            <a:r>
              <a:rPr lang="fi-FI" sz="2400" b="0" i="1" dirty="0"/>
              <a:t>Työkalun käyttö: Kuvan muodostaminen</a:t>
            </a:r>
            <a:endParaRPr lang="en-FI" sz="24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8FC72-D5A0-94D1-BCDD-850645483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400" b="0" i="0" u="none" strike="noStrike" kern="12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CB3A4C7-1F1E-65BF-B5E9-C8B2E25A1DFB}"/>
              </a:ext>
            </a:extLst>
          </p:cNvPr>
          <p:cNvSpPr txBox="1"/>
          <p:nvPr/>
        </p:nvSpPr>
        <p:spPr>
          <a:xfrm>
            <a:off x="327171" y="1894207"/>
            <a:ext cx="60114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Portfoliokuvan tarkastelua varten tulee ensin muodostaa 2. työkalun avulla kuva, joka sisältää ekosysteemin hankkeet ja niiden tekemiset sekä ekosysteemistä tunnistetut tarpeet ja mahdollisuudet.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fi-FI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Lisää kuvaan portfoliosta tunnistetut ekosysteemit ja kärkiteemat niille hankkeille, joille tarkempaa ekosysteemiä ei ole tunnistettu.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fi-FI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Linkitä hankkeet tarkimpaan mahdolliseen ekosysteemiin/kärkiteemaan.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fi-FI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Kuvaa lyhyesti hankkeen toiminta, tarpeet ja mahdollisuudet kuvaan värikoodeilla. Joku toiminta/tarve/mahdollisuus voi olla myös suoraan ekosysteemeihin linkittyviä.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B44F74-1783-7C2F-404E-1ABB062F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528" y="2505464"/>
            <a:ext cx="5316495" cy="1603816"/>
          </a:xfrm>
          <a:prstGeom prst="rect">
            <a:avLst/>
          </a:prstGeom>
        </p:spPr>
      </p:pic>
      <p:sp>
        <p:nvSpPr>
          <p:cNvPr id="4" name="Tekstiruutu 2">
            <a:extLst>
              <a:ext uri="{FF2B5EF4-FFF2-40B4-BE49-F238E27FC236}">
                <a16:creationId xmlns:a16="http://schemas.microsoft.com/office/drawing/2014/main" id="{2329A23C-42B5-469F-0EF6-A36CFF1270E7}"/>
              </a:ext>
            </a:extLst>
          </p:cNvPr>
          <p:cNvSpPr txBox="1"/>
          <p:nvPr/>
        </p:nvSpPr>
        <p:spPr>
          <a:xfrm>
            <a:off x="6672723" y="4941194"/>
            <a:ext cx="51921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Tunnista olemassa olevat yhteydet ja lisää ne kuvaan nuolilla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endParaRPr lang="fi-FI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Luonnostele yhteistyömahdollisuuksia kuvaan katkoviivalla</a:t>
            </a:r>
          </a:p>
        </p:txBody>
      </p:sp>
    </p:spTree>
    <p:extLst>
      <p:ext uri="{BB962C8B-B14F-4D97-AF65-F5344CB8AC3E}">
        <p14:creationId xmlns:p14="http://schemas.microsoft.com/office/powerpoint/2010/main" val="259958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8" y="202485"/>
            <a:ext cx="10917572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b="1" dirty="0"/>
              <a:t>3. Ekosysteemien väliset yhteydet ja synergiat</a:t>
            </a:r>
            <a:br>
              <a:rPr lang="fi-FI" b="1" dirty="0"/>
            </a:br>
            <a:r>
              <a:rPr lang="fi-FI" sz="2400" b="0" i="1" dirty="0"/>
              <a:t>Työkalun hyödyntäminen portfoliojohtamisen keskusteluissa</a:t>
            </a:r>
            <a:endParaRPr lang="en-FI" sz="27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8FC72-D5A0-94D1-BCDD-850645483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400" b="0" i="0" u="none" strike="noStrike" kern="12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CB3A4C7-1F1E-65BF-B5E9-C8B2E25A1DFB}"/>
              </a:ext>
            </a:extLst>
          </p:cNvPr>
          <p:cNvSpPr txBox="1"/>
          <p:nvPr/>
        </p:nvSpPr>
        <p:spPr>
          <a:xfrm>
            <a:off x="578839" y="1825625"/>
            <a:ext cx="1098118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Yhteydet nykytilanteessa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Missä asioissa eri ekosysteemissä toimivat yritykset ja muut toimijat tekevät yhteistyötä?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Mitkä toimijat toimivat useammassa ekosysteemissä?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Mitkä hankkeet ovat jo vahvasti verkottuneita?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Minkä hankkeiden jatkuminen on olennaista portfolion kokonaisuuden kannalta?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20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Potentiaaliset yhteydet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Mitä samoja ongelmia eri ekosysteemien toimijat yrittävät ratkoa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Mitä kysymyksiä eri ekosysteemissä toimivat yritykset yrittävät ratkoa menestyäkseen omassa toiminnassa?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Millaisia hankkeita portfolioon tarvittaisiin ratkomaan tunnistettuja tarpeita/puutteita? Voisiko yksi hanke vastata useampaan puutteeseen?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Millaisia hankkeita portfolioon voitaisiin valita, jotta portfolion mahdollisuudet saataisiin hyödynnettyä mahdollisimman hyvin?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Mitä mahdollisuuksia HEVi koordinaatiolla on vastata esiin nousseisiin tarpeisiin?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84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8" y="202485"/>
            <a:ext cx="10184234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4000" b="1" dirty="0"/>
              <a:t>3. Ekosysteemien väliset yhteydet ja synergiat</a:t>
            </a:r>
            <a:br>
              <a:rPr lang="fi-FI" b="1" dirty="0"/>
            </a:br>
            <a:r>
              <a:rPr lang="fi-FI" sz="2700" b="0" i="1" dirty="0"/>
              <a:t>Työkalun hyödyntäminen hankeyhteistyötä edistävissä keskusteluissa</a:t>
            </a:r>
            <a:endParaRPr lang="en-FI" sz="27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8FC72-D5A0-94D1-BCDD-850645483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400" b="0" i="0" u="none" strike="noStrike" kern="12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CB3A4C7-1F1E-65BF-B5E9-C8B2E25A1DFB}"/>
              </a:ext>
            </a:extLst>
          </p:cNvPr>
          <p:cNvSpPr txBox="1"/>
          <p:nvPr/>
        </p:nvSpPr>
        <p:spPr>
          <a:xfrm>
            <a:off x="541020" y="2003855"/>
            <a:ext cx="10387392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Mitä tarpeita hankkeellanne on?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Mitä tarjottavaa teillä olisi muille hankkeille?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Missä teette jo nyt ekosysteemirajat ylittävää yhteistyötä?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Missä voisitte kuvitella tekevänne yhteistyötä? Onko jokin kuvassa näkyvistä tarpeista/mahdollisuuksista/toiminnasta sellaista, johon voisitte tarttua?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Miten </a:t>
            </a:r>
            <a:r>
              <a:rPr lang="fi-FI" sz="20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HEVi</a:t>
            </a: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-koordinaatio voisi auttaa yhteistyön toteutumista?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fi-FI" sz="20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Vinkki:</a:t>
            </a: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Työkalu sopii myös kevyempään käyttöön verkostoitumistapahtumissa, </a:t>
            </a:r>
            <a:b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joissa keskustelua voi herättää hankkeiden välille.</a:t>
            </a:r>
            <a:b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b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fi-FI" sz="20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Vinkki:</a:t>
            </a:r>
            <a:r>
              <a:rPr lang="fi-FI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Voi olla hyödyllistä muodostaa pohjasta kuva toimijaulottuvuuden kanssa, jolloin on mahdollista nähdä samalla minkälaisia verkostoja portfolio kokonaisuudessaan sisältää.</a:t>
            </a:r>
          </a:p>
        </p:txBody>
      </p:sp>
    </p:spTree>
    <p:extLst>
      <p:ext uri="{BB962C8B-B14F-4D97-AF65-F5344CB8AC3E}">
        <p14:creationId xmlns:p14="http://schemas.microsoft.com/office/powerpoint/2010/main" val="3407457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0399CB15-909F-36FB-1696-CC652A0D5D64}"/>
              </a:ext>
            </a:extLst>
          </p:cNvPr>
          <p:cNvSpPr/>
          <p:nvPr/>
        </p:nvSpPr>
        <p:spPr>
          <a:xfrm>
            <a:off x="3971420" y="1844699"/>
            <a:ext cx="7735658" cy="4913401"/>
          </a:xfrm>
          <a:custGeom>
            <a:avLst/>
            <a:gdLst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7792 w 8272711"/>
              <a:gd name="connsiteY0" fmla="*/ 3051429 h 5157630"/>
              <a:gd name="connsiteX1" fmla="*/ 4013888 w 8272711"/>
              <a:gd name="connsiteY1" fmla="*/ 686181 h 5157630"/>
              <a:gd name="connsiteX2" fmla="*/ 4721024 w 8272711"/>
              <a:gd name="connsiteY2" fmla="*/ 76581 h 5157630"/>
              <a:gd name="connsiteX3" fmla="*/ 7470320 w 8272711"/>
              <a:gd name="connsiteY3" fmla="*/ 76581 h 5157630"/>
              <a:gd name="connsiteX4" fmla="*/ 8128688 w 8272711"/>
              <a:gd name="connsiteY4" fmla="*/ 692277 h 5157630"/>
              <a:gd name="connsiteX5" fmla="*/ 8128688 w 8272711"/>
              <a:gd name="connsiteY5" fmla="*/ 4526661 h 5157630"/>
              <a:gd name="connsiteX6" fmla="*/ 7555664 w 8272711"/>
              <a:gd name="connsiteY6" fmla="*/ 5075301 h 5157630"/>
              <a:gd name="connsiteX7" fmla="*/ 709856 w 8272711"/>
              <a:gd name="connsiteY7" fmla="*/ 5093589 h 5157630"/>
              <a:gd name="connsiteX8" fmla="*/ 155120 w 8272711"/>
              <a:gd name="connsiteY8" fmla="*/ 4483989 h 5157630"/>
              <a:gd name="connsiteX9" fmla="*/ 173408 w 8272711"/>
              <a:gd name="connsiteY9" fmla="*/ 3526917 h 5157630"/>
              <a:gd name="connsiteX10" fmla="*/ 734240 w 8272711"/>
              <a:gd name="connsiteY10" fmla="*/ 3063621 h 5157630"/>
              <a:gd name="connsiteX11" fmla="*/ 4007792 w 8272711"/>
              <a:gd name="connsiteY11" fmla="*/ 3051429 h 5157630"/>
              <a:gd name="connsiteX0" fmla="*/ 4006927 w 8271846"/>
              <a:gd name="connsiteY0" fmla="*/ 3051429 h 5157630"/>
              <a:gd name="connsiteX1" fmla="*/ 4013023 w 8271846"/>
              <a:gd name="connsiteY1" fmla="*/ 686181 h 5157630"/>
              <a:gd name="connsiteX2" fmla="*/ 4720159 w 8271846"/>
              <a:gd name="connsiteY2" fmla="*/ 76581 h 5157630"/>
              <a:gd name="connsiteX3" fmla="*/ 7469455 w 8271846"/>
              <a:gd name="connsiteY3" fmla="*/ 76581 h 5157630"/>
              <a:gd name="connsiteX4" fmla="*/ 8127823 w 8271846"/>
              <a:gd name="connsiteY4" fmla="*/ 692277 h 5157630"/>
              <a:gd name="connsiteX5" fmla="*/ 8127823 w 8271846"/>
              <a:gd name="connsiteY5" fmla="*/ 4526661 h 5157630"/>
              <a:gd name="connsiteX6" fmla="*/ 7554799 w 8271846"/>
              <a:gd name="connsiteY6" fmla="*/ 5075301 h 5157630"/>
              <a:gd name="connsiteX7" fmla="*/ 708991 w 8271846"/>
              <a:gd name="connsiteY7" fmla="*/ 5093589 h 5157630"/>
              <a:gd name="connsiteX8" fmla="*/ 154255 w 8271846"/>
              <a:gd name="connsiteY8" fmla="*/ 4483989 h 5157630"/>
              <a:gd name="connsiteX9" fmla="*/ 157303 w 8271846"/>
              <a:gd name="connsiteY9" fmla="*/ 3625977 h 5157630"/>
              <a:gd name="connsiteX10" fmla="*/ 733375 w 8271846"/>
              <a:gd name="connsiteY10" fmla="*/ 3063621 h 5157630"/>
              <a:gd name="connsiteX11" fmla="*/ 4006927 w 8271846"/>
              <a:gd name="connsiteY11" fmla="*/ 3051429 h 5157630"/>
              <a:gd name="connsiteX0" fmla="*/ 4006927 w 8271846"/>
              <a:gd name="connsiteY0" fmla="*/ 3051429 h 5157630"/>
              <a:gd name="connsiteX1" fmla="*/ 4013023 w 8271846"/>
              <a:gd name="connsiteY1" fmla="*/ 686181 h 5157630"/>
              <a:gd name="connsiteX2" fmla="*/ 4720159 w 8271846"/>
              <a:gd name="connsiteY2" fmla="*/ 76581 h 5157630"/>
              <a:gd name="connsiteX3" fmla="*/ 7469455 w 8271846"/>
              <a:gd name="connsiteY3" fmla="*/ 76581 h 5157630"/>
              <a:gd name="connsiteX4" fmla="*/ 8127823 w 8271846"/>
              <a:gd name="connsiteY4" fmla="*/ 692277 h 5157630"/>
              <a:gd name="connsiteX5" fmla="*/ 8127823 w 8271846"/>
              <a:gd name="connsiteY5" fmla="*/ 4526661 h 5157630"/>
              <a:gd name="connsiteX6" fmla="*/ 7554799 w 8271846"/>
              <a:gd name="connsiteY6" fmla="*/ 5075301 h 5157630"/>
              <a:gd name="connsiteX7" fmla="*/ 708991 w 8271846"/>
              <a:gd name="connsiteY7" fmla="*/ 5093589 h 5157630"/>
              <a:gd name="connsiteX8" fmla="*/ 154255 w 8271846"/>
              <a:gd name="connsiteY8" fmla="*/ 4483989 h 5157630"/>
              <a:gd name="connsiteX9" fmla="*/ 157303 w 8271846"/>
              <a:gd name="connsiteY9" fmla="*/ 3625977 h 5157630"/>
              <a:gd name="connsiteX10" fmla="*/ 733375 w 8271846"/>
              <a:gd name="connsiteY10" fmla="*/ 3063621 h 5157630"/>
              <a:gd name="connsiteX11" fmla="*/ 4006927 w 8271846"/>
              <a:gd name="connsiteY11" fmla="*/ 3051429 h 5157630"/>
              <a:gd name="connsiteX0" fmla="*/ 4037430 w 8302349"/>
              <a:gd name="connsiteY0" fmla="*/ 3051429 h 5157630"/>
              <a:gd name="connsiteX1" fmla="*/ 4043526 w 8302349"/>
              <a:gd name="connsiteY1" fmla="*/ 686181 h 5157630"/>
              <a:gd name="connsiteX2" fmla="*/ 4750662 w 8302349"/>
              <a:gd name="connsiteY2" fmla="*/ 76581 h 5157630"/>
              <a:gd name="connsiteX3" fmla="*/ 7499958 w 8302349"/>
              <a:gd name="connsiteY3" fmla="*/ 76581 h 5157630"/>
              <a:gd name="connsiteX4" fmla="*/ 8158326 w 8302349"/>
              <a:gd name="connsiteY4" fmla="*/ 692277 h 5157630"/>
              <a:gd name="connsiteX5" fmla="*/ 8158326 w 8302349"/>
              <a:gd name="connsiteY5" fmla="*/ 4526661 h 5157630"/>
              <a:gd name="connsiteX6" fmla="*/ 7585302 w 8302349"/>
              <a:gd name="connsiteY6" fmla="*/ 5075301 h 5157630"/>
              <a:gd name="connsiteX7" fmla="*/ 739494 w 8302349"/>
              <a:gd name="connsiteY7" fmla="*/ 5093589 h 5157630"/>
              <a:gd name="connsiteX8" fmla="*/ 184758 w 8302349"/>
              <a:gd name="connsiteY8" fmla="*/ 4483989 h 5157630"/>
              <a:gd name="connsiteX9" fmla="*/ 187806 w 8302349"/>
              <a:gd name="connsiteY9" fmla="*/ 3625977 h 5157630"/>
              <a:gd name="connsiteX10" fmla="*/ 763878 w 8302349"/>
              <a:gd name="connsiteY10" fmla="*/ 3063621 h 5157630"/>
              <a:gd name="connsiteX11" fmla="*/ 4037430 w 8302349"/>
              <a:gd name="connsiteY11" fmla="*/ 3051429 h 5157630"/>
              <a:gd name="connsiteX0" fmla="*/ 4039465 w 8304384"/>
              <a:gd name="connsiteY0" fmla="*/ 3051429 h 5157630"/>
              <a:gd name="connsiteX1" fmla="*/ 4045561 w 8304384"/>
              <a:gd name="connsiteY1" fmla="*/ 686181 h 5157630"/>
              <a:gd name="connsiteX2" fmla="*/ 4752697 w 8304384"/>
              <a:gd name="connsiteY2" fmla="*/ 76581 h 5157630"/>
              <a:gd name="connsiteX3" fmla="*/ 7501993 w 8304384"/>
              <a:gd name="connsiteY3" fmla="*/ 76581 h 5157630"/>
              <a:gd name="connsiteX4" fmla="*/ 8160361 w 8304384"/>
              <a:gd name="connsiteY4" fmla="*/ 692277 h 5157630"/>
              <a:gd name="connsiteX5" fmla="*/ 8160361 w 8304384"/>
              <a:gd name="connsiteY5" fmla="*/ 4526661 h 5157630"/>
              <a:gd name="connsiteX6" fmla="*/ 7587337 w 8304384"/>
              <a:gd name="connsiteY6" fmla="*/ 5075301 h 5157630"/>
              <a:gd name="connsiteX7" fmla="*/ 741529 w 8304384"/>
              <a:gd name="connsiteY7" fmla="*/ 5093589 h 5157630"/>
              <a:gd name="connsiteX8" fmla="*/ 186793 w 8304384"/>
              <a:gd name="connsiteY8" fmla="*/ 4483989 h 5157630"/>
              <a:gd name="connsiteX9" fmla="*/ 189841 w 8304384"/>
              <a:gd name="connsiteY9" fmla="*/ 3625977 h 5157630"/>
              <a:gd name="connsiteX10" fmla="*/ 765913 w 8304384"/>
              <a:gd name="connsiteY10" fmla="*/ 3063621 h 5157630"/>
              <a:gd name="connsiteX11" fmla="*/ 4039465 w 8304384"/>
              <a:gd name="connsiteY11" fmla="*/ 3051429 h 5157630"/>
              <a:gd name="connsiteX0" fmla="*/ 3852677 w 8117596"/>
              <a:gd name="connsiteY0" fmla="*/ 3051429 h 5125155"/>
              <a:gd name="connsiteX1" fmla="*/ 3858773 w 8117596"/>
              <a:gd name="connsiteY1" fmla="*/ 686181 h 5125155"/>
              <a:gd name="connsiteX2" fmla="*/ 4565909 w 8117596"/>
              <a:gd name="connsiteY2" fmla="*/ 76581 h 5125155"/>
              <a:gd name="connsiteX3" fmla="*/ 7315205 w 8117596"/>
              <a:gd name="connsiteY3" fmla="*/ 76581 h 5125155"/>
              <a:gd name="connsiteX4" fmla="*/ 7973573 w 8117596"/>
              <a:gd name="connsiteY4" fmla="*/ 692277 h 5125155"/>
              <a:gd name="connsiteX5" fmla="*/ 7973573 w 8117596"/>
              <a:gd name="connsiteY5" fmla="*/ 4526661 h 5125155"/>
              <a:gd name="connsiteX6" fmla="*/ 7400549 w 8117596"/>
              <a:gd name="connsiteY6" fmla="*/ 5075301 h 5125155"/>
              <a:gd name="connsiteX7" fmla="*/ 554741 w 8117596"/>
              <a:gd name="connsiteY7" fmla="*/ 5093589 h 5125155"/>
              <a:gd name="connsiteX8" fmla="*/ 5 w 8117596"/>
              <a:gd name="connsiteY8" fmla="*/ 4483989 h 5125155"/>
              <a:gd name="connsiteX9" fmla="*/ 3053 w 8117596"/>
              <a:gd name="connsiteY9" fmla="*/ 3625977 h 5125155"/>
              <a:gd name="connsiteX10" fmla="*/ 579125 w 8117596"/>
              <a:gd name="connsiteY10" fmla="*/ 3063621 h 5125155"/>
              <a:gd name="connsiteX11" fmla="*/ 3852677 w 8117596"/>
              <a:gd name="connsiteY11" fmla="*/ 3051429 h 5125155"/>
              <a:gd name="connsiteX0" fmla="*/ 3852678 w 8117597"/>
              <a:gd name="connsiteY0" fmla="*/ 3051429 h 5126275"/>
              <a:gd name="connsiteX1" fmla="*/ 3858774 w 8117597"/>
              <a:gd name="connsiteY1" fmla="*/ 686181 h 5126275"/>
              <a:gd name="connsiteX2" fmla="*/ 4565910 w 8117597"/>
              <a:gd name="connsiteY2" fmla="*/ 76581 h 5126275"/>
              <a:gd name="connsiteX3" fmla="*/ 7315206 w 8117597"/>
              <a:gd name="connsiteY3" fmla="*/ 76581 h 5126275"/>
              <a:gd name="connsiteX4" fmla="*/ 7973574 w 8117597"/>
              <a:gd name="connsiteY4" fmla="*/ 692277 h 5126275"/>
              <a:gd name="connsiteX5" fmla="*/ 7973574 w 8117597"/>
              <a:gd name="connsiteY5" fmla="*/ 4526661 h 5126275"/>
              <a:gd name="connsiteX6" fmla="*/ 7400550 w 8117597"/>
              <a:gd name="connsiteY6" fmla="*/ 5075301 h 5126275"/>
              <a:gd name="connsiteX7" fmla="*/ 554742 w 8117597"/>
              <a:gd name="connsiteY7" fmla="*/ 5093589 h 5126275"/>
              <a:gd name="connsiteX8" fmla="*/ 6 w 8117597"/>
              <a:gd name="connsiteY8" fmla="*/ 4483989 h 5126275"/>
              <a:gd name="connsiteX9" fmla="*/ 3054 w 8117597"/>
              <a:gd name="connsiteY9" fmla="*/ 3625977 h 5126275"/>
              <a:gd name="connsiteX10" fmla="*/ 579126 w 8117597"/>
              <a:gd name="connsiteY10" fmla="*/ 3063621 h 5126275"/>
              <a:gd name="connsiteX11" fmla="*/ 3852678 w 8117597"/>
              <a:gd name="connsiteY11" fmla="*/ 3051429 h 5126275"/>
              <a:gd name="connsiteX0" fmla="*/ 3892669 w 8156825"/>
              <a:gd name="connsiteY0" fmla="*/ 3051429 h 5121539"/>
              <a:gd name="connsiteX1" fmla="*/ 3898765 w 8156825"/>
              <a:gd name="connsiteY1" fmla="*/ 686181 h 5121539"/>
              <a:gd name="connsiteX2" fmla="*/ 4605901 w 8156825"/>
              <a:gd name="connsiteY2" fmla="*/ 76581 h 5121539"/>
              <a:gd name="connsiteX3" fmla="*/ 7355197 w 8156825"/>
              <a:gd name="connsiteY3" fmla="*/ 76581 h 5121539"/>
              <a:gd name="connsiteX4" fmla="*/ 8013565 w 8156825"/>
              <a:gd name="connsiteY4" fmla="*/ 692277 h 5121539"/>
              <a:gd name="connsiteX5" fmla="*/ 8013565 w 8156825"/>
              <a:gd name="connsiteY5" fmla="*/ 4526661 h 5121539"/>
              <a:gd name="connsiteX6" fmla="*/ 7440541 w 8156825"/>
              <a:gd name="connsiteY6" fmla="*/ 5075301 h 5121539"/>
              <a:gd name="connsiteX7" fmla="*/ 606163 w 8156825"/>
              <a:gd name="connsiteY7" fmla="*/ 5082159 h 5121539"/>
              <a:gd name="connsiteX8" fmla="*/ 39997 w 8156825"/>
              <a:gd name="connsiteY8" fmla="*/ 4483989 h 5121539"/>
              <a:gd name="connsiteX9" fmla="*/ 43045 w 8156825"/>
              <a:gd name="connsiteY9" fmla="*/ 3625977 h 5121539"/>
              <a:gd name="connsiteX10" fmla="*/ 619117 w 8156825"/>
              <a:gd name="connsiteY10" fmla="*/ 3063621 h 5121539"/>
              <a:gd name="connsiteX11" fmla="*/ 3892669 w 8156825"/>
              <a:gd name="connsiteY11" fmla="*/ 3051429 h 5121539"/>
              <a:gd name="connsiteX0" fmla="*/ 3852850 w 8117006"/>
              <a:gd name="connsiteY0" fmla="*/ 3051429 h 5121539"/>
              <a:gd name="connsiteX1" fmla="*/ 3858946 w 8117006"/>
              <a:gd name="connsiteY1" fmla="*/ 686181 h 5121539"/>
              <a:gd name="connsiteX2" fmla="*/ 4566082 w 8117006"/>
              <a:gd name="connsiteY2" fmla="*/ 76581 h 5121539"/>
              <a:gd name="connsiteX3" fmla="*/ 7315378 w 8117006"/>
              <a:gd name="connsiteY3" fmla="*/ 76581 h 5121539"/>
              <a:gd name="connsiteX4" fmla="*/ 7973746 w 8117006"/>
              <a:gd name="connsiteY4" fmla="*/ 692277 h 5121539"/>
              <a:gd name="connsiteX5" fmla="*/ 7973746 w 8117006"/>
              <a:gd name="connsiteY5" fmla="*/ 4526661 h 5121539"/>
              <a:gd name="connsiteX6" fmla="*/ 7400722 w 8117006"/>
              <a:gd name="connsiteY6" fmla="*/ 5075301 h 5121539"/>
              <a:gd name="connsiteX7" fmla="*/ 566344 w 8117006"/>
              <a:gd name="connsiteY7" fmla="*/ 5082159 h 5121539"/>
              <a:gd name="connsiteX8" fmla="*/ 178 w 8117006"/>
              <a:gd name="connsiteY8" fmla="*/ 4483989 h 5121539"/>
              <a:gd name="connsiteX9" fmla="*/ 3226 w 8117006"/>
              <a:gd name="connsiteY9" fmla="*/ 3625977 h 5121539"/>
              <a:gd name="connsiteX10" fmla="*/ 579298 w 8117006"/>
              <a:gd name="connsiteY10" fmla="*/ 3063621 h 5121539"/>
              <a:gd name="connsiteX11" fmla="*/ 3852850 w 8117006"/>
              <a:gd name="connsiteY11" fmla="*/ 3051429 h 5121539"/>
              <a:gd name="connsiteX0" fmla="*/ 3852850 w 8050800"/>
              <a:gd name="connsiteY0" fmla="*/ 3051429 h 5090013"/>
              <a:gd name="connsiteX1" fmla="*/ 3858946 w 8050800"/>
              <a:gd name="connsiteY1" fmla="*/ 686181 h 5090013"/>
              <a:gd name="connsiteX2" fmla="*/ 4566082 w 8050800"/>
              <a:gd name="connsiteY2" fmla="*/ 76581 h 5090013"/>
              <a:gd name="connsiteX3" fmla="*/ 7315378 w 8050800"/>
              <a:gd name="connsiteY3" fmla="*/ 76581 h 5090013"/>
              <a:gd name="connsiteX4" fmla="*/ 7973746 w 8050800"/>
              <a:gd name="connsiteY4" fmla="*/ 692277 h 5090013"/>
              <a:gd name="connsiteX5" fmla="*/ 7973746 w 8050800"/>
              <a:gd name="connsiteY5" fmla="*/ 4526661 h 5090013"/>
              <a:gd name="connsiteX6" fmla="*/ 7400722 w 8050800"/>
              <a:gd name="connsiteY6" fmla="*/ 5075301 h 5090013"/>
              <a:gd name="connsiteX7" fmla="*/ 566344 w 8050800"/>
              <a:gd name="connsiteY7" fmla="*/ 5082159 h 5090013"/>
              <a:gd name="connsiteX8" fmla="*/ 178 w 8050800"/>
              <a:gd name="connsiteY8" fmla="*/ 4483989 h 5090013"/>
              <a:gd name="connsiteX9" fmla="*/ 3226 w 8050800"/>
              <a:gd name="connsiteY9" fmla="*/ 3625977 h 5090013"/>
              <a:gd name="connsiteX10" fmla="*/ 579298 w 8050800"/>
              <a:gd name="connsiteY10" fmla="*/ 3063621 h 5090013"/>
              <a:gd name="connsiteX11" fmla="*/ 3852850 w 8050800"/>
              <a:gd name="connsiteY11" fmla="*/ 3051429 h 5090013"/>
              <a:gd name="connsiteX0" fmla="*/ 3852850 w 8024610"/>
              <a:gd name="connsiteY0" fmla="*/ 3051429 h 5090013"/>
              <a:gd name="connsiteX1" fmla="*/ 3858946 w 8024610"/>
              <a:gd name="connsiteY1" fmla="*/ 686181 h 5090013"/>
              <a:gd name="connsiteX2" fmla="*/ 4566082 w 8024610"/>
              <a:gd name="connsiteY2" fmla="*/ 76581 h 5090013"/>
              <a:gd name="connsiteX3" fmla="*/ 7315378 w 8024610"/>
              <a:gd name="connsiteY3" fmla="*/ 76581 h 5090013"/>
              <a:gd name="connsiteX4" fmla="*/ 7973746 w 8024610"/>
              <a:gd name="connsiteY4" fmla="*/ 692277 h 5090013"/>
              <a:gd name="connsiteX5" fmla="*/ 7973746 w 8024610"/>
              <a:gd name="connsiteY5" fmla="*/ 4526661 h 5090013"/>
              <a:gd name="connsiteX6" fmla="*/ 7400722 w 8024610"/>
              <a:gd name="connsiteY6" fmla="*/ 5075301 h 5090013"/>
              <a:gd name="connsiteX7" fmla="*/ 566344 w 8024610"/>
              <a:gd name="connsiteY7" fmla="*/ 5082159 h 5090013"/>
              <a:gd name="connsiteX8" fmla="*/ 178 w 8024610"/>
              <a:gd name="connsiteY8" fmla="*/ 4483989 h 5090013"/>
              <a:gd name="connsiteX9" fmla="*/ 3226 w 8024610"/>
              <a:gd name="connsiteY9" fmla="*/ 3625977 h 5090013"/>
              <a:gd name="connsiteX10" fmla="*/ 579298 w 8024610"/>
              <a:gd name="connsiteY10" fmla="*/ 3063621 h 5090013"/>
              <a:gd name="connsiteX11" fmla="*/ 3852850 w 8024610"/>
              <a:gd name="connsiteY11" fmla="*/ 3051429 h 5090013"/>
              <a:gd name="connsiteX0" fmla="*/ 3852850 w 7978575"/>
              <a:gd name="connsiteY0" fmla="*/ 3051429 h 5090013"/>
              <a:gd name="connsiteX1" fmla="*/ 3858946 w 7978575"/>
              <a:gd name="connsiteY1" fmla="*/ 686181 h 5090013"/>
              <a:gd name="connsiteX2" fmla="*/ 4566082 w 7978575"/>
              <a:gd name="connsiteY2" fmla="*/ 76581 h 5090013"/>
              <a:gd name="connsiteX3" fmla="*/ 7315378 w 7978575"/>
              <a:gd name="connsiteY3" fmla="*/ 76581 h 5090013"/>
              <a:gd name="connsiteX4" fmla="*/ 7973746 w 7978575"/>
              <a:gd name="connsiteY4" fmla="*/ 692277 h 5090013"/>
              <a:gd name="connsiteX5" fmla="*/ 7973746 w 7978575"/>
              <a:gd name="connsiteY5" fmla="*/ 4526661 h 5090013"/>
              <a:gd name="connsiteX6" fmla="*/ 7400722 w 7978575"/>
              <a:gd name="connsiteY6" fmla="*/ 5075301 h 5090013"/>
              <a:gd name="connsiteX7" fmla="*/ 566344 w 7978575"/>
              <a:gd name="connsiteY7" fmla="*/ 5082159 h 5090013"/>
              <a:gd name="connsiteX8" fmla="*/ 178 w 7978575"/>
              <a:gd name="connsiteY8" fmla="*/ 4483989 h 5090013"/>
              <a:gd name="connsiteX9" fmla="*/ 3226 w 7978575"/>
              <a:gd name="connsiteY9" fmla="*/ 3625977 h 5090013"/>
              <a:gd name="connsiteX10" fmla="*/ 579298 w 7978575"/>
              <a:gd name="connsiteY10" fmla="*/ 3063621 h 5090013"/>
              <a:gd name="connsiteX11" fmla="*/ 3852850 w 7978575"/>
              <a:gd name="connsiteY11" fmla="*/ 3051429 h 5090013"/>
              <a:gd name="connsiteX0" fmla="*/ 3852850 w 7984304"/>
              <a:gd name="connsiteY0" fmla="*/ 3051429 h 5090013"/>
              <a:gd name="connsiteX1" fmla="*/ 3858946 w 7984304"/>
              <a:gd name="connsiteY1" fmla="*/ 686181 h 5090013"/>
              <a:gd name="connsiteX2" fmla="*/ 4566082 w 7984304"/>
              <a:gd name="connsiteY2" fmla="*/ 76581 h 5090013"/>
              <a:gd name="connsiteX3" fmla="*/ 7315378 w 7984304"/>
              <a:gd name="connsiteY3" fmla="*/ 76581 h 5090013"/>
              <a:gd name="connsiteX4" fmla="*/ 7973746 w 7984304"/>
              <a:gd name="connsiteY4" fmla="*/ 692277 h 5090013"/>
              <a:gd name="connsiteX5" fmla="*/ 7973746 w 7984304"/>
              <a:gd name="connsiteY5" fmla="*/ 4526661 h 5090013"/>
              <a:gd name="connsiteX6" fmla="*/ 7400722 w 7984304"/>
              <a:gd name="connsiteY6" fmla="*/ 5075301 h 5090013"/>
              <a:gd name="connsiteX7" fmla="*/ 566344 w 7984304"/>
              <a:gd name="connsiteY7" fmla="*/ 5082159 h 5090013"/>
              <a:gd name="connsiteX8" fmla="*/ 178 w 7984304"/>
              <a:gd name="connsiteY8" fmla="*/ 4483989 h 5090013"/>
              <a:gd name="connsiteX9" fmla="*/ 3226 w 7984304"/>
              <a:gd name="connsiteY9" fmla="*/ 3625977 h 5090013"/>
              <a:gd name="connsiteX10" fmla="*/ 579298 w 7984304"/>
              <a:gd name="connsiteY10" fmla="*/ 3063621 h 5090013"/>
              <a:gd name="connsiteX11" fmla="*/ 3852850 w 7984304"/>
              <a:gd name="connsiteY11" fmla="*/ 3051429 h 5090013"/>
              <a:gd name="connsiteX0" fmla="*/ 3852850 w 7984304"/>
              <a:gd name="connsiteY0" fmla="*/ 3019114 h 5057698"/>
              <a:gd name="connsiteX1" fmla="*/ 3858946 w 7984304"/>
              <a:gd name="connsiteY1" fmla="*/ 653866 h 5057698"/>
              <a:gd name="connsiteX2" fmla="*/ 4566082 w 7984304"/>
              <a:gd name="connsiteY2" fmla="*/ 44266 h 5057698"/>
              <a:gd name="connsiteX3" fmla="*/ 7315378 w 7984304"/>
              <a:gd name="connsiteY3" fmla="*/ 44266 h 5057698"/>
              <a:gd name="connsiteX4" fmla="*/ 7973746 w 7984304"/>
              <a:gd name="connsiteY4" fmla="*/ 659962 h 5057698"/>
              <a:gd name="connsiteX5" fmla="*/ 7973746 w 7984304"/>
              <a:gd name="connsiteY5" fmla="*/ 4494346 h 5057698"/>
              <a:gd name="connsiteX6" fmla="*/ 7400722 w 7984304"/>
              <a:gd name="connsiteY6" fmla="*/ 5042986 h 5057698"/>
              <a:gd name="connsiteX7" fmla="*/ 566344 w 7984304"/>
              <a:gd name="connsiteY7" fmla="*/ 5049844 h 5057698"/>
              <a:gd name="connsiteX8" fmla="*/ 178 w 7984304"/>
              <a:gd name="connsiteY8" fmla="*/ 4451674 h 5057698"/>
              <a:gd name="connsiteX9" fmla="*/ 3226 w 7984304"/>
              <a:gd name="connsiteY9" fmla="*/ 3593662 h 5057698"/>
              <a:gd name="connsiteX10" fmla="*/ 579298 w 7984304"/>
              <a:gd name="connsiteY10" fmla="*/ 3031306 h 5057698"/>
              <a:gd name="connsiteX11" fmla="*/ 3852850 w 7984304"/>
              <a:gd name="connsiteY11" fmla="*/ 3019114 h 5057698"/>
              <a:gd name="connsiteX0" fmla="*/ 3852850 w 7980228"/>
              <a:gd name="connsiteY0" fmla="*/ 3019114 h 5057698"/>
              <a:gd name="connsiteX1" fmla="*/ 3858946 w 7980228"/>
              <a:gd name="connsiteY1" fmla="*/ 653866 h 5057698"/>
              <a:gd name="connsiteX2" fmla="*/ 4566082 w 7980228"/>
              <a:gd name="connsiteY2" fmla="*/ 44266 h 5057698"/>
              <a:gd name="connsiteX3" fmla="*/ 7315378 w 7980228"/>
              <a:gd name="connsiteY3" fmla="*/ 44266 h 5057698"/>
              <a:gd name="connsiteX4" fmla="*/ 7973746 w 7980228"/>
              <a:gd name="connsiteY4" fmla="*/ 659962 h 5057698"/>
              <a:gd name="connsiteX5" fmla="*/ 7973746 w 7980228"/>
              <a:gd name="connsiteY5" fmla="*/ 4494346 h 5057698"/>
              <a:gd name="connsiteX6" fmla="*/ 7400722 w 7980228"/>
              <a:gd name="connsiteY6" fmla="*/ 5042986 h 5057698"/>
              <a:gd name="connsiteX7" fmla="*/ 566344 w 7980228"/>
              <a:gd name="connsiteY7" fmla="*/ 5049844 h 5057698"/>
              <a:gd name="connsiteX8" fmla="*/ 178 w 7980228"/>
              <a:gd name="connsiteY8" fmla="*/ 4451674 h 5057698"/>
              <a:gd name="connsiteX9" fmla="*/ 3226 w 7980228"/>
              <a:gd name="connsiteY9" fmla="*/ 3593662 h 5057698"/>
              <a:gd name="connsiteX10" fmla="*/ 579298 w 7980228"/>
              <a:gd name="connsiteY10" fmla="*/ 3031306 h 5057698"/>
              <a:gd name="connsiteX11" fmla="*/ 3852850 w 7980228"/>
              <a:gd name="connsiteY11" fmla="*/ 3019114 h 5057698"/>
              <a:gd name="connsiteX0" fmla="*/ 3852850 w 7980228"/>
              <a:gd name="connsiteY0" fmla="*/ 2978586 h 5017170"/>
              <a:gd name="connsiteX1" fmla="*/ 3858946 w 7980228"/>
              <a:gd name="connsiteY1" fmla="*/ 613338 h 5017170"/>
              <a:gd name="connsiteX2" fmla="*/ 4566082 w 7980228"/>
              <a:gd name="connsiteY2" fmla="*/ 3738 h 5017170"/>
              <a:gd name="connsiteX3" fmla="*/ 7315378 w 7980228"/>
              <a:gd name="connsiteY3" fmla="*/ 3738 h 5017170"/>
              <a:gd name="connsiteX4" fmla="*/ 7973746 w 7980228"/>
              <a:gd name="connsiteY4" fmla="*/ 619434 h 5017170"/>
              <a:gd name="connsiteX5" fmla="*/ 7973746 w 7980228"/>
              <a:gd name="connsiteY5" fmla="*/ 4453818 h 5017170"/>
              <a:gd name="connsiteX6" fmla="*/ 7400722 w 7980228"/>
              <a:gd name="connsiteY6" fmla="*/ 5002458 h 5017170"/>
              <a:gd name="connsiteX7" fmla="*/ 566344 w 7980228"/>
              <a:gd name="connsiteY7" fmla="*/ 5009316 h 5017170"/>
              <a:gd name="connsiteX8" fmla="*/ 178 w 7980228"/>
              <a:gd name="connsiteY8" fmla="*/ 4411146 h 5017170"/>
              <a:gd name="connsiteX9" fmla="*/ 3226 w 7980228"/>
              <a:gd name="connsiteY9" fmla="*/ 3553134 h 5017170"/>
              <a:gd name="connsiteX10" fmla="*/ 579298 w 7980228"/>
              <a:gd name="connsiteY10" fmla="*/ 2990778 h 5017170"/>
              <a:gd name="connsiteX11" fmla="*/ 3852850 w 7980228"/>
              <a:gd name="connsiteY11" fmla="*/ 2978586 h 5017170"/>
              <a:gd name="connsiteX0" fmla="*/ 3852850 w 7980228"/>
              <a:gd name="connsiteY0" fmla="*/ 2978586 h 5017170"/>
              <a:gd name="connsiteX1" fmla="*/ 3858946 w 7980228"/>
              <a:gd name="connsiteY1" fmla="*/ 613338 h 5017170"/>
              <a:gd name="connsiteX2" fmla="*/ 4566082 w 7980228"/>
              <a:gd name="connsiteY2" fmla="*/ 3738 h 5017170"/>
              <a:gd name="connsiteX3" fmla="*/ 7315378 w 7980228"/>
              <a:gd name="connsiteY3" fmla="*/ 3738 h 5017170"/>
              <a:gd name="connsiteX4" fmla="*/ 7973746 w 7980228"/>
              <a:gd name="connsiteY4" fmla="*/ 619434 h 5017170"/>
              <a:gd name="connsiteX5" fmla="*/ 7973746 w 7980228"/>
              <a:gd name="connsiteY5" fmla="*/ 4453818 h 5017170"/>
              <a:gd name="connsiteX6" fmla="*/ 7400722 w 7980228"/>
              <a:gd name="connsiteY6" fmla="*/ 5002458 h 5017170"/>
              <a:gd name="connsiteX7" fmla="*/ 566344 w 7980228"/>
              <a:gd name="connsiteY7" fmla="*/ 5009316 h 5017170"/>
              <a:gd name="connsiteX8" fmla="*/ 178 w 7980228"/>
              <a:gd name="connsiteY8" fmla="*/ 4411146 h 5017170"/>
              <a:gd name="connsiteX9" fmla="*/ 3226 w 7980228"/>
              <a:gd name="connsiteY9" fmla="*/ 3553134 h 5017170"/>
              <a:gd name="connsiteX10" fmla="*/ 579298 w 7980228"/>
              <a:gd name="connsiteY10" fmla="*/ 2990778 h 5017170"/>
              <a:gd name="connsiteX11" fmla="*/ 3852850 w 7980228"/>
              <a:gd name="connsiteY11" fmla="*/ 2978586 h 5017170"/>
              <a:gd name="connsiteX0" fmla="*/ 3852850 w 7980228"/>
              <a:gd name="connsiteY0" fmla="*/ 2974886 h 5013470"/>
              <a:gd name="connsiteX1" fmla="*/ 3858946 w 7980228"/>
              <a:gd name="connsiteY1" fmla="*/ 609638 h 5013470"/>
              <a:gd name="connsiteX2" fmla="*/ 4566082 w 7980228"/>
              <a:gd name="connsiteY2" fmla="*/ 38 h 5013470"/>
              <a:gd name="connsiteX3" fmla="*/ 7315378 w 7980228"/>
              <a:gd name="connsiteY3" fmla="*/ 38 h 5013470"/>
              <a:gd name="connsiteX4" fmla="*/ 7973746 w 7980228"/>
              <a:gd name="connsiteY4" fmla="*/ 615734 h 5013470"/>
              <a:gd name="connsiteX5" fmla="*/ 7973746 w 7980228"/>
              <a:gd name="connsiteY5" fmla="*/ 4450118 h 5013470"/>
              <a:gd name="connsiteX6" fmla="*/ 7400722 w 7980228"/>
              <a:gd name="connsiteY6" fmla="*/ 4998758 h 5013470"/>
              <a:gd name="connsiteX7" fmla="*/ 566344 w 7980228"/>
              <a:gd name="connsiteY7" fmla="*/ 5005616 h 5013470"/>
              <a:gd name="connsiteX8" fmla="*/ 178 w 7980228"/>
              <a:gd name="connsiteY8" fmla="*/ 4407446 h 5013470"/>
              <a:gd name="connsiteX9" fmla="*/ 3226 w 7980228"/>
              <a:gd name="connsiteY9" fmla="*/ 3549434 h 5013470"/>
              <a:gd name="connsiteX10" fmla="*/ 579298 w 7980228"/>
              <a:gd name="connsiteY10" fmla="*/ 2987078 h 5013470"/>
              <a:gd name="connsiteX11" fmla="*/ 3852850 w 7980228"/>
              <a:gd name="connsiteY11" fmla="*/ 2974886 h 501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80228" h="5013470">
                <a:moveTo>
                  <a:pt x="3852850" y="2974886"/>
                </a:moveTo>
                <a:cubicBezTo>
                  <a:pt x="3856914" y="2383574"/>
                  <a:pt x="3846754" y="927646"/>
                  <a:pt x="3858946" y="609638"/>
                </a:cubicBezTo>
                <a:cubicBezTo>
                  <a:pt x="3871138" y="291630"/>
                  <a:pt x="4177970" y="38"/>
                  <a:pt x="4566082" y="38"/>
                </a:cubicBezTo>
                <a:lnTo>
                  <a:pt x="7315378" y="38"/>
                </a:lnTo>
                <a:cubicBezTo>
                  <a:pt x="7685202" y="-4026"/>
                  <a:pt x="7965618" y="326174"/>
                  <a:pt x="7973746" y="615734"/>
                </a:cubicBezTo>
                <a:cubicBezTo>
                  <a:pt x="7981874" y="905294"/>
                  <a:pt x="7982890" y="4186974"/>
                  <a:pt x="7973746" y="4450118"/>
                </a:cubicBezTo>
                <a:cubicBezTo>
                  <a:pt x="7964602" y="4713262"/>
                  <a:pt x="7715809" y="4982375"/>
                  <a:pt x="7400722" y="4998758"/>
                </a:cubicBezTo>
                <a:cubicBezTo>
                  <a:pt x="7085635" y="5015141"/>
                  <a:pt x="892988" y="5018443"/>
                  <a:pt x="566344" y="5005616"/>
                </a:cubicBezTo>
                <a:cubicBezTo>
                  <a:pt x="239700" y="4992789"/>
                  <a:pt x="-7569" y="4675543"/>
                  <a:pt x="178" y="4407446"/>
                </a:cubicBezTo>
                <a:cubicBezTo>
                  <a:pt x="7925" y="4139349"/>
                  <a:pt x="7671" y="3961422"/>
                  <a:pt x="3226" y="3549434"/>
                </a:cubicBezTo>
                <a:cubicBezTo>
                  <a:pt x="14021" y="3293656"/>
                  <a:pt x="290754" y="2999778"/>
                  <a:pt x="579298" y="2987078"/>
                </a:cubicBezTo>
                <a:lnTo>
                  <a:pt x="3852850" y="2974886"/>
                </a:lnTo>
                <a:close/>
              </a:path>
            </a:pathLst>
          </a:custGeom>
          <a:solidFill>
            <a:srgbClr val="26DED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275CFFB-CC53-414D-DD32-61B411563273}"/>
              </a:ext>
            </a:extLst>
          </p:cNvPr>
          <p:cNvSpPr/>
          <p:nvPr/>
        </p:nvSpPr>
        <p:spPr>
          <a:xfrm>
            <a:off x="7379321" y="5418101"/>
            <a:ext cx="691253" cy="782344"/>
          </a:xfrm>
          <a:prstGeom prst="rightArrow">
            <a:avLst/>
          </a:prstGeom>
          <a:solidFill>
            <a:srgbClr val="0D2A97">
              <a:alpha val="59000"/>
            </a:srgbClr>
          </a:solidFill>
          <a:ln>
            <a:solidFill>
              <a:srgbClr val="0D2A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158F179-274D-1757-F444-CDBC8EF000F0}"/>
              </a:ext>
            </a:extLst>
          </p:cNvPr>
          <p:cNvSpPr/>
          <p:nvPr/>
        </p:nvSpPr>
        <p:spPr>
          <a:xfrm rot="5400000">
            <a:off x="9558937" y="4470815"/>
            <a:ext cx="325548" cy="782344"/>
          </a:xfrm>
          <a:prstGeom prst="rightArrow">
            <a:avLst/>
          </a:prstGeom>
          <a:solidFill>
            <a:srgbClr val="0D2A97">
              <a:alpha val="59000"/>
            </a:srgbClr>
          </a:solidFill>
          <a:ln>
            <a:solidFill>
              <a:srgbClr val="0D2A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570451" y="171461"/>
            <a:ext cx="89154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AF4"/>
              </a:buClr>
              <a:buSzPts val="4300"/>
              <a:buFont typeface="Calibri"/>
              <a:buNone/>
            </a:pPr>
            <a:r>
              <a:rPr lang="fi-FI" sz="2800" dirty="0"/>
              <a:t>InnoVisions</a:t>
            </a:r>
            <a:r>
              <a:rPr lang="fi-FI" sz="2800" b="0" dirty="0"/>
              <a:t> on portfoliojohtamisen työkalu, jonka avulla kehittämistyötä ohjataan strategisesti ja synergisesti </a:t>
            </a:r>
          </a:p>
        </p:txBody>
      </p:sp>
      <p:sp>
        <p:nvSpPr>
          <p:cNvPr id="106" name="Google Shape;106;p3"/>
          <p:cNvSpPr txBox="1"/>
          <p:nvPr/>
        </p:nvSpPr>
        <p:spPr>
          <a:xfrm>
            <a:off x="8160017" y="1933170"/>
            <a:ext cx="29952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Innovaatiokehittämisen kokonaisuus</a:t>
            </a:r>
            <a:endPara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494410" y="1885734"/>
            <a:ext cx="26549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Kaupunkien </a:t>
            </a:r>
            <a:r>
              <a:rPr lang="fi-FI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strategiat</a:t>
            </a:r>
            <a:endPara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b="6612"/>
          <a:stretch/>
        </p:blipFill>
        <p:spPr>
          <a:xfrm>
            <a:off x="4208382" y="4883507"/>
            <a:ext cx="3029755" cy="1753068"/>
          </a:xfrm>
          <a:prstGeom prst="roundRect">
            <a:avLst>
              <a:gd name="adj" fmla="val 21813"/>
            </a:avLst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4354533" y="4925688"/>
            <a:ext cx="25381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Ekosysteemeissä tapahtuva toiminta</a:t>
            </a:r>
            <a:endPara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Graphic 7" descr="Arrow circle outline">
            <a:extLst>
              <a:ext uri="{FF2B5EF4-FFF2-40B4-BE49-F238E27FC236}">
                <a16:creationId xmlns:a16="http://schemas.microsoft.com/office/drawing/2014/main" id="{DEEC42D5-AC5D-6D83-CE50-BC1CB6D47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7403" y="1650148"/>
            <a:ext cx="3437199" cy="3437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8B4537-264E-D135-AB7C-8EC9A2FFD3DC}"/>
              </a:ext>
            </a:extLst>
          </p:cNvPr>
          <p:cNvSpPr txBox="1"/>
          <p:nvPr/>
        </p:nvSpPr>
        <p:spPr>
          <a:xfrm>
            <a:off x="4574012" y="185511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Ohjaa ja suuntaa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A67DD-EC68-30AA-7AC5-42115BFEE424}"/>
              </a:ext>
            </a:extLst>
          </p:cNvPr>
          <p:cNvSpPr txBox="1"/>
          <p:nvPr/>
        </p:nvSpPr>
        <p:spPr>
          <a:xfrm>
            <a:off x="6582303" y="357484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Tuottaa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043F8-E1F2-6A0A-0E3F-C471E035DA4D}"/>
              </a:ext>
            </a:extLst>
          </p:cNvPr>
          <p:cNvSpPr txBox="1"/>
          <p:nvPr/>
        </p:nvSpPr>
        <p:spPr>
          <a:xfrm>
            <a:off x="3668091" y="3574844"/>
            <a:ext cx="139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Informoi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CAD74F-02C3-5427-FF04-69149F360A87}"/>
              </a:ext>
            </a:extLst>
          </p:cNvPr>
          <p:cNvSpPr/>
          <p:nvPr/>
        </p:nvSpPr>
        <p:spPr>
          <a:xfrm>
            <a:off x="8160017" y="5104475"/>
            <a:ext cx="3052418" cy="1500245"/>
          </a:xfrm>
          <a:prstGeom prst="roundRect">
            <a:avLst>
              <a:gd name="adj" fmla="val 12902"/>
            </a:avLst>
          </a:prstGeom>
          <a:noFill/>
          <a:ln w="28575">
            <a:solidFill>
              <a:srgbClr val="0D2A9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88A8CC-B168-5B05-BA36-A8AF917F4940}"/>
              </a:ext>
            </a:extLst>
          </p:cNvPr>
          <p:cNvSpPr txBox="1"/>
          <p:nvPr/>
        </p:nvSpPr>
        <p:spPr>
          <a:xfrm>
            <a:off x="8333428" y="5241426"/>
            <a:ext cx="27056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InnoVisions</a:t>
            </a:r>
            <a:b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Päivittyvä kuva hankekokonaisuudesta </a:t>
            </a:r>
            <a:b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 sen toiminnasta  </a:t>
            </a:r>
          </a:p>
        </p:txBody>
      </p:sp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834ECDE0-CAB1-98CA-7C26-4F6734EBA686}"/>
              </a:ext>
            </a:extLst>
          </p:cNvPr>
          <p:cNvSpPr/>
          <p:nvPr/>
        </p:nvSpPr>
        <p:spPr>
          <a:xfrm rot="20592403">
            <a:off x="4755723" y="3145884"/>
            <a:ext cx="841819" cy="1359013"/>
          </a:xfrm>
          <a:custGeom>
            <a:avLst/>
            <a:gdLst>
              <a:gd name="connsiteX0" fmla="*/ 891089 w 891089"/>
              <a:gd name="connsiteY0" fmla="*/ 1595887 h 1595887"/>
              <a:gd name="connsiteX1" fmla="*/ 123338 w 891089"/>
              <a:gd name="connsiteY1" fmla="*/ 1104181 h 1595887"/>
              <a:gd name="connsiteX2" fmla="*/ 11195 w 891089"/>
              <a:gd name="connsiteY2" fmla="*/ 0 h 1595887"/>
              <a:gd name="connsiteX0" fmla="*/ 962232 w 962232"/>
              <a:gd name="connsiteY0" fmla="*/ 1595887 h 1595887"/>
              <a:gd name="connsiteX1" fmla="*/ 194481 w 962232"/>
              <a:gd name="connsiteY1" fmla="*/ 1104181 h 1595887"/>
              <a:gd name="connsiteX2" fmla="*/ 82338 w 962232"/>
              <a:gd name="connsiteY2" fmla="*/ 0 h 1595887"/>
              <a:gd name="connsiteX0" fmla="*/ 1015027 w 1015027"/>
              <a:gd name="connsiteY0" fmla="*/ 1595887 h 1595887"/>
              <a:gd name="connsiteX1" fmla="*/ 247276 w 1015027"/>
              <a:gd name="connsiteY1" fmla="*/ 1104181 h 1595887"/>
              <a:gd name="connsiteX2" fmla="*/ 135133 w 1015027"/>
              <a:gd name="connsiteY2" fmla="*/ 0 h 1595887"/>
              <a:gd name="connsiteX0" fmla="*/ 988944 w 988944"/>
              <a:gd name="connsiteY0" fmla="*/ 1595887 h 1595887"/>
              <a:gd name="connsiteX1" fmla="*/ 221193 w 988944"/>
              <a:gd name="connsiteY1" fmla="*/ 1104181 h 1595887"/>
              <a:gd name="connsiteX2" fmla="*/ 109050 w 988944"/>
              <a:gd name="connsiteY2" fmla="*/ 0 h 1595887"/>
              <a:gd name="connsiteX0" fmla="*/ 948935 w 948935"/>
              <a:gd name="connsiteY0" fmla="*/ 1595887 h 1595887"/>
              <a:gd name="connsiteX1" fmla="*/ 181184 w 948935"/>
              <a:gd name="connsiteY1" fmla="*/ 1104181 h 1595887"/>
              <a:gd name="connsiteX2" fmla="*/ 69041 w 948935"/>
              <a:gd name="connsiteY2" fmla="*/ 0 h 1595887"/>
              <a:gd name="connsiteX0" fmla="*/ 948935 w 948935"/>
              <a:gd name="connsiteY0" fmla="*/ 1595887 h 1595887"/>
              <a:gd name="connsiteX1" fmla="*/ 181184 w 948935"/>
              <a:gd name="connsiteY1" fmla="*/ 1104181 h 1595887"/>
              <a:gd name="connsiteX2" fmla="*/ 69041 w 948935"/>
              <a:gd name="connsiteY2" fmla="*/ 0 h 1595887"/>
              <a:gd name="connsiteX0" fmla="*/ 969909 w 969909"/>
              <a:gd name="connsiteY0" fmla="*/ 1595887 h 1595887"/>
              <a:gd name="connsiteX1" fmla="*/ 202158 w 969909"/>
              <a:gd name="connsiteY1" fmla="*/ 1104181 h 1595887"/>
              <a:gd name="connsiteX2" fmla="*/ 90015 w 969909"/>
              <a:gd name="connsiteY2" fmla="*/ 0 h 1595887"/>
              <a:gd name="connsiteX0" fmla="*/ 956065 w 956065"/>
              <a:gd name="connsiteY0" fmla="*/ 1595887 h 1595887"/>
              <a:gd name="connsiteX1" fmla="*/ 219487 w 956065"/>
              <a:gd name="connsiteY1" fmla="*/ 1093790 h 1595887"/>
              <a:gd name="connsiteX2" fmla="*/ 76171 w 956065"/>
              <a:gd name="connsiteY2" fmla="*/ 0 h 1595887"/>
              <a:gd name="connsiteX0" fmla="*/ 946289 w 946289"/>
              <a:gd name="connsiteY0" fmla="*/ 1595887 h 1595887"/>
              <a:gd name="connsiteX1" fmla="*/ 209711 w 946289"/>
              <a:gd name="connsiteY1" fmla="*/ 1093790 h 1595887"/>
              <a:gd name="connsiteX2" fmla="*/ 66395 w 946289"/>
              <a:gd name="connsiteY2" fmla="*/ 0 h 1595887"/>
              <a:gd name="connsiteX0" fmla="*/ 946289 w 946289"/>
              <a:gd name="connsiteY0" fmla="*/ 1595887 h 1595887"/>
              <a:gd name="connsiteX1" fmla="*/ 209711 w 946289"/>
              <a:gd name="connsiteY1" fmla="*/ 1093790 h 1595887"/>
              <a:gd name="connsiteX2" fmla="*/ 66395 w 946289"/>
              <a:gd name="connsiteY2" fmla="*/ 0 h 1595887"/>
              <a:gd name="connsiteX0" fmla="*/ 940021 w 940021"/>
              <a:gd name="connsiteY0" fmla="*/ 1564715 h 1564715"/>
              <a:gd name="connsiteX1" fmla="*/ 182661 w 940021"/>
              <a:gd name="connsiteY1" fmla="*/ 1093790 h 1564715"/>
              <a:gd name="connsiteX2" fmla="*/ 39345 w 940021"/>
              <a:gd name="connsiteY2" fmla="*/ 0 h 1564715"/>
              <a:gd name="connsiteX0" fmla="*/ 962850 w 962850"/>
              <a:gd name="connsiteY0" fmla="*/ 1564715 h 1564715"/>
              <a:gd name="connsiteX1" fmla="*/ 205490 w 962850"/>
              <a:gd name="connsiteY1" fmla="*/ 1093790 h 1564715"/>
              <a:gd name="connsiteX2" fmla="*/ 62174 w 962850"/>
              <a:gd name="connsiteY2" fmla="*/ 0 h 156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2850" h="1564715">
                <a:moveTo>
                  <a:pt x="962850" y="1564715"/>
                </a:moveTo>
                <a:cubicBezTo>
                  <a:pt x="558781" y="1483025"/>
                  <a:pt x="355603" y="1354576"/>
                  <a:pt x="205490" y="1093790"/>
                </a:cubicBezTo>
                <a:cubicBezTo>
                  <a:pt x="55377" y="833004"/>
                  <a:pt x="-84671" y="543595"/>
                  <a:pt x="62174" y="0"/>
                </a:cubicBezTo>
              </a:path>
            </a:pathLst>
          </a:custGeom>
          <a:noFill/>
          <a:ln w="1492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F3BB8-4610-36A8-2AD4-1108EC6AB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10" y="2419298"/>
            <a:ext cx="2886461" cy="2512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BFB78-C225-6960-78F6-785591A2E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5888" y="2615322"/>
            <a:ext cx="3843113" cy="20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37EDF-1E64-FF0D-5F98-47B554277887}"/>
              </a:ext>
            </a:extLst>
          </p:cNvPr>
          <p:cNvSpPr txBox="1"/>
          <p:nvPr/>
        </p:nvSpPr>
        <p:spPr>
          <a:xfrm>
            <a:off x="631741" y="1907462"/>
            <a:ext cx="11354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Työkalu tukee ekosysteemin vaikuttavuuden syvyyden ja määrän arvioinnissa alueen kilpailukyvyn ja kasvun näkökulmasta. </a:t>
            </a:r>
          </a:p>
          <a:p>
            <a:endParaRPr lang="fi-FI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Työkalulla voidaan arvioida onko ekosysteemin toiminta vaikuttavaa </a:t>
            </a:r>
            <a:b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suhteessa sen vaiheeseen innovaatiopolulla. Yritysten panokset vaihtuvat </a:t>
            </a:r>
            <a:b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innovaatiopolun mukana huomiosta liiketoiminnaksi.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D5FA99-9972-2E56-00A4-567A90C08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940" y="4403724"/>
            <a:ext cx="6112356" cy="2196999"/>
          </a:xfrm>
          <a:prstGeom prst="rect">
            <a:avLst/>
          </a:prstGeom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31741" y="1633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AF4"/>
              </a:buClr>
              <a:buSzPts val="4400"/>
              <a:buFont typeface="Calibri"/>
              <a:buNone/>
            </a:pPr>
            <a:r>
              <a:rPr lang="en-GB" sz="3600" b="1" dirty="0"/>
              <a:t>4. </a:t>
            </a:r>
            <a:r>
              <a:rPr lang="en-GB" sz="3600" b="1" dirty="0" err="1"/>
              <a:t>Yrityspanosten</a:t>
            </a:r>
            <a:r>
              <a:rPr lang="en-GB" sz="3600" b="1" dirty="0"/>
              <a:t> </a:t>
            </a:r>
            <a:r>
              <a:rPr lang="en-GB" sz="3600" b="1" dirty="0" err="1"/>
              <a:t>arviointi</a:t>
            </a:r>
            <a:endParaRPr sz="2400" b="0" i="1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B11B8525-9B16-8862-EBC7-625D2151E314}"/>
              </a:ext>
            </a:extLst>
          </p:cNvPr>
          <p:cNvSpPr/>
          <p:nvPr/>
        </p:nvSpPr>
        <p:spPr>
          <a:xfrm>
            <a:off x="8520319" y="4659824"/>
            <a:ext cx="272598" cy="255061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BF9E7A74-BEE2-030E-E350-6C085AB05D87}"/>
              </a:ext>
            </a:extLst>
          </p:cNvPr>
          <p:cNvSpPr/>
          <p:nvPr/>
        </p:nvSpPr>
        <p:spPr>
          <a:xfrm>
            <a:off x="11147341" y="5114039"/>
            <a:ext cx="272598" cy="255061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99CD0-4D9A-5912-1E53-001A89B06231}"/>
              </a:ext>
            </a:extLst>
          </p:cNvPr>
          <p:cNvSpPr txBox="1"/>
          <p:nvPr/>
        </p:nvSpPr>
        <p:spPr>
          <a:xfrm>
            <a:off x="631741" y="3469101"/>
            <a:ext cx="560804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/>
            <a:r>
              <a:rPr lang="fi-FI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Työskentelypohja auttaa </a:t>
            </a:r>
          </a:p>
          <a:p>
            <a:pPr marL="0" lvl="3"/>
            <a:endParaRPr lang="fi-FI"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2857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portfolion vaikuttavuuden arvioinnissa</a:t>
            </a:r>
          </a:p>
          <a:p>
            <a:pPr marL="2857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tunnistamaan menestyvät ekosysteemit ja mielenkiintoa herättävät hankkeet/toimijat</a:t>
            </a:r>
          </a:p>
          <a:p>
            <a:pPr marL="2857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seuraamaan ekosysteemien kehittymistä ajassa</a:t>
            </a:r>
            <a:b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ja reagoimaan muutoksiin</a:t>
            </a:r>
          </a:p>
          <a:p>
            <a:pPr marL="2857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yksittäisen hankkeen vaikuttavuuden arvioinnissa: kuinka toiminta on muuttanut yritysten panostusta ekosysteemiin ja innovaatiotoimintaan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97569-0672-6456-343E-5261CEF8F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13" y="2569182"/>
            <a:ext cx="3444221" cy="15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8D821D8-2367-0CDE-0D76-D9028B9816E4}"/>
              </a:ext>
            </a:extLst>
          </p:cNvPr>
          <p:cNvSpPr/>
          <p:nvPr/>
        </p:nvSpPr>
        <p:spPr>
          <a:xfrm>
            <a:off x="7577958" y="1811645"/>
            <a:ext cx="4181225" cy="2967388"/>
          </a:xfrm>
          <a:prstGeom prst="roundRect">
            <a:avLst/>
          </a:prstGeom>
          <a:solidFill>
            <a:srgbClr val="EFE6F2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E03EDE1A-4B23-B278-68C5-B983FAD35AE4}"/>
              </a:ext>
            </a:extLst>
          </p:cNvPr>
          <p:cNvSpPr/>
          <p:nvPr/>
        </p:nvSpPr>
        <p:spPr>
          <a:xfrm rot="16200000">
            <a:off x="7419395" y="4546434"/>
            <a:ext cx="981030" cy="1675002"/>
          </a:xfrm>
          <a:custGeom>
            <a:avLst/>
            <a:gdLst>
              <a:gd name="connsiteX0" fmla="*/ 4063 w 1704847"/>
              <a:gd name="connsiteY0" fmla="*/ 0 h 1755648"/>
              <a:gd name="connsiteX1" fmla="*/ 266191 w 1704847"/>
              <a:gd name="connsiteY1" fmla="*/ 1011936 h 1755648"/>
              <a:gd name="connsiteX2" fmla="*/ 1704847 w 1704847"/>
              <a:gd name="connsiteY2" fmla="*/ 1755648 h 1755648"/>
              <a:gd name="connsiteX0" fmla="*/ 4063 w 1704847"/>
              <a:gd name="connsiteY0" fmla="*/ 0 h 1755648"/>
              <a:gd name="connsiteX1" fmla="*/ 266191 w 1704847"/>
              <a:gd name="connsiteY1" fmla="*/ 1011936 h 1755648"/>
              <a:gd name="connsiteX2" fmla="*/ 1704847 w 1704847"/>
              <a:gd name="connsiteY2" fmla="*/ 1755648 h 1755648"/>
              <a:gd name="connsiteX0" fmla="*/ 29078 w 1729862"/>
              <a:gd name="connsiteY0" fmla="*/ 0 h 1755648"/>
              <a:gd name="connsiteX1" fmla="*/ 193670 w 1729862"/>
              <a:gd name="connsiteY1" fmla="*/ 1182624 h 1755648"/>
              <a:gd name="connsiteX2" fmla="*/ 1729862 w 1729862"/>
              <a:gd name="connsiteY2" fmla="*/ 1755648 h 1755648"/>
              <a:gd name="connsiteX0" fmla="*/ 29078 w 1729862"/>
              <a:gd name="connsiteY0" fmla="*/ 0 h 1755648"/>
              <a:gd name="connsiteX1" fmla="*/ 193670 w 1729862"/>
              <a:gd name="connsiteY1" fmla="*/ 1182624 h 1755648"/>
              <a:gd name="connsiteX2" fmla="*/ 1729862 w 1729862"/>
              <a:gd name="connsiteY2" fmla="*/ 1755648 h 1755648"/>
              <a:gd name="connsiteX0" fmla="*/ 8916 w 1709700"/>
              <a:gd name="connsiteY0" fmla="*/ 0 h 1755648"/>
              <a:gd name="connsiteX1" fmla="*/ 173508 w 1709700"/>
              <a:gd name="connsiteY1" fmla="*/ 1182624 h 1755648"/>
              <a:gd name="connsiteX2" fmla="*/ 1709700 w 1709700"/>
              <a:gd name="connsiteY2" fmla="*/ 1755648 h 1755648"/>
              <a:gd name="connsiteX0" fmla="*/ 14501 w 1715285"/>
              <a:gd name="connsiteY0" fmla="*/ 0 h 1755648"/>
              <a:gd name="connsiteX1" fmla="*/ 179093 w 1715285"/>
              <a:gd name="connsiteY1" fmla="*/ 1182624 h 1755648"/>
              <a:gd name="connsiteX2" fmla="*/ 1715285 w 1715285"/>
              <a:gd name="connsiteY2" fmla="*/ 1755648 h 1755648"/>
              <a:gd name="connsiteX0" fmla="*/ 14274 w 1763826"/>
              <a:gd name="connsiteY0" fmla="*/ 0 h 1773936"/>
              <a:gd name="connsiteX1" fmla="*/ 227634 w 1763826"/>
              <a:gd name="connsiteY1" fmla="*/ 1200912 h 1773936"/>
              <a:gd name="connsiteX2" fmla="*/ 1763826 w 1763826"/>
              <a:gd name="connsiteY2" fmla="*/ 1773936 h 1773936"/>
              <a:gd name="connsiteX0" fmla="*/ 755 w 1750307"/>
              <a:gd name="connsiteY0" fmla="*/ 0 h 1773936"/>
              <a:gd name="connsiteX1" fmla="*/ 214115 w 1750307"/>
              <a:gd name="connsiteY1" fmla="*/ 1200912 h 1773936"/>
              <a:gd name="connsiteX2" fmla="*/ 1750307 w 1750307"/>
              <a:gd name="connsiteY2" fmla="*/ 1773936 h 1773936"/>
              <a:gd name="connsiteX0" fmla="*/ 0 w 1749552"/>
              <a:gd name="connsiteY0" fmla="*/ 0 h 1773936"/>
              <a:gd name="connsiteX1" fmla="*/ 213360 w 1749552"/>
              <a:gd name="connsiteY1" fmla="*/ 1200912 h 1773936"/>
              <a:gd name="connsiteX2" fmla="*/ 1749552 w 1749552"/>
              <a:gd name="connsiteY2" fmla="*/ 1773936 h 1773936"/>
              <a:gd name="connsiteX0" fmla="*/ 4045 w 1741405"/>
              <a:gd name="connsiteY0" fmla="*/ 0 h 1889760"/>
              <a:gd name="connsiteX1" fmla="*/ 205213 w 1741405"/>
              <a:gd name="connsiteY1" fmla="*/ 1316736 h 1889760"/>
              <a:gd name="connsiteX2" fmla="*/ 1741405 w 1741405"/>
              <a:gd name="connsiteY2" fmla="*/ 1889760 h 1889760"/>
              <a:gd name="connsiteX0" fmla="*/ 4045 w 1741405"/>
              <a:gd name="connsiteY0" fmla="*/ 0 h 1893819"/>
              <a:gd name="connsiteX1" fmla="*/ 205213 w 1741405"/>
              <a:gd name="connsiteY1" fmla="*/ 1316736 h 1893819"/>
              <a:gd name="connsiteX2" fmla="*/ 1741405 w 1741405"/>
              <a:gd name="connsiteY2" fmla="*/ 1889760 h 1893819"/>
              <a:gd name="connsiteX0" fmla="*/ 10917 w 1748277"/>
              <a:gd name="connsiteY0" fmla="*/ 0 h 1894487"/>
              <a:gd name="connsiteX1" fmla="*/ 193797 w 1748277"/>
              <a:gd name="connsiteY1" fmla="*/ 1365504 h 1894487"/>
              <a:gd name="connsiteX2" fmla="*/ 1748277 w 1748277"/>
              <a:gd name="connsiteY2" fmla="*/ 1889760 h 1894487"/>
              <a:gd name="connsiteX0" fmla="*/ 0 w 1737360"/>
              <a:gd name="connsiteY0" fmla="*/ 0 h 1893762"/>
              <a:gd name="connsiteX1" fmla="*/ 182880 w 1737360"/>
              <a:gd name="connsiteY1" fmla="*/ 1365504 h 1893762"/>
              <a:gd name="connsiteX2" fmla="*/ 1737360 w 1737360"/>
              <a:gd name="connsiteY2" fmla="*/ 1889760 h 1893762"/>
              <a:gd name="connsiteX0" fmla="*/ 0 w 1383809"/>
              <a:gd name="connsiteY0" fmla="*/ 0 h 2166734"/>
              <a:gd name="connsiteX1" fmla="*/ 182880 w 1383809"/>
              <a:gd name="connsiteY1" fmla="*/ 1365504 h 2166734"/>
              <a:gd name="connsiteX2" fmla="*/ 1383808 w 1383809"/>
              <a:gd name="connsiteY2" fmla="*/ 2164079 h 2166734"/>
              <a:gd name="connsiteX0" fmla="*/ 0 w 1383807"/>
              <a:gd name="connsiteY0" fmla="*/ 0 h 2164079"/>
              <a:gd name="connsiteX1" fmla="*/ 182880 w 1383807"/>
              <a:gd name="connsiteY1" fmla="*/ 1365504 h 2164079"/>
              <a:gd name="connsiteX2" fmla="*/ 1383808 w 1383807"/>
              <a:gd name="connsiteY2" fmla="*/ 2164079 h 2164079"/>
              <a:gd name="connsiteX0" fmla="*/ 0 w 1383809"/>
              <a:gd name="connsiteY0" fmla="*/ 0 h 2164079"/>
              <a:gd name="connsiteX1" fmla="*/ 1383808 w 1383809"/>
              <a:gd name="connsiteY1" fmla="*/ 2164079 h 2164079"/>
              <a:gd name="connsiteX0" fmla="*/ 1344 w 1385152"/>
              <a:gd name="connsiteY0" fmla="*/ 0 h 2164079"/>
              <a:gd name="connsiteX1" fmla="*/ 1385152 w 1385152"/>
              <a:gd name="connsiteY1" fmla="*/ 2164079 h 2164079"/>
              <a:gd name="connsiteX0" fmla="*/ 0 w 1383808"/>
              <a:gd name="connsiteY0" fmla="*/ 0 h 2164079"/>
              <a:gd name="connsiteX1" fmla="*/ 1383808 w 1383808"/>
              <a:gd name="connsiteY1" fmla="*/ 2164079 h 2164079"/>
              <a:gd name="connsiteX0" fmla="*/ 0 w 1383808"/>
              <a:gd name="connsiteY0" fmla="*/ 0 h 2164079"/>
              <a:gd name="connsiteX1" fmla="*/ 1383808 w 1383808"/>
              <a:gd name="connsiteY1" fmla="*/ 2164079 h 2164079"/>
              <a:gd name="connsiteX0" fmla="*/ 0 w 1448089"/>
              <a:gd name="connsiteY0" fmla="*/ 0 h 2121407"/>
              <a:gd name="connsiteX1" fmla="*/ 1448089 w 1448089"/>
              <a:gd name="connsiteY1" fmla="*/ 2121407 h 2121407"/>
              <a:gd name="connsiteX0" fmla="*/ 0 w 1448089"/>
              <a:gd name="connsiteY0" fmla="*/ 0 h 2121407"/>
              <a:gd name="connsiteX1" fmla="*/ 1448089 w 1448089"/>
              <a:gd name="connsiteY1" fmla="*/ 2121407 h 212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8089" h="2121407">
                <a:moveTo>
                  <a:pt x="0" y="0"/>
                </a:moveTo>
                <a:cubicBezTo>
                  <a:pt x="43434" y="928630"/>
                  <a:pt x="718982" y="1948687"/>
                  <a:pt x="1448089" y="2121407"/>
                </a:cubicBezTo>
              </a:path>
            </a:pathLst>
          </a:custGeom>
          <a:noFill/>
          <a:ln w="381000">
            <a:solidFill>
              <a:srgbClr val="A4F1ED"/>
            </a:solidFill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16A866-369A-784C-5AD0-BC5D0F466DEA}"/>
              </a:ext>
            </a:extLst>
          </p:cNvPr>
          <p:cNvSpPr/>
          <p:nvPr/>
        </p:nvSpPr>
        <p:spPr>
          <a:xfrm>
            <a:off x="3531930" y="4908659"/>
            <a:ext cx="3881898" cy="1928030"/>
          </a:xfrm>
          <a:prstGeom prst="roundRect">
            <a:avLst/>
          </a:prstGeom>
          <a:solidFill>
            <a:srgbClr val="EFE6F2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4C043CA5-4601-8339-4FF9-8C34D47F8649}"/>
              </a:ext>
            </a:extLst>
          </p:cNvPr>
          <p:cNvSpPr/>
          <p:nvPr/>
        </p:nvSpPr>
        <p:spPr>
          <a:xfrm>
            <a:off x="2363698" y="3980688"/>
            <a:ext cx="1232942" cy="1889760"/>
          </a:xfrm>
          <a:custGeom>
            <a:avLst/>
            <a:gdLst>
              <a:gd name="connsiteX0" fmla="*/ 4063 w 1704847"/>
              <a:gd name="connsiteY0" fmla="*/ 0 h 1755648"/>
              <a:gd name="connsiteX1" fmla="*/ 266191 w 1704847"/>
              <a:gd name="connsiteY1" fmla="*/ 1011936 h 1755648"/>
              <a:gd name="connsiteX2" fmla="*/ 1704847 w 1704847"/>
              <a:gd name="connsiteY2" fmla="*/ 1755648 h 1755648"/>
              <a:gd name="connsiteX0" fmla="*/ 4063 w 1704847"/>
              <a:gd name="connsiteY0" fmla="*/ 0 h 1755648"/>
              <a:gd name="connsiteX1" fmla="*/ 266191 w 1704847"/>
              <a:gd name="connsiteY1" fmla="*/ 1011936 h 1755648"/>
              <a:gd name="connsiteX2" fmla="*/ 1704847 w 1704847"/>
              <a:gd name="connsiteY2" fmla="*/ 1755648 h 1755648"/>
              <a:gd name="connsiteX0" fmla="*/ 29078 w 1729862"/>
              <a:gd name="connsiteY0" fmla="*/ 0 h 1755648"/>
              <a:gd name="connsiteX1" fmla="*/ 193670 w 1729862"/>
              <a:gd name="connsiteY1" fmla="*/ 1182624 h 1755648"/>
              <a:gd name="connsiteX2" fmla="*/ 1729862 w 1729862"/>
              <a:gd name="connsiteY2" fmla="*/ 1755648 h 1755648"/>
              <a:gd name="connsiteX0" fmla="*/ 29078 w 1729862"/>
              <a:gd name="connsiteY0" fmla="*/ 0 h 1755648"/>
              <a:gd name="connsiteX1" fmla="*/ 193670 w 1729862"/>
              <a:gd name="connsiteY1" fmla="*/ 1182624 h 1755648"/>
              <a:gd name="connsiteX2" fmla="*/ 1729862 w 1729862"/>
              <a:gd name="connsiteY2" fmla="*/ 1755648 h 1755648"/>
              <a:gd name="connsiteX0" fmla="*/ 8916 w 1709700"/>
              <a:gd name="connsiteY0" fmla="*/ 0 h 1755648"/>
              <a:gd name="connsiteX1" fmla="*/ 173508 w 1709700"/>
              <a:gd name="connsiteY1" fmla="*/ 1182624 h 1755648"/>
              <a:gd name="connsiteX2" fmla="*/ 1709700 w 1709700"/>
              <a:gd name="connsiteY2" fmla="*/ 1755648 h 1755648"/>
              <a:gd name="connsiteX0" fmla="*/ 14501 w 1715285"/>
              <a:gd name="connsiteY0" fmla="*/ 0 h 1755648"/>
              <a:gd name="connsiteX1" fmla="*/ 179093 w 1715285"/>
              <a:gd name="connsiteY1" fmla="*/ 1182624 h 1755648"/>
              <a:gd name="connsiteX2" fmla="*/ 1715285 w 1715285"/>
              <a:gd name="connsiteY2" fmla="*/ 1755648 h 1755648"/>
              <a:gd name="connsiteX0" fmla="*/ 14274 w 1763826"/>
              <a:gd name="connsiteY0" fmla="*/ 0 h 1773936"/>
              <a:gd name="connsiteX1" fmla="*/ 227634 w 1763826"/>
              <a:gd name="connsiteY1" fmla="*/ 1200912 h 1773936"/>
              <a:gd name="connsiteX2" fmla="*/ 1763826 w 1763826"/>
              <a:gd name="connsiteY2" fmla="*/ 1773936 h 1773936"/>
              <a:gd name="connsiteX0" fmla="*/ 755 w 1750307"/>
              <a:gd name="connsiteY0" fmla="*/ 0 h 1773936"/>
              <a:gd name="connsiteX1" fmla="*/ 214115 w 1750307"/>
              <a:gd name="connsiteY1" fmla="*/ 1200912 h 1773936"/>
              <a:gd name="connsiteX2" fmla="*/ 1750307 w 1750307"/>
              <a:gd name="connsiteY2" fmla="*/ 1773936 h 1773936"/>
              <a:gd name="connsiteX0" fmla="*/ 0 w 1749552"/>
              <a:gd name="connsiteY0" fmla="*/ 0 h 1773936"/>
              <a:gd name="connsiteX1" fmla="*/ 213360 w 1749552"/>
              <a:gd name="connsiteY1" fmla="*/ 1200912 h 1773936"/>
              <a:gd name="connsiteX2" fmla="*/ 1749552 w 1749552"/>
              <a:gd name="connsiteY2" fmla="*/ 1773936 h 1773936"/>
              <a:gd name="connsiteX0" fmla="*/ 4045 w 1741405"/>
              <a:gd name="connsiteY0" fmla="*/ 0 h 1889760"/>
              <a:gd name="connsiteX1" fmla="*/ 205213 w 1741405"/>
              <a:gd name="connsiteY1" fmla="*/ 1316736 h 1889760"/>
              <a:gd name="connsiteX2" fmla="*/ 1741405 w 1741405"/>
              <a:gd name="connsiteY2" fmla="*/ 1889760 h 1889760"/>
              <a:gd name="connsiteX0" fmla="*/ 4045 w 1741405"/>
              <a:gd name="connsiteY0" fmla="*/ 0 h 1893819"/>
              <a:gd name="connsiteX1" fmla="*/ 205213 w 1741405"/>
              <a:gd name="connsiteY1" fmla="*/ 1316736 h 1893819"/>
              <a:gd name="connsiteX2" fmla="*/ 1741405 w 1741405"/>
              <a:gd name="connsiteY2" fmla="*/ 1889760 h 1893819"/>
              <a:gd name="connsiteX0" fmla="*/ 10917 w 1748277"/>
              <a:gd name="connsiteY0" fmla="*/ 0 h 1894487"/>
              <a:gd name="connsiteX1" fmla="*/ 193797 w 1748277"/>
              <a:gd name="connsiteY1" fmla="*/ 1365504 h 1894487"/>
              <a:gd name="connsiteX2" fmla="*/ 1748277 w 1748277"/>
              <a:gd name="connsiteY2" fmla="*/ 1889760 h 1894487"/>
              <a:gd name="connsiteX0" fmla="*/ 0 w 1737360"/>
              <a:gd name="connsiteY0" fmla="*/ 0 h 1893762"/>
              <a:gd name="connsiteX1" fmla="*/ 182880 w 1737360"/>
              <a:gd name="connsiteY1" fmla="*/ 1365504 h 1893762"/>
              <a:gd name="connsiteX2" fmla="*/ 1737360 w 1737360"/>
              <a:gd name="connsiteY2" fmla="*/ 1889760 h 1893762"/>
              <a:gd name="connsiteX0" fmla="*/ 0 w 1737360"/>
              <a:gd name="connsiteY0" fmla="*/ 0 h 1889760"/>
              <a:gd name="connsiteX1" fmla="*/ 182880 w 1737360"/>
              <a:gd name="connsiteY1" fmla="*/ 1365504 h 1889760"/>
              <a:gd name="connsiteX2" fmla="*/ 1737360 w 1737360"/>
              <a:gd name="connsiteY2" fmla="*/ 1889760 h 1889760"/>
              <a:gd name="connsiteX0" fmla="*/ 0 w 1737360"/>
              <a:gd name="connsiteY0" fmla="*/ 0 h 1889760"/>
              <a:gd name="connsiteX1" fmla="*/ 1737360 w 1737360"/>
              <a:gd name="connsiteY1" fmla="*/ 1889760 h 1889760"/>
              <a:gd name="connsiteX0" fmla="*/ 0 w 1737360"/>
              <a:gd name="connsiteY0" fmla="*/ 0 h 1889760"/>
              <a:gd name="connsiteX1" fmla="*/ 1737360 w 1737360"/>
              <a:gd name="connsiteY1" fmla="*/ 1889760 h 1889760"/>
              <a:gd name="connsiteX0" fmla="*/ 2185 w 1739545"/>
              <a:gd name="connsiteY0" fmla="*/ 0 h 1889760"/>
              <a:gd name="connsiteX1" fmla="*/ 1739545 w 1739545"/>
              <a:gd name="connsiteY1" fmla="*/ 1889760 h 188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9545" h="1889760">
                <a:moveTo>
                  <a:pt x="2185" y="0"/>
                </a:moveTo>
                <a:cubicBezTo>
                  <a:pt x="-37952" y="782320"/>
                  <a:pt x="472363" y="1576832"/>
                  <a:pt x="1739545" y="1889760"/>
                </a:cubicBezTo>
              </a:path>
            </a:pathLst>
          </a:custGeom>
          <a:noFill/>
          <a:ln w="381000">
            <a:solidFill>
              <a:srgbClr val="A4F1ED"/>
            </a:solidFill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33DF7B-FA18-DF4B-E923-BE58584E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40" y="1926032"/>
            <a:ext cx="5838037" cy="2574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75B53-8F87-C286-EFDA-9287266E4C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945515" y="1926032"/>
            <a:ext cx="3497804" cy="27558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BEAD4A-3FD7-C945-951E-18D223DB5C1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3695639" y="5198678"/>
            <a:ext cx="3600000" cy="12969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E3A1EC-7C64-3BD7-70FD-152195188C30}"/>
              </a:ext>
            </a:extLst>
          </p:cNvPr>
          <p:cNvSpPr txBox="1"/>
          <p:nvPr/>
        </p:nvSpPr>
        <p:spPr>
          <a:xfrm>
            <a:off x="632180" y="5132831"/>
            <a:ext cx="2579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Kerätään relevanttia dataa ekosysteemin luonne ja vaihe huomioiden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0A7A6-0701-EC9E-2A36-ABF5E59D2BE7}"/>
              </a:ext>
            </a:extLst>
          </p:cNvPr>
          <p:cNvSpPr txBox="1"/>
          <p:nvPr/>
        </p:nvSpPr>
        <p:spPr>
          <a:xfrm>
            <a:off x="8865598" y="5062313"/>
            <a:ext cx="31697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b="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Huomion, työn ja rahan määrän kehitys ajassa </a:t>
            </a:r>
            <a:r>
              <a:rPr lang="fi-FI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kasvattaa ymmärrystä</a:t>
            </a:r>
            <a:r>
              <a:rPr lang="fi-FI" sz="1600" b="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ekosysteemin elinvoimasta. </a:t>
            </a:r>
            <a:r>
              <a:rPr lang="fi-FI" sz="1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valittava sellaisia mittareita, joiden seuraaminen ei aiheuta kohtuutonta lisätyötä</a:t>
            </a:r>
            <a:r>
              <a:rPr lang="fi-FI" sz="1600" b="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FI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E747584-CB85-D31F-4372-7738760F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80" y="192009"/>
            <a:ext cx="10515600" cy="1325563"/>
          </a:xfrm>
        </p:spPr>
        <p:txBody>
          <a:bodyPr>
            <a:noAutofit/>
          </a:bodyPr>
          <a:lstStyle/>
          <a:p>
            <a:r>
              <a:rPr lang="fi-FI" sz="3600" dirty="0"/>
              <a:t>4. Yrityspanosten arviointi</a:t>
            </a:r>
            <a:br>
              <a:rPr lang="fi-FI" sz="3600" dirty="0"/>
            </a:br>
            <a:r>
              <a:rPr lang="fi-FI" sz="2400" b="0" i="1" dirty="0"/>
              <a:t>Seuraa valittujen muuttujien kehitystä ajassa</a:t>
            </a:r>
            <a:endParaRPr lang="en-FI" sz="2400" b="0" i="1" dirty="0"/>
          </a:p>
        </p:txBody>
      </p:sp>
    </p:spTree>
    <p:extLst>
      <p:ext uri="{BB962C8B-B14F-4D97-AF65-F5344CB8AC3E}">
        <p14:creationId xmlns:p14="http://schemas.microsoft.com/office/powerpoint/2010/main" val="279584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21" grpId="0" animBg="1"/>
      <p:bldP spid="15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8" y="178693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b="1" dirty="0"/>
              <a:t>4. Yrityspanosten arviointi</a:t>
            </a:r>
            <a:br>
              <a:rPr lang="fi-FI" b="1" dirty="0"/>
            </a:br>
            <a:r>
              <a:rPr lang="fi-FI" sz="2400" b="0" i="1" dirty="0"/>
              <a:t>Työkalun käyttö: Kuvan muodostaminen</a:t>
            </a:r>
            <a:endParaRPr lang="en-FI" sz="24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8FC72-D5A0-94D1-BCDD-850645483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400" b="0" i="0" u="none" strike="noStrike" kern="12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CB3A4C7-1F1E-65BF-B5E9-C8B2E25A1DFB}"/>
              </a:ext>
            </a:extLst>
          </p:cNvPr>
          <p:cNvSpPr txBox="1"/>
          <p:nvPr/>
        </p:nvSpPr>
        <p:spPr>
          <a:xfrm>
            <a:off x="838200" y="1933418"/>
            <a:ext cx="10188774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Valitaan seurataanko yhtä kategoriaa, joka on ekosysteemin kehitysvaiheen kannalta olennainen (huomion investoiminen, työn investoiminen, rahan investoiminen) vai kaikkien kategorioiden edistymistä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Hyödynnetään dataa joka on helposti saatavilla. Jos ekosysteemi on sellaisessa vaiheessa, että seurattavien indikaattoreiden valintaan ja mittaamiseen voi vaikuttaa, kannattaa tilaisuuteen tarttua.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Aina laadukasta dataa ei ole saatavilla, ja silloin onkin hyvä kysyä, ovatko saatavilla olevat arviot hyödyllisiä vaikka sisältävätkin usein epävarmuutta. Muutos on usein tarkkaa arvoa tärkeämpi tekijä hahmottaa</a:t>
            </a:r>
            <a:r>
              <a:rPr lang="fi-FI" sz="1600" b="1" dirty="0">
                <a:solidFill>
                  <a:schemeClr val="dk1"/>
                </a:solidFill>
                <a:latin typeface="Calibri"/>
                <a:ea typeface="Lato" panose="020F0502020204030203" pitchFamily="34" charset="0"/>
                <a:cs typeface="Calibri"/>
                <a:sym typeface="Calibri"/>
              </a:rPr>
              <a:t>.</a:t>
            </a:r>
            <a:endParaRPr lang="fi-FI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AD62B6-0D2D-A1DD-532C-39D1488E5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57645"/>
              </p:ext>
            </p:extLst>
          </p:nvPr>
        </p:nvGraphicFramePr>
        <p:xfrm>
          <a:off x="838200" y="3851003"/>
          <a:ext cx="10188774" cy="2762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599">
                  <a:extLst>
                    <a:ext uri="{9D8B030D-6E8A-4147-A177-3AD203B41FA5}">
                      <a16:colId xmlns:a16="http://schemas.microsoft.com/office/drawing/2014/main" val="700107271"/>
                    </a:ext>
                  </a:extLst>
                </a:gridCol>
                <a:gridCol w="5549456">
                  <a:extLst>
                    <a:ext uri="{9D8B030D-6E8A-4147-A177-3AD203B41FA5}">
                      <a16:colId xmlns:a16="http://schemas.microsoft.com/office/drawing/2014/main" val="1117296773"/>
                    </a:ext>
                  </a:extLst>
                </a:gridCol>
                <a:gridCol w="2516719">
                  <a:extLst>
                    <a:ext uri="{9D8B030D-6E8A-4147-A177-3AD203B41FA5}">
                      <a16:colId xmlns:a16="http://schemas.microsoft.com/office/drawing/2014/main" val="1406317228"/>
                    </a:ext>
                  </a:extLst>
                </a:gridCol>
              </a:tblGrid>
              <a:tr h="354199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Kategoria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Ehdotuksia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seurattaviksi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muuttujiksi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Tietolähde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43742"/>
                  </a:ext>
                </a:extLst>
              </a:tr>
              <a:tr h="547004"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Huomio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Tilaisuuksiin osallistuvat yritykset/henkilöt</a:t>
                      </a:r>
                    </a:p>
                    <a:p>
                      <a:r>
                        <a:rPr lang="fi-FI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Kävijäliikenne (webbianalytiikka/seuraajat/tykkäykset tms.)</a:t>
                      </a: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Valmisteluvaiheessa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mukaan olevat yritykset/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henkilöt</a:t>
                      </a: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Kyselyt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Hankkeiden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raportit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Hankehakemukset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Tarkkailu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Haastattelut</a:t>
                      </a:r>
                    </a:p>
                    <a:p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HEVi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tiimin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omat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arviot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29274"/>
                  </a:ext>
                </a:extLst>
              </a:tr>
              <a:tr h="646807"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Työ</a:t>
                      </a:r>
                      <a:endParaRPr lang="en-GB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Työpajoihin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osallistuvat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yritykset/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henkilöt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Kokeiluihin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hakevat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yritykset</a:t>
                      </a: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Alustoissa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mukaan olevat yritykset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64991"/>
                  </a:ext>
                </a:extLst>
              </a:tr>
              <a:tr h="390717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Raha/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liiketoiminta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Uudet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yritykset</a:t>
                      </a: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Toiminnan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kautta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markkinoille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/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käyttöön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saadut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ratkaisut</a:t>
                      </a: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Investointien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määrä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Uudet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työpaikat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yrityksiin</a:t>
                      </a: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10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346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79" y="179463"/>
            <a:ext cx="9012936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b="1" dirty="0"/>
              <a:t>4. Yrityspanosten arviointi</a:t>
            </a:r>
            <a:br>
              <a:rPr lang="fi-FI" sz="4000" b="1" dirty="0"/>
            </a:br>
            <a:r>
              <a:rPr lang="fi-FI" sz="2400" b="0" i="1" dirty="0"/>
              <a:t>Työkalun hyödyntäminen portfoliojohtamisen keskusteluissa</a:t>
            </a:r>
            <a:endParaRPr lang="en-FI" sz="3200" b="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CB3A4C7-1F1E-65BF-B5E9-C8B2E25A1DFB}"/>
              </a:ext>
            </a:extLst>
          </p:cNvPr>
          <p:cNvSpPr txBox="1"/>
          <p:nvPr/>
        </p:nvSpPr>
        <p:spPr>
          <a:xfrm>
            <a:off x="838200" y="2244083"/>
            <a:ext cx="10180385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Missä ekosysteemeissä yritykset ovat vahvasti läsnä?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Minkä hankkeiden mukanaolo vaikuttaa olevan avainasemassa yritysten mukaan saamiseksi?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Mitä ekosysteemissä on tehty oikein tulosten saavuttamiseksi? </a:t>
            </a:r>
            <a:b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Mikä selittää ekosysteemin menestyksen? </a:t>
            </a:r>
            <a:b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Voiko samaa toimintatapaa viedä muihin ekosysteemeihin?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Minkä ekosysteemien toimintaa olisi hyvä tukea uusilla hankkeilla?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Minkä ekosysteemien lisärahoitusta tulisi tarkastella kriittisesti?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Mitkä ekosysteemit tarvitsisivat tukea yrityspuolen mukaan saamiseksi?</a:t>
            </a:r>
            <a:r>
              <a:rPr lang="fi-FI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fi-FI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273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21" y="152238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b="1" dirty="0"/>
              <a:t>4. Yrityspanosten arviointi</a:t>
            </a:r>
            <a:br>
              <a:rPr lang="fi-FI" b="1" dirty="0"/>
            </a:br>
            <a:r>
              <a:rPr lang="fi-FI" sz="2700" b="0" i="1" dirty="0"/>
              <a:t>Työkalun hyödyntäminen hankeyhteistyössä</a:t>
            </a:r>
            <a:endParaRPr lang="en-FI" sz="27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8FC72-D5A0-94D1-BCDD-850645483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GB" sz="1400" b="0" i="0" u="none" strike="noStrike" kern="12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CB3A4C7-1F1E-65BF-B5E9-C8B2E25A1DFB}"/>
              </a:ext>
            </a:extLst>
          </p:cNvPr>
          <p:cNvSpPr txBox="1"/>
          <p:nvPr/>
        </p:nvSpPr>
        <p:spPr>
          <a:xfrm>
            <a:off x="712021" y="1985083"/>
            <a:ext cx="10641779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Voidaan tuoda näkyväksi hankkeen vaikuttavuus omassa ekosysteemissään yritysyhteistyön, eli alueellisen kilpailukyvyn ja kasvun näkökulmasta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Minkälaisia panostuksia hankkeet ovat yrityksiltä saaneet? </a:t>
            </a:r>
            <a:b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</a:b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Miten ne on saavutettu?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Mihin suuntaan kehitys ekosysteemissä on menossa?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Mikä on yksittäisen hankkeen rooli ekosysteemin elinvoimaisuuden aikaansaamisessa? Vaikuttaako hanke enemmän suoraan vai välillisesti ekosysteemin kerryttämiin yrityspanoksiin?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Millaista yritysten sitoutuminen toimintaan on hankkeesi kontekstissa?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Onko yrityspanosten laatu ekosysteemissäsi muuttunut (kehittynyt huomiosta työksi tai rahaksi)?</a:t>
            </a:r>
            <a:endParaRPr lang="fi-FI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9022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B1401-A13F-5569-BB61-694295C3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76" y="192647"/>
            <a:ext cx="9733444" cy="1325563"/>
          </a:xfrm>
        </p:spPr>
        <p:txBody>
          <a:bodyPr>
            <a:noAutofit/>
          </a:bodyPr>
          <a:lstStyle/>
          <a:p>
            <a:r>
              <a:rPr lang="en-GB" sz="3600" dirty="0" err="1"/>
              <a:t>Hyödyt</a:t>
            </a:r>
            <a:br>
              <a:rPr lang="en-GB" dirty="0"/>
            </a:br>
            <a:r>
              <a:rPr lang="en-GB" sz="2400" b="0" i="1" dirty="0" err="1"/>
              <a:t>Päivitettävä</a:t>
            </a:r>
            <a:r>
              <a:rPr lang="en-GB" sz="2400" b="0" i="1" dirty="0"/>
              <a:t> </a:t>
            </a:r>
            <a:r>
              <a:rPr lang="en-GB" sz="2400" b="0" i="1" dirty="0" err="1"/>
              <a:t>säännöllisesti</a:t>
            </a:r>
            <a:endParaRPr lang="en-FI" sz="2400" b="0" i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1EF0D5C-849E-60A5-339F-A3A80606F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901480"/>
              </p:ext>
            </p:extLst>
          </p:nvPr>
        </p:nvGraphicFramePr>
        <p:xfrm>
          <a:off x="137140" y="1760615"/>
          <a:ext cx="11905703" cy="4874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864">
                  <a:extLst>
                    <a:ext uri="{9D8B030D-6E8A-4147-A177-3AD203B41FA5}">
                      <a16:colId xmlns:a16="http://schemas.microsoft.com/office/drawing/2014/main" val="700107271"/>
                    </a:ext>
                  </a:extLst>
                </a:gridCol>
                <a:gridCol w="2198451">
                  <a:extLst>
                    <a:ext uri="{9D8B030D-6E8A-4147-A177-3AD203B41FA5}">
                      <a16:colId xmlns:a16="http://schemas.microsoft.com/office/drawing/2014/main" val="1117296773"/>
                    </a:ext>
                  </a:extLst>
                </a:gridCol>
                <a:gridCol w="3832474">
                  <a:extLst>
                    <a:ext uri="{9D8B030D-6E8A-4147-A177-3AD203B41FA5}">
                      <a16:colId xmlns:a16="http://schemas.microsoft.com/office/drawing/2014/main" val="1659589803"/>
                    </a:ext>
                  </a:extLst>
                </a:gridCol>
                <a:gridCol w="3618914">
                  <a:extLst>
                    <a:ext uri="{9D8B030D-6E8A-4147-A177-3AD203B41FA5}">
                      <a16:colId xmlns:a16="http://schemas.microsoft.com/office/drawing/2014/main" val="1406317228"/>
                    </a:ext>
                  </a:extLst>
                </a:gridCol>
              </a:tblGrid>
              <a:tr h="377367">
                <a:tc>
                  <a:txBody>
                    <a:bodyPr/>
                    <a:lstStyle/>
                    <a:p>
                      <a:endParaRPr lang="en-FI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Kaupungit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HEVi-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koordinaatio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 </a:t>
                      </a:r>
                      <a:r>
                        <a:rPr lang="en-GB" sz="1600" b="1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ja</a:t>
                      </a:r>
                      <a:r>
                        <a:rPr lang="en-GB" sz="1600" b="1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b="1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johtoryhmä</a:t>
                      </a:r>
                      <a:endParaRPr lang="en-FI" sz="1600" b="1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Hankkeet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43742"/>
                  </a:ext>
                </a:extLst>
              </a:tr>
              <a:tr h="1198605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Hankeportfolion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kokonaiskuva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Innovaatiotoiminnan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tuki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Hankkeiden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valinta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kokonaisuutta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tukevasti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Portfolion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kokonaiskuvan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hahmottaminen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Tietoa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yritysten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toimintaympäristöjen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yritysyhteistyön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kehittämiseksi</a:t>
                      </a: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Portfolion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kokonaiskuvan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hahmottaminen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Keskustelupohja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mm.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suuntaaviin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keskusteluihin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Hankekehittämisen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johtaminen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Verkostoyhteistyön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johtaminen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Nähdä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oman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asemoituminen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Portfolion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kokonaiskuvan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hahmottaminen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29274"/>
                  </a:ext>
                </a:extLst>
              </a:tr>
              <a:tr h="90301">
                <a:tc rowSpan="2"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Ekosysteemin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kuvaus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446544"/>
                  </a:ext>
                </a:extLst>
              </a:tr>
              <a:tr h="800420">
                <a:tc vMerge="1"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Ekosysteemin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kuvaus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Hankkeiden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toiminnan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analysointi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Hanketarpeiden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tunnistaminen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Keskustelupohja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mm.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suuntaaviin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jatkokeskusteluihin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Hankekehittämisen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johtaminen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uusien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kehittämiskohteiden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tunnistaminen</a:t>
                      </a: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Oman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suuntaaminen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Yhteistyö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mahdollisuuksien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löytäminen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ja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hyödyntäminen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Oman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onnistumisten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levittäminen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03628"/>
                  </a:ext>
                </a:extLst>
              </a:tr>
              <a:tr h="652521">
                <a:tc rowSpan="2"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Ekosysteemien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väliset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yhteydet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57846"/>
                  </a:ext>
                </a:extLst>
              </a:tr>
              <a:tr h="553709">
                <a:tc vMerge="1"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Ekosysteemien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väliset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yhteydet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FI" sz="1200" dirty="0">
                        <a:solidFill>
                          <a:srgbClr val="00377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Portfolion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keskinäisten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yhteistyö-mahdollisuuksien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hahmottaminen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Verkostoyhteistyön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johtaminen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Uusien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kehittämiskohteiden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tunnistaminen</a:t>
                      </a: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Yhteistyö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mahdollisuuksien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löytäminen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hyödyntäminen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yli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ekosysteemi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rajojen</a:t>
                      </a:r>
                      <a:endParaRPr lang="en-GB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Oman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onnistumisten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levittäminen</a:t>
                      </a: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10545"/>
                  </a:ext>
                </a:extLst>
              </a:tr>
              <a:tr h="421155">
                <a:tc rowSpan="2"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4.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Yrityspanosten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arviointi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31421"/>
                  </a:ext>
                </a:extLst>
              </a:tr>
              <a:tr h="597497">
                <a:tc vMerge="1"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4. </a:t>
                      </a:r>
                      <a:r>
                        <a:rPr lang="en-GB" sz="16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Yrityspanosten</a:t>
                      </a:r>
                      <a:r>
                        <a:rPr lang="en-GB" sz="16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arviointi</a:t>
                      </a:r>
                      <a:endParaRPr lang="en-FI" sz="16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FI" sz="1200" dirty="0">
                        <a:solidFill>
                          <a:srgbClr val="00377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Portfolion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vaikuttavuuden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ja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elinvoiman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arvioiminen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ja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siitä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viestintä</a:t>
                      </a: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Osa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raportointia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;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mahdollistaa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hankkeen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arvioinnin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osana</a:t>
                      </a:r>
                      <a:r>
                        <a:rPr lang="en-GB" sz="1400" dirty="0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377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kokonaisuutta</a:t>
                      </a:r>
                      <a:endParaRPr lang="en-FI" sz="1400" dirty="0">
                        <a:solidFill>
                          <a:srgbClr val="00377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269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875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FCBD0E-ADE3-4D7E-84C4-DB882BE7D384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i-FI" sz="1800" b="1" kern="0" dirty="0">
                <a:solidFill>
                  <a:srgbClr val="500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Minna Soittila </a:t>
            </a:r>
            <a:r>
              <a:rPr lang="fi-FI" sz="1800" kern="0" dirty="0">
                <a:solidFill>
                  <a:srgbClr val="500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toimii asiantuntijana STE Analytics Oy:ssä. Minna tukee yrityksiä ja organisaatioita tietojohtamisessa ja strategiatyössä käyttäen apuna systeemiajattelua ja -mallinnusta.</a:t>
            </a:r>
            <a:endParaRPr lang="en-GB" sz="1800" kern="0" dirty="0">
              <a:solidFill>
                <a:srgbClr val="500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800" kern="0" dirty="0">
              <a:solidFill>
                <a:srgbClr val="500050"/>
              </a:solidFill>
              <a:latin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6D954-0577-036E-D29F-1E7BEA62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Asiantuntijat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093A2-2E0D-0D3B-AC0A-A0624D13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i-FI" sz="1800" b="1" kern="0" dirty="0">
                <a:solidFill>
                  <a:srgbClr val="50005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Tomi Lamppula</a:t>
            </a:r>
            <a:r>
              <a:rPr lang="fi-FI" sz="1800" kern="0" dirty="0">
                <a:solidFill>
                  <a:srgbClr val="50005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toimii asiantuntijana </a:t>
            </a:r>
            <a:r>
              <a:rPr lang="fi-FI" sz="1800" kern="0" dirty="0" err="1">
                <a:solidFill>
                  <a:srgbClr val="50005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Synesis</a:t>
            </a:r>
            <a:r>
              <a:rPr lang="fi-FI" sz="1800" kern="0" dirty="0">
                <a:solidFill>
                  <a:srgbClr val="50005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-yrityksessä. Hän tukee organisaatioita muutoksissa, johtaa kehittämishankkeita ja kehittää johtoryhmien toimintaa. 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kern="0" dirty="0">
              <a:solidFill>
                <a:srgbClr val="50005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FI" dirty="0"/>
          </a:p>
        </p:txBody>
      </p:sp>
      <p:pic>
        <p:nvPicPr>
          <p:cNvPr id="10" name="Content Placeholder 9" descr="A person in a green sweatshirt&#10;&#10;Description automatically generated">
            <a:extLst>
              <a:ext uri="{FF2B5EF4-FFF2-40B4-BE49-F238E27FC236}">
                <a16:creationId xmlns:a16="http://schemas.microsoft.com/office/drawing/2014/main" id="{94FB7BA9-4999-7C86-CAC5-C336BA34CA4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t="1122" r="291" b="32212"/>
          <a:stretch/>
        </p:blipFill>
        <p:spPr>
          <a:xfrm>
            <a:off x="715818" y="3296963"/>
            <a:ext cx="2879725" cy="2879725"/>
          </a:xfrm>
          <a:prstGeom prst="ellipse">
            <a:avLst/>
          </a:prstGeom>
        </p:spPr>
      </p:pic>
      <p:pic>
        <p:nvPicPr>
          <p:cNvPr id="12" name="Picture 11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4E90EA2A-7066-19C4-6C08-F3BF9BE31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10832" r="22852" b="20515"/>
          <a:stretch/>
        </p:blipFill>
        <p:spPr>
          <a:xfrm>
            <a:off x="6477348" y="3296963"/>
            <a:ext cx="2880000" cy="288000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5EDD1C-02C6-4586-58EB-7744AED575D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8746835" y="3211945"/>
            <a:ext cx="3020291" cy="3020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DC9B77-54FF-4970-4EDB-E18923BF14E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3131636" y="2729298"/>
            <a:ext cx="2411186" cy="40150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84445F-7F9F-9F48-6C27-4C3A11339679}"/>
              </a:ext>
            </a:extLst>
          </p:cNvPr>
          <p:cNvSpPr txBox="1"/>
          <p:nvPr/>
        </p:nvSpPr>
        <p:spPr>
          <a:xfrm>
            <a:off x="794570" y="6177458"/>
            <a:ext cx="2722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tomi.lamppula@synesis.fi</a:t>
            </a:r>
          </a:p>
          <a:p>
            <a:pPr algn="ctr"/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+358 50 5839 520</a:t>
            </a:r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E9496B-4708-52B7-AE3F-D2EED48A1B9B}"/>
              </a:ext>
            </a:extLst>
          </p:cNvPr>
          <p:cNvSpPr txBox="1"/>
          <p:nvPr/>
        </p:nvSpPr>
        <p:spPr>
          <a:xfrm>
            <a:off x="6217203" y="6169709"/>
            <a:ext cx="340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minna.soittila@steanalytics.com</a:t>
            </a:r>
          </a:p>
          <a:p>
            <a:pPr algn="ctr"/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+358 40 766 2224</a:t>
            </a:r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8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1AEF1B7-9A2C-F452-BD63-8B5F11C201AE}"/>
              </a:ext>
            </a:extLst>
          </p:cNvPr>
          <p:cNvSpPr/>
          <p:nvPr/>
        </p:nvSpPr>
        <p:spPr>
          <a:xfrm>
            <a:off x="8257792" y="1773210"/>
            <a:ext cx="3793085" cy="4983703"/>
          </a:xfrm>
          <a:prstGeom prst="roundRect">
            <a:avLst/>
          </a:prstGeom>
          <a:solidFill>
            <a:srgbClr val="D1B5D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878E73-02DC-DB1F-6A5A-3EFD68E84691}"/>
              </a:ext>
            </a:extLst>
          </p:cNvPr>
          <p:cNvSpPr txBox="1"/>
          <p:nvPr/>
        </p:nvSpPr>
        <p:spPr>
          <a:xfrm>
            <a:off x="142550" y="3485307"/>
            <a:ext cx="12449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Ekosysteemi-sopimus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77D9F7E-3356-757A-9B5E-11DBC2B6A6AF}"/>
              </a:ext>
            </a:extLst>
          </p:cNvPr>
          <p:cNvSpPr txBox="1"/>
          <p:nvPr/>
        </p:nvSpPr>
        <p:spPr>
          <a:xfrm>
            <a:off x="8917563" y="1875207"/>
            <a:ext cx="2912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b="1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Vaikuttavuus</a:t>
            </a:r>
          </a:p>
          <a:p>
            <a:pPr algn="ctr"/>
            <a:r>
              <a:rPr lang="fi-FI" sz="120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Tavoiteltu vaikuttavuus</a:t>
            </a:r>
          </a:p>
          <a:p>
            <a:pPr algn="ctr"/>
            <a:r>
              <a:rPr lang="fi-FI" sz="120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Toteutuksen todennettu vaikuttavuus</a:t>
            </a:r>
          </a:p>
          <a:p>
            <a:pPr algn="ctr"/>
            <a:r>
              <a:rPr lang="fi-FI" sz="120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Yllättävä vaikuttavuus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730B097-C4EC-05BC-D58F-56F3B2E1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1" y="218411"/>
            <a:ext cx="7907610" cy="1325563"/>
          </a:xfrm>
        </p:spPr>
        <p:txBody>
          <a:bodyPr>
            <a:noAutofit/>
          </a:bodyPr>
          <a:lstStyle/>
          <a:p>
            <a:r>
              <a:rPr lang="fi-FI" sz="3600" dirty="0" err="1"/>
              <a:t>HEVin</a:t>
            </a:r>
            <a:r>
              <a:rPr lang="fi-FI" sz="3600" dirty="0"/>
              <a:t> prosessikuva</a:t>
            </a:r>
            <a:br>
              <a:rPr lang="fi-FI" sz="3200" b="0" dirty="0"/>
            </a:br>
            <a:r>
              <a:rPr lang="fi-FI" sz="2400" b="0" dirty="0"/>
              <a:t>Innovaatiotoiminnan vaikuttavuuden kasvattaminen </a:t>
            </a:r>
            <a:br>
              <a:rPr lang="fi-FI" sz="2400" b="0" dirty="0"/>
            </a:br>
            <a:r>
              <a:rPr lang="fi-FI" sz="2400" b="0" dirty="0"/>
              <a:t>edellyttää ajantasaista jaettua tilannekuvaa </a:t>
            </a:r>
            <a:endParaRPr lang="fi-FI" sz="3200" b="0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E2FFF74F-0EB5-3E7C-8CF5-4471A46BB8A2}"/>
              </a:ext>
            </a:extLst>
          </p:cNvPr>
          <p:cNvSpPr/>
          <p:nvPr/>
        </p:nvSpPr>
        <p:spPr>
          <a:xfrm>
            <a:off x="2099860" y="2687316"/>
            <a:ext cx="8051665" cy="1721550"/>
          </a:xfrm>
          <a:custGeom>
            <a:avLst/>
            <a:gdLst>
              <a:gd name="connsiteX0" fmla="*/ 8540496 w 8540496"/>
              <a:gd name="connsiteY0" fmla="*/ 2078957 h 2078957"/>
              <a:gd name="connsiteX1" fmla="*/ 4389120 w 8540496"/>
              <a:gd name="connsiteY1" fmla="*/ 221 h 2078957"/>
              <a:gd name="connsiteX2" fmla="*/ 0 w 8540496"/>
              <a:gd name="connsiteY2" fmla="*/ 1975325 h 2078957"/>
              <a:gd name="connsiteX0" fmla="*/ 8540496 w 8540496"/>
              <a:gd name="connsiteY0" fmla="*/ 2078957 h 2078957"/>
              <a:gd name="connsiteX1" fmla="*/ 4389120 w 8540496"/>
              <a:gd name="connsiteY1" fmla="*/ 221 h 2078957"/>
              <a:gd name="connsiteX2" fmla="*/ 0 w 8540496"/>
              <a:gd name="connsiteY2" fmla="*/ 1975325 h 2078957"/>
              <a:gd name="connsiteX0" fmla="*/ 8540496 w 8540496"/>
              <a:gd name="connsiteY0" fmla="*/ 2078957 h 2078957"/>
              <a:gd name="connsiteX1" fmla="*/ 4389120 w 8540496"/>
              <a:gd name="connsiteY1" fmla="*/ 221 h 2078957"/>
              <a:gd name="connsiteX2" fmla="*/ 0 w 8540496"/>
              <a:gd name="connsiteY2" fmla="*/ 1975325 h 2078957"/>
              <a:gd name="connsiteX0" fmla="*/ 8540496 w 8540496"/>
              <a:gd name="connsiteY0" fmla="*/ 2078737 h 2078737"/>
              <a:gd name="connsiteX1" fmla="*/ 4389120 w 8540496"/>
              <a:gd name="connsiteY1" fmla="*/ 1 h 2078737"/>
              <a:gd name="connsiteX2" fmla="*/ 0 w 8540496"/>
              <a:gd name="connsiteY2" fmla="*/ 1975105 h 2078737"/>
              <a:gd name="connsiteX0" fmla="*/ 8540496 w 8540496"/>
              <a:gd name="connsiteY0" fmla="*/ 2078737 h 2078737"/>
              <a:gd name="connsiteX1" fmla="*/ 4389120 w 8540496"/>
              <a:gd name="connsiteY1" fmla="*/ 1 h 2078737"/>
              <a:gd name="connsiteX2" fmla="*/ 0 w 8540496"/>
              <a:gd name="connsiteY2" fmla="*/ 1975105 h 2078737"/>
              <a:gd name="connsiteX0" fmla="*/ 8540496 w 8540496"/>
              <a:gd name="connsiteY0" fmla="*/ 2078737 h 2078737"/>
              <a:gd name="connsiteX1" fmla="*/ 4389120 w 8540496"/>
              <a:gd name="connsiteY1" fmla="*/ 1 h 2078737"/>
              <a:gd name="connsiteX2" fmla="*/ 0 w 8540496"/>
              <a:gd name="connsiteY2" fmla="*/ 1975105 h 2078737"/>
              <a:gd name="connsiteX0" fmla="*/ 8540496 w 8540496"/>
              <a:gd name="connsiteY0" fmla="*/ 2106500 h 2106500"/>
              <a:gd name="connsiteX1" fmla="*/ 4389120 w 8540496"/>
              <a:gd name="connsiteY1" fmla="*/ 27764 h 2106500"/>
              <a:gd name="connsiteX2" fmla="*/ 0 w 8540496"/>
              <a:gd name="connsiteY2" fmla="*/ 2002868 h 21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40496" h="2106500">
                <a:moveTo>
                  <a:pt x="8540496" y="2106500"/>
                </a:moveTo>
                <a:cubicBezTo>
                  <a:pt x="7347204" y="703911"/>
                  <a:pt x="7076412" y="-169789"/>
                  <a:pt x="4389120" y="27764"/>
                </a:cubicBezTo>
                <a:cubicBezTo>
                  <a:pt x="1655064" y="228755"/>
                  <a:pt x="1470660" y="618656"/>
                  <a:pt x="0" y="2002868"/>
                </a:cubicBezTo>
              </a:path>
            </a:pathLst>
          </a:custGeom>
          <a:noFill/>
          <a:ln w="1016000" cap="rnd">
            <a:solidFill>
              <a:srgbClr val="B3F3F0"/>
            </a:solidFill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8DF6B758-2DAE-E5DE-D60D-9F99AC71A585}"/>
              </a:ext>
            </a:extLst>
          </p:cNvPr>
          <p:cNvSpPr/>
          <p:nvPr/>
        </p:nvSpPr>
        <p:spPr>
          <a:xfrm>
            <a:off x="8096498" y="2510373"/>
            <a:ext cx="2630670" cy="1669295"/>
          </a:xfrm>
          <a:custGeom>
            <a:avLst/>
            <a:gdLst>
              <a:gd name="connsiteX0" fmla="*/ 2432304 w 2432304"/>
              <a:gd name="connsiteY0" fmla="*/ 1871472 h 1871472"/>
              <a:gd name="connsiteX1" fmla="*/ 1621536 w 2432304"/>
              <a:gd name="connsiteY1" fmla="*/ 414528 h 1871472"/>
              <a:gd name="connsiteX2" fmla="*/ 0 w 2432304"/>
              <a:gd name="connsiteY2" fmla="*/ 0 h 18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2304" h="1871472">
                <a:moveTo>
                  <a:pt x="2432304" y="1871472"/>
                </a:moveTo>
                <a:cubicBezTo>
                  <a:pt x="2229612" y="1298956"/>
                  <a:pt x="2026920" y="726440"/>
                  <a:pt x="1621536" y="414528"/>
                </a:cubicBezTo>
                <a:cubicBezTo>
                  <a:pt x="1216152" y="102616"/>
                  <a:pt x="608076" y="51308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254A58BA-6F92-9181-BC52-E3BCC33890F5}"/>
              </a:ext>
            </a:extLst>
          </p:cNvPr>
          <p:cNvSpPr/>
          <p:nvPr/>
        </p:nvSpPr>
        <p:spPr>
          <a:xfrm>
            <a:off x="8030962" y="2817554"/>
            <a:ext cx="458519" cy="154132"/>
          </a:xfrm>
          <a:custGeom>
            <a:avLst/>
            <a:gdLst>
              <a:gd name="connsiteX0" fmla="*/ 963168 w 963168"/>
              <a:gd name="connsiteY0" fmla="*/ 512064 h 512064"/>
              <a:gd name="connsiteX1" fmla="*/ 707136 w 963168"/>
              <a:gd name="connsiteY1" fmla="*/ 128016 h 512064"/>
              <a:gd name="connsiteX2" fmla="*/ 0 w 963168"/>
              <a:gd name="connsiteY2" fmla="*/ 0 h 512064"/>
              <a:gd name="connsiteX0" fmla="*/ 963168 w 963168"/>
              <a:gd name="connsiteY0" fmla="*/ 512064 h 512064"/>
              <a:gd name="connsiteX1" fmla="*/ 601583 w 963168"/>
              <a:gd name="connsiteY1" fmla="*/ 188976 h 512064"/>
              <a:gd name="connsiteX2" fmla="*/ 0 w 963168"/>
              <a:gd name="connsiteY2" fmla="*/ 0 h 51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168" h="512064">
                <a:moveTo>
                  <a:pt x="963168" y="512064"/>
                </a:moveTo>
                <a:cubicBezTo>
                  <a:pt x="915416" y="362712"/>
                  <a:pt x="762111" y="274320"/>
                  <a:pt x="601583" y="188976"/>
                </a:cubicBezTo>
                <a:cubicBezTo>
                  <a:pt x="441055" y="103632"/>
                  <a:pt x="273304" y="21336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1B72E0CA-EBB4-A8BA-B9AC-1A6DD5A27CF6}"/>
              </a:ext>
            </a:extLst>
          </p:cNvPr>
          <p:cNvSpPr/>
          <p:nvPr/>
        </p:nvSpPr>
        <p:spPr>
          <a:xfrm>
            <a:off x="8037604" y="3186042"/>
            <a:ext cx="615921" cy="944677"/>
          </a:xfrm>
          <a:custGeom>
            <a:avLst/>
            <a:gdLst>
              <a:gd name="connsiteX0" fmla="*/ 1139952 w 1139952"/>
              <a:gd name="connsiteY0" fmla="*/ 1584960 h 1584960"/>
              <a:gd name="connsiteX1" fmla="*/ 579120 w 1139952"/>
              <a:gd name="connsiteY1" fmla="*/ 524256 h 1584960"/>
              <a:gd name="connsiteX2" fmla="*/ 0 w 1139952"/>
              <a:gd name="connsiteY2" fmla="*/ 0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9952" h="1584960">
                <a:moveTo>
                  <a:pt x="1139952" y="1584960"/>
                </a:moveTo>
                <a:cubicBezTo>
                  <a:pt x="954532" y="1186688"/>
                  <a:pt x="769112" y="788416"/>
                  <a:pt x="579120" y="524256"/>
                </a:cubicBezTo>
                <a:cubicBezTo>
                  <a:pt x="389128" y="260096"/>
                  <a:pt x="194564" y="130048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1" name="Free-form: Shape 40">
            <a:extLst>
              <a:ext uri="{FF2B5EF4-FFF2-40B4-BE49-F238E27FC236}">
                <a16:creationId xmlns:a16="http://schemas.microsoft.com/office/drawing/2014/main" id="{7AE93318-3C1F-1CCC-F87C-7BCAE611139A}"/>
              </a:ext>
            </a:extLst>
          </p:cNvPr>
          <p:cNvSpPr/>
          <p:nvPr/>
        </p:nvSpPr>
        <p:spPr>
          <a:xfrm>
            <a:off x="8697022" y="4347160"/>
            <a:ext cx="1259742" cy="1618712"/>
          </a:xfrm>
          <a:custGeom>
            <a:avLst/>
            <a:gdLst>
              <a:gd name="connsiteX0" fmla="*/ 0 w 1274064"/>
              <a:gd name="connsiteY0" fmla="*/ 2072640 h 2072640"/>
              <a:gd name="connsiteX1" fmla="*/ 859536 w 1274064"/>
              <a:gd name="connsiteY1" fmla="*/ 1158240 h 2072640"/>
              <a:gd name="connsiteX2" fmla="*/ 1274064 w 1274064"/>
              <a:gd name="connsiteY2" fmla="*/ 0 h 2072640"/>
              <a:gd name="connsiteX0" fmla="*/ 0 w 1137583"/>
              <a:gd name="connsiteY0" fmla="*/ 2101947 h 2101947"/>
              <a:gd name="connsiteX1" fmla="*/ 859536 w 1137583"/>
              <a:gd name="connsiteY1" fmla="*/ 1187547 h 2101947"/>
              <a:gd name="connsiteX2" fmla="*/ 1137583 w 1137583"/>
              <a:gd name="connsiteY2" fmla="*/ 0 h 2101947"/>
              <a:gd name="connsiteX0" fmla="*/ 0 w 1143203"/>
              <a:gd name="connsiteY0" fmla="*/ 2101947 h 2101947"/>
              <a:gd name="connsiteX1" fmla="*/ 859536 w 1143203"/>
              <a:gd name="connsiteY1" fmla="*/ 1187547 h 2101947"/>
              <a:gd name="connsiteX2" fmla="*/ 1137583 w 1143203"/>
              <a:gd name="connsiteY2" fmla="*/ 0 h 210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203" h="2101947">
                <a:moveTo>
                  <a:pt x="0" y="2101947"/>
                </a:moveTo>
                <a:cubicBezTo>
                  <a:pt x="323596" y="1817467"/>
                  <a:pt x="647192" y="1532987"/>
                  <a:pt x="859536" y="1187547"/>
                </a:cubicBezTo>
                <a:cubicBezTo>
                  <a:pt x="1071880" y="842107"/>
                  <a:pt x="1168423" y="476736"/>
                  <a:pt x="1137583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C05C9C6-457B-3299-2BE2-9DDCB8268313}"/>
              </a:ext>
            </a:extLst>
          </p:cNvPr>
          <p:cNvSpPr/>
          <p:nvPr/>
        </p:nvSpPr>
        <p:spPr>
          <a:xfrm>
            <a:off x="1045897" y="4282656"/>
            <a:ext cx="980284" cy="686399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200" dirty="0"/>
              <a:t>Tunnistetut haasteet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E72AD02-5EFD-FDE9-DC83-3E3DE15FA7D7}"/>
              </a:ext>
            </a:extLst>
          </p:cNvPr>
          <p:cNvSpPr/>
          <p:nvPr/>
        </p:nvSpPr>
        <p:spPr>
          <a:xfrm>
            <a:off x="2892146" y="4282656"/>
            <a:ext cx="980284" cy="686399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200" dirty="0"/>
              <a:t>Suunnitteilla olevat hankkeet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C287A7A-1F19-7C33-B6A7-45B6300851C6}"/>
              </a:ext>
            </a:extLst>
          </p:cNvPr>
          <p:cNvSpPr/>
          <p:nvPr/>
        </p:nvSpPr>
        <p:spPr>
          <a:xfrm>
            <a:off x="4722493" y="4282656"/>
            <a:ext cx="980284" cy="686399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200" dirty="0"/>
              <a:t>Haussa </a:t>
            </a:r>
            <a:br>
              <a:rPr lang="fi-FI" sz="1200" dirty="0"/>
            </a:br>
            <a:r>
              <a:rPr lang="fi-FI" sz="1200" dirty="0"/>
              <a:t>olevat hankkeet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034395F-0D7A-AB2D-F182-068451A3650F}"/>
              </a:ext>
            </a:extLst>
          </p:cNvPr>
          <p:cNvSpPr/>
          <p:nvPr/>
        </p:nvSpPr>
        <p:spPr>
          <a:xfrm>
            <a:off x="6680056" y="4282656"/>
            <a:ext cx="980284" cy="686399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200" dirty="0"/>
              <a:t>Valitut </a:t>
            </a:r>
            <a:br>
              <a:rPr lang="fi-FI" sz="1200" dirty="0"/>
            </a:br>
            <a:r>
              <a:rPr lang="fi-FI" sz="1200" dirty="0"/>
              <a:t>hankkeet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DEF0BD5-123D-4A34-DA6C-1A6E8F92096F}"/>
              </a:ext>
            </a:extLst>
          </p:cNvPr>
          <p:cNvSpPr/>
          <p:nvPr/>
        </p:nvSpPr>
        <p:spPr>
          <a:xfrm>
            <a:off x="8621661" y="4282656"/>
            <a:ext cx="1115544" cy="960940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200" dirty="0"/>
              <a:t>Käynnissä </a:t>
            </a:r>
            <a:br>
              <a:rPr lang="fi-FI" sz="1200" dirty="0"/>
            </a:br>
            <a:r>
              <a:rPr lang="fi-FI" sz="1200" dirty="0"/>
              <a:t>olevat </a:t>
            </a:r>
            <a:br>
              <a:rPr lang="fi-FI" sz="1200" dirty="0"/>
            </a:br>
            <a:r>
              <a:rPr lang="fi-FI" sz="1200" dirty="0"/>
              <a:t>hankkeet </a:t>
            </a:r>
          </a:p>
          <a:p>
            <a:pPr algn="ctr"/>
            <a:r>
              <a:rPr lang="fi-FI" sz="1200" dirty="0"/>
              <a:t>(</a:t>
            </a:r>
            <a:r>
              <a:rPr lang="fi-FI" sz="1200" dirty="0" err="1"/>
              <a:t>HEVi</a:t>
            </a:r>
            <a:r>
              <a:rPr lang="fi-FI" sz="1200" dirty="0"/>
              <a:t>-portfolio)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FBC976D-1225-2404-71DA-E7F1C9B0D7CB}"/>
              </a:ext>
            </a:extLst>
          </p:cNvPr>
          <p:cNvSpPr/>
          <p:nvPr/>
        </p:nvSpPr>
        <p:spPr>
          <a:xfrm>
            <a:off x="8564031" y="2957409"/>
            <a:ext cx="980284" cy="686399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Päättyneet hankkeet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EF42A94-B662-C553-2F0D-1A7F426ADFB2}"/>
              </a:ext>
            </a:extLst>
          </p:cNvPr>
          <p:cNvSpPr/>
          <p:nvPr/>
        </p:nvSpPr>
        <p:spPr>
          <a:xfrm>
            <a:off x="10729213" y="4328540"/>
            <a:ext cx="1101943" cy="768882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1400" dirty="0"/>
              <a:t>Ekosysteemi</a:t>
            </a:r>
            <a:endParaRPr lang="fi-FI" sz="1200" dirty="0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989D7170-7C23-F050-38F8-4DB55F69F11B}"/>
              </a:ext>
            </a:extLst>
          </p:cNvPr>
          <p:cNvSpPr/>
          <p:nvPr/>
        </p:nvSpPr>
        <p:spPr>
          <a:xfrm>
            <a:off x="71013" y="4496815"/>
            <a:ext cx="941073" cy="209214"/>
          </a:xfrm>
          <a:prstGeom prst="rightArrow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endParaRPr lang="fi-FI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i-FI" sz="1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Haasteiden tunnistaminen (Suuntaavat keskustelut)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2232ADAF-F7AD-6CB3-943E-7BBC60FFFDEB}"/>
              </a:ext>
            </a:extLst>
          </p:cNvPr>
          <p:cNvSpPr/>
          <p:nvPr/>
        </p:nvSpPr>
        <p:spPr>
          <a:xfrm>
            <a:off x="2096967" y="4507720"/>
            <a:ext cx="742292" cy="220923"/>
          </a:xfrm>
          <a:prstGeom prst="rightArrow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Suuntaavat jatko-keskustelut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6EEBF6AB-DC27-07C7-3DF1-09BB618767EC}"/>
              </a:ext>
            </a:extLst>
          </p:cNvPr>
          <p:cNvSpPr/>
          <p:nvPr/>
        </p:nvSpPr>
        <p:spPr>
          <a:xfrm rot="16200000">
            <a:off x="8777214" y="3848711"/>
            <a:ext cx="475931" cy="198675"/>
          </a:xfrm>
          <a:prstGeom prst="rightArrow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D08E9C3A-B2AD-A338-13E8-75C82F357E2B}"/>
              </a:ext>
            </a:extLst>
          </p:cNvPr>
          <p:cNvSpPr/>
          <p:nvPr/>
        </p:nvSpPr>
        <p:spPr>
          <a:xfrm>
            <a:off x="3935205" y="4507721"/>
            <a:ext cx="726450" cy="240436"/>
          </a:xfrm>
          <a:prstGeom prst="rightArrow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Hankehaku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71CFA165-B2B4-738D-EF36-F3DA6B5D9CE0}"/>
              </a:ext>
            </a:extLst>
          </p:cNvPr>
          <p:cNvSpPr/>
          <p:nvPr/>
        </p:nvSpPr>
        <p:spPr>
          <a:xfrm>
            <a:off x="5785794" y="4507721"/>
            <a:ext cx="841379" cy="240436"/>
          </a:xfrm>
          <a:prstGeom prst="rightArrow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Hankkeiden valinta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C3E9121C-7635-9956-0391-34324C2AD5E3}"/>
              </a:ext>
            </a:extLst>
          </p:cNvPr>
          <p:cNvSpPr/>
          <p:nvPr/>
        </p:nvSpPr>
        <p:spPr>
          <a:xfrm>
            <a:off x="7783348" y="4536149"/>
            <a:ext cx="815080" cy="260825"/>
          </a:xfrm>
          <a:prstGeom prst="rightArrow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Hankkeet käynnistyy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8B446A42-995F-8810-B2E8-8CB6E8FB3DE4}"/>
              </a:ext>
            </a:extLst>
          </p:cNvPr>
          <p:cNvSpPr/>
          <p:nvPr/>
        </p:nvSpPr>
        <p:spPr>
          <a:xfrm>
            <a:off x="9829384" y="4563378"/>
            <a:ext cx="853828" cy="240436"/>
          </a:xfrm>
          <a:prstGeom prst="rightArrow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5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Hankkeet osaksi ekosysteemiä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60D79AD-0B97-607A-EF8D-556A11048093}"/>
              </a:ext>
            </a:extLst>
          </p:cNvPr>
          <p:cNvSpPr txBox="1"/>
          <p:nvPr/>
        </p:nvSpPr>
        <p:spPr>
          <a:xfrm>
            <a:off x="10909680" y="3619955"/>
            <a:ext cx="12449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Muut ekosysteemin hankkeet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33CC1AB-0EA5-9734-D250-8C68B6EF0667}"/>
              </a:ext>
            </a:extLst>
          </p:cNvPr>
          <p:cNvSpPr txBox="1"/>
          <p:nvPr/>
        </p:nvSpPr>
        <p:spPr>
          <a:xfrm>
            <a:off x="10837720" y="5240347"/>
            <a:ext cx="1244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Muut ekosysteemiin liittyvät </a:t>
            </a:r>
            <a:br>
              <a:rPr lang="fi-FI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yritykset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4AD87A0-4EEB-D56A-57A9-DD00BFCCA3E2}"/>
              </a:ext>
            </a:extLst>
          </p:cNvPr>
          <p:cNvSpPr txBox="1"/>
          <p:nvPr/>
        </p:nvSpPr>
        <p:spPr>
          <a:xfrm>
            <a:off x="9501954" y="4017741"/>
            <a:ext cx="12449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Muu hanketyö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575747-7A7A-6300-ACF6-C2CF6BC20433}"/>
              </a:ext>
            </a:extLst>
          </p:cNvPr>
          <p:cNvSpPr txBox="1"/>
          <p:nvPr/>
        </p:nvSpPr>
        <p:spPr>
          <a:xfrm>
            <a:off x="7450887" y="6104579"/>
            <a:ext cx="1370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Hankkeiden toteuttajat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7717022-263F-896A-70C5-F4C885A78468}"/>
              </a:ext>
            </a:extLst>
          </p:cNvPr>
          <p:cNvSpPr txBox="1"/>
          <p:nvPr/>
        </p:nvSpPr>
        <p:spPr>
          <a:xfrm>
            <a:off x="2838216" y="6099031"/>
            <a:ext cx="1370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Hanke-valmistelijat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D5554F3-C9E7-DED2-F994-D783AB269AC0}"/>
              </a:ext>
            </a:extLst>
          </p:cNvPr>
          <p:cNvSpPr txBox="1"/>
          <p:nvPr/>
        </p:nvSpPr>
        <p:spPr>
          <a:xfrm>
            <a:off x="9339962" y="6319392"/>
            <a:ext cx="10327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Yritykset</a:t>
            </a:r>
          </a:p>
        </p:txBody>
      </p:sp>
      <p:sp>
        <p:nvSpPr>
          <p:cNvPr id="89" name="Free-form: Shape 88">
            <a:extLst>
              <a:ext uri="{FF2B5EF4-FFF2-40B4-BE49-F238E27FC236}">
                <a16:creationId xmlns:a16="http://schemas.microsoft.com/office/drawing/2014/main" id="{AFA29864-4FD9-7917-CA79-D205A7E7D1BA}"/>
              </a:ext>
            </a:extLst>
          </p:cNvPr>
          <p:cNvSpPr/>
          <p:nvPr/>
        </p:nvSpPr>
        <p:spPr>
          <a:xfrm>
            <a:off x="827487" y="3255944"/>
            <a:ext cx="3711326" cy="1179933"/>
          </a:xfrm>
          <a:custGeom>
            <a:avLst/>
            <a:gdLst>
              <a:gd name="connsiteX0" fmla="*/ 3560064 w 3560064"/>
              <a:gd name="connsiteY0" fmla="*/ 0 h 1072896"/>
              <a:gd name="connsiteX1" fmla="*/ 1231392 w 3560064"/>
              <a:gd name="connsiteY1" fmla="*/ 219456 h 1072896"/>
              <a:gd name="connsiteX2" fmla="*/ 0 w 3560064"/>
              <a:gd name="connsiteY2" fmla="*/ 1072896 h 107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0064" h="1072896">
                <a:moveTo>
                  <a:pt x="3560064" y="0"/>
                </a:moveTo>
                <a:cubicBezTo>
                  <a:pt x="2692400" y="20320"/>
                  <a:pt x="1824736" y="40640"/>
                  <a:pt x="1231392" y="219456"/>
                </a:cubicBezTo>
                <a:cubicBezTo>
                  <a:pt x="638048" y="398272"/>
                  <a:pt x="319024" y="735584"/>
                  <a:pt x="0" y="1072896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1" name="Free-form: Shape 90">
            <a:extLst>
              <a:ext uri="{FF2B5EF4-FFF2-40B4-BE49-F238E27FC236}">
                <a16:creationId xmlns:a16="http://schemas.microsoft.com/office/drawing/2014/main" id="{FF0FA190-9EA8-A5CF-5558-7DE1B309F5D3}"/>
              </a:ext>
            </a:extLst>
          </p:cNvPr>
          <p:cNvSpPr/>
          <p:nvPr/>
        </p:nvSpPr>
        <p:spPr>
          <a:xfrm>
            <a:off x="2436127" y="3445139"/>
            <a:ext cx="1750564" cy="1010763"/>
          </a:xfrm>
          <a:custGeom>
            <a:avLst/>
            <a:gdLst>
              <a:gd name="connsiteX0" fmla="*/ 2407920 w 2407920"/>
              <a:gd name="connsiteY0" fmla="*/ 0 h 1036320"/>
              <a:gd name="connsiteX1" fmla="*/ 688848 w 2407920"/>
              <a:gd name="connsiteY1" fmla="*/ 323088 h 1036320"/>
              <a:gd name="connsiteX2" fmla="*/ 0 w 2407920"/>
              <a:gd name="connsiteY2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7920" h="1036320">
                <a:moveTo>
                  <a:pt x="2407920" y="0"/>
                </a:moveTo>
                <a:cubicBezTo>
                  <a:pt x="1749044" y="75184"/>
                  <a:pt x="1090168" y="150368"/>
                  <a:pt x="688848" y="323088"/>
                </a:cubicBezTo>
                <a:cubicBezTo>
                  <a:pt x="287528" y="495808"/>
                  <a:pt x="143764" y="766064"/>
                  <a:pt x="0" y="103632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4" name="Free-form: Shape 93">
            <a:extLst>
              <a:ext uri="{FF2B5EF4-FFF2-40B4-BE49-F238E27FC236}">
                <a16:creationId xmlns:a16="http://schemas.microsoft.com/office/drawing/2014/main" id="{3D2C4BFB-DD17-08F5-F667-A804A4EC12E8}"/>
              </a:ext>
            </a:extLst>
          </p:cNvPr>
          <p:cNvSpPr/>
          <p:nvPr/>
        </p:nvSpPr>
        <p:spPr>
          <a:xfrm flipH="1">
            <a:off x="4230695" y="3717609"/>
            <a:ext cx="294873" cy="730042"/>
          </a:xfrm>
          <a:custGeom>
            <a:avLst/>
            <a:gdLst>
              <a:gd name="connsiteX0" fmla="*/ 0 w 384512"/>
              <a:gd name="connsiteY0" fmla="*/ 0 h 1024128"/>
              <a:gd name="connsiteX1" fmla="*/ 323088 w 384512"/>
              <a:gd name="connsiteY1" fmla="*/ 420624 h 1024128"/>
              <a:gd name="connsiteX2" fmla="*/ 384048 w 384512"/>
              <a:gd name="connsiteY2" fmla="*/ 1024128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512" h="1024128">
                <a:moveTo>
                  <a:pt x="0" y="0"/>
                </a:moveTo>
                <a:cubicBezTo>
                  <a:pt x="129540" y="124968"/>
                  <a:pt x="259080" y="249936"/>
                  <a:pt x="323088" y="420624"/>
                </a:cubicBezTo>
                <a:cubicBezTo>
                  <a:pt x="387096" y="591312"/>
                  <a:pt x="385572" y="807720"/>
                  <a:pt x="384048" y="1024128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7" name="Free-form: Shape 96">
            <a:extLst>
              <a:ext uri="{FF2B5EF4-FFF2-40B4-BE49-F238E27FC236}">
                <a16:creationId xmlns:a16="http://schemas.microsoft.com/office/drawing/2014/main" id="{448E520B-4810-CA1B-1EC5-E193B61AADD6}"/>
              </a:ext>
            </a:extLst>
          </p:cNvPr>
          <p:cNvSpPr/>
          <p:nvPr/>
        </p:nvSpPr>
        <p:spPr>
          <a:xfrm>
            <a:off x="5592328" y="3446606"/>
            <a:ext cx="2630674" cy="1009669"/>
          </a:xfrm>
          <a:custGeom>
            <a:avLst/>
            <a:gdLst>
              <a:gd name="connsiteX0" fmla="*/ 0 w 2932176"/>
              <a:gd name="connsiteY0" fmla="*/ 0 h 1048512"/>
              <a:gd name="connsiteX1" fmla="*/ 1316736 w 2932176"/>
              <a:gd name="connsiteY1" fmla="*/ 146304 h 1048512"/>
              <a:gd name="connsiteX2" fmla="*/ 2353056 w 2932176"/>
              <a:gd name="connsiteY2" fmla="*/ 420624 h 1048512"/>
              <a:gd name="connsiteX3" fmla="*/ 2932176 w 2932176"/>
              <a:gd name="connsiteY3" fmla="*/ 1048512 h 104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176" h="1048512">
                <a:moveTo>
                  <a:pt x="0" y="0"/>
                </a:moveTo>
                <a:cubicBezTo>
                  <a:pt x="462280" y="38100"/>
                  <a:pt x="924560" y="76200"/>
                  <a:pt x="1316736" y="146304"/>
                </a:cubicBezTo>
                <a:cubicBezTo>
                  <a:pt x="1708912" y="216408"/>
                  <a:pt x="2083816" y="270256"/>
                  <a:pt x="2353056" y="420624"/>
                </a:cubicBezTo>
                <a:cubicBezTo>
                  <a:pt x="2622296" y="570992"/>
                  <a:pt x="2777236" y="809752"/>
                  <a:pt x="2932176" y="1048512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D35F0EC-E5FB-8251-B152-84968EF01111}"/>
              </a:ext>
            </a:extLst>
          </p:cNvPr>
          <p:cNvCxnSpPr>
            <a:cxnSpLocks/>
          </p:cNvCxnSpPr>
          <p:nvPr/>
        </p:nvCxnSpPr>
        <p:spPr>
          <a:xfrm>
            <a:off x="6195031" y="4136176"/>
            <a:ext cx="0" cy="36780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-form: Shape 98">
            <a:extLst>
              <a:ext uri="{FF2B5EF4-FFF2-40B4-BE49-F238E27FC236}">
                <a16:creationId xmlns:a16="http://schemas.microsoft.com/office/drawing/2014/main" id="{5C68081A-2EEE-49F8-EB26-5F89982453BA}"/>
              </a:ext>
            </a:extLst>
          </p:cNvPr>
          <p:cNvSpPr/>
          <p:nvPr/>
        </p:nvSpPr>
        <p:spPr>
          <a:xfrm>
            <a:off x="709845" y="5497766"/>
            <a:ext cx="2332077" cy="798344"/>
          </a:xfrm>
          <a:custGeom>
            <a:avLst/>
            <a:gdLst>
              <a:gd name="connsiteX0" fmla="*/ 2011680 w 2011680"/>
              <a:gd name="connsiteY0" fmla="*/ 1030224 h 1030224"/>
              <a:gd name="connsiteX1" fmla="*/ 615696 w 2011680"/>
              <a:gd name="connsiteY1" fmla="*/ 719328 h 1030224"/>
              <a:gd name="connsiteX2" fmla="*/ 0 w 2011680"/>
              <a:gd name="connsiteY2" fmla="*/ 0 h 103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1680" h="1030224">
                <a:moveTo>
                  <a:pt x="2011680" y="1030224"/>
                </a:moveTo>
                <a:cubicBezTo>
                  <a:pt x="1481328" y="960628"/>
                  <a:pt x="950976" y="891032"/>
                  <a:pt x="615696" y="719328"/>
                </a:cubicBezTo>
                <a:cubicBezTo>
                  <a:pt x="280416" y="547624"/>
                  <a:pt x="140208" y="273812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0" name="Free-form: Shape 99">
            <a:extLst>
              <a:ext uri="{FF2B5EF4-FFF2-40B4-BE49-F238E27FC236}">
                <a16:creationId xmlns:a16="http://schemas.microsoft.com/office/drawing/2014/main" id="{27C270D5-EAF4-46CE-818B-7B6681DFA743}"/>
              </a:ext>
            </a:extLst>
          </p:cNvPr>
          <p:cNvSpPr/>
          <p:nvPr/>
        </p:nvSpPr>
        <p:spPr>
          <a:xfrm>
            <a:off x="2587389" y="5339072"/>
            <a:ext cx="550986" cy="843951"/>
          </a:xfrm>
          <a:custGeom>
            <a:avLst/>
            <a:gdLst>
              <a:gd name="connsiteX0" fmla="*/ 822960 w 822960"/>
              <a:gd name="connsiteY0" fmla="*/ 1176528 h 1176528"/>
              <a:gd name="connsiteX1" fmla="*/ 140208 w 822960"/>
              <a:gd name="connsiteY1" fmla="*/ 560832 h 1176528"/>
              <a:gd name="connsiteX2" fmla="*/ 0 w 822960"/>
              <a:gd name="connsiteY2" fmla="*/ 0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2960" h="1176528">
                <a:moveTo>
                  <a:pt x="822960" y="1176528"/>
                </a:moveTo>
                <a:cubicBezTo>
                  <a:pt x="550164" y="966724"/>
                  <a:pt x="277368" y="756920"/>
                  <a:pt x="140208" y="560832"/>
                </a:cubicBezTo>
                <a:cubicBezTo>
                  <a:pt x="3048" y="364744"/>
                  <a:pt x="1524" y="182372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1" name="Free-form: Shape 100">
            <a:extLst>
              <a:ext uri="{FF2B5EF4-FFF2-40B4-BE49-F238E27FC236}">
                <a16:creationId xmlns:a16="http://schemas.microsoft.com/office/drawing/2014/main" id="{D2285A0E-CA69-33FD-809E-4C195F4C953D}"/>
              </a:ext>
            </a:extLst>
          </p:cNvPr>
          <p:cNvSpPr/>
          <p:nvPr/>
        </p:nvSpPr>
        <p:spPr>
          <a:xfrm>
            <a:off x="3858566" y="5115896"/>
            <a:ext cx="702466" cy="1004939"/>
          </a:xfrm>
          <a:custGeom>
            <a:avLst/>
            <a:gdLst>
              <a:gd name="connsiteX0" fmla="*/ 0 w 1615484"/>
              <a:gd name="connsiteY0" fmla="*/ 1347216 h 1347216"/>
              <a:gd name="connsiteX1" fmla="*/ 1347216 w 1615484"/>
              <a:gd name="connsiteY1" fmla="*/ 749808 h 1347216"/>
              <a:gd name="connsiteX2" fmla="*/ 1615440 w 1615484"/>
              <a:gd name="connsiteY2" fmla="*/ 0 h 134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5484" h="1347216">
                <a:moveTo>
                  <a:pt x="0" y="1347216"/>
                </a:moveTo>
                <a:cubicBezTo>
                  <a:pt x="538988" y="1160780"/>
                  <a:pt x="1077976" y="974344"/>
                  <a:pt x="1347216" y="749808"/>
                </a:cubicBezTo>
                <a:cubicBezTo>
                  <a:pt x="1616456" y="525272"/>
                  <a:pt x="1615948" y="262636"/>
                  <a:pt x="161544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3" name="Free-form: Shape 102">
            <a:extLst>
              <a:ext uri="{FF2B5EF4-FFF2-40B4-BE49-F238E27FC236}">
                <a16:creationId xmlns:a16="http://schemas.microsoft.com/office/drawing/2014/main" id="{49CA64F2-45EA-C90A-2F55-8326575067CF}"/>
              </a:ext>
            </a:extLst>
          </p:cNvPr>
          <p:cNvSpPr/>
          <p:nvPr/>
        </p:nvSpPr>
        <p:spPr>
          <a:xfrm>
            <a:off x="8758773" y="5254595"/>
            <a:ext cx="1988142" cy="944329"/>
          </a:xfrm>
          <a:custGeom>
            <a:avLst/>
            <a:gdLst>
              <a:gd name="connsiteX0" fmla="*/ 0 w 1188720"/>
              <a:gd name="connsiteY0" fmla="*/ 1048512 h 1048512"/>
              <a:gd name="connsiteX1" fmla="*/ 871728 w 1188720"/>
              <a:gd name="connsiteY1" fmla="*/ 542544 h 1048512"/>
              <a:gd name="connsiteX2" fmla="*/ 1188720 w 1188720"/>
              <a:gd name="connsiteY2" fmla="*/ 0 h 104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8720" h="1048512">
                <a:moveTo>
                  <a:pt x="0" y="1048512"/>
                </a:moveTo>
                <a:cubicBezTo>
                  <a:pt x="336804" y="882904"/>
                  <a:pt x="673608" y="717296"/>
                  <a:pt x="871728" y="542544"/>
                </a:cubicBezTo>
                <a:cubicBezTo>
                  <a:pt x="1069848" y="367792"/>
                  <a:pt x="1129284" y="183896"/>
                  <a:pt x="118872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4" name="Free-form: Shape 103">
            <a:extLst>
              <a:ext uri="{FF2B5EF4-FFF2-40B4-BE49-F238E27FC236}">
                <a16:creationId xmlns:a16="http://schemas.microsoft.com/office/drawing/2014/main" id="{E832337A-78DC-07BC-95AD-91D1661C244D}"/>
              </a:ext>
            </a:extLst>
          </p:cNvPr>
          <p:cNvSpPr/>
          <p:nvPr/>
        </p:nvSpPr>
        <p:spPr>
          <a:xfrm>
            <a:off x="10353319" y="5315545"/>
            <a:ext cx="612691" cy="1044175"/>
          </a:xfrm>
          <a:custGeom>
            <a:avLst/>
            <a:gdLst>
              <a:gd name="connsiteX0" fmla="*/ 0 w 1408176"/>
              <a:gd name="connsiteY0" fmla="*/ 1975104 h 1975104"/>
              <a:gd name="connsiteX1" fmla="*/ 1121664 w 1408176"/>
              <a:gd name="connsiteY1" fmla="*/ 926592 h 1975104"/>
              <a:gd name="connsiteX2" fmla="*/ 1408176 w 1408176"/>
              <a:gd name="connsiteY2" fmla="*/ 0 h 197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8176" h="1975104">
                <a:moveTo>
                  <a:pt x="0" y="1975104"/>
                </a:moveTo>
                <a:cubicBezTo>
                  <a:pt x="443484" y="1615440"/>
                  <a:pt x="886968" y="1255776"/>
                  <a:pt x="1121664" y="926592"/>
                </a:cubicBezTo>
                <a:cubicBezTo>
                  <a:pt x="1356360" y="597408"/>
                  <a:pt x="1382268" y="298704"/>
                  <a:pt x="1408176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5" name="Free-form: Shape 104">
            <a:extLst>
              <a:ext uri="{FF2B5EF4-FFF2-40B4-BE49-F238E27FC236}">
                <a16:creationId xmlns:a16="http://schemas.microsoft.com/office/drawing/2014/main" id="{77D3463F-D857-35B5-FDC7-26CDFF4E1549}"/>
              </a:ext>
            </a:extLst>
          </p:cNvPr>
          <p:cNvSpPr/>
          <p:nvPr/>
        </p:nvSpPr>
        <p:spPr>
          <a:xfrm>
            <a:off x="9049574" y="5375900"/>
            <a:ext cx="439367" cy="959966"/>
          </a:xfrm>
          <a:custGeom>
            <a:avLst/>
            <a:gdLst>
              <a:gd name="connsiteX0" fmla="*/ 780466 w 780466"/>
              <a:gd name="connsiteY0" fmla="*/ 2048256 h 2048256"/>
              <a:gd name="connsiteX1" fmla="*/ 128194 w 780466"/>
              <a:gd name="connsiteY1" fmla="*/ 890016 h 2048256"/>
              <a:gd name="connsiteX2" fmla="*/ 178 w 780466"/>
              <a:gd name="connsiteY2" fmla="*/ 0 h 204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466" h="2048256">
                <a:moveTo>
                  <a:pt x="780466" y="2048256"/>
                </a:moveTo>
                <a:cubicBezTo>
                  <a:pt x="519354" y="1639824"/>
                  <a:pt x="258242" y="1231392"/>
                  <a:pt x="128194" y="890016"/>
                </a:cubicBezTo>
                <a:cubicBezTo>
                  <a:pt x="-1854" y="548640"/>
                  <a:pt x="-838" y="274320"/>
                  <a:pt x="178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7" name="Free-form: Shape 106">
            <a:extLst>
              <a:ext uri="{FF2B5EF4-FFF2-40B4-BE49-F238E27FC236}">
                <a16:creationId xmlns:a16="http://schemas.microsoft.com/office/drawing/2014/main" id="{204A0D5B-5A1B-C9E4-B77B-AC9B5363EED4}"/>
              </a:ext>
            </a:extLst>
          </p:cNvPr>
          <p:cNvSpPr/>
          <p:nvPr/>
        </p:nvSpPr>
        <p:spPr>
          <a:xfrm>
            <a:off x="5144496" y="2546760"/>
            <a:ext cx="1867674" cy="599915"/>
          </a:xfrm>
          <a:custGeom>
            <a:avLst/>
            <a:gdLst>
              <a:gd name="connsiteX0" fmla="*/ 1865376 w 1865376"/>
              <a:gd name="connsiteY0" fmla="*/ 0 h 707136"/>
              <a:gd name="connsiteX1" fmla="*/ 993648 w 1865376"/>
              <a:gd name="connsiteY1" fmla="*/ 121920 h 707136"/>
              <a:gd name="connsiteX2" fmla="*/ 0 w 1865376"/>
              <a:gd name="connsiteY2" fmla="*/ 707136 h 70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376" h="707136">
                <a:moveTo>
                  <a:pt x="1865376" y="0"/>
                </a:moveTo>
                <a:cubicBezTo>
                  <a:pt x="1584960" y="2032"/>
                  <a:pt x="1304544" y="4064"/>
                  <a:pt x="993648" y="121920"/>
                </a:cubicBezTo>
                <a:cubicBezTo>
                  <a:pt x="682752" y="239776"/>
                  <a:pt x="341376" y="473456"/>
                  <a:pt x="0" y="707136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9" name="Free-form: Shape 108">
            <a:extLst>
              <a:ext uri="{FF2B5EF4-FFF2-40B4-BE49-F238E27FC236}">
                <a16:creationId xmlns:a16="http://schemas.microsoft.com/office/drawing/2014/main" id="{8C0A17E4-F04B-12E1-D11F-02758D8A96B7}"/>
              </a:ext>
            </a:extLst>
          </p:cNvPr>
          <p:cNvSpPr/>
          <p:nvPr/>
        </p:nvSpPr>
        <p:spPr>
          <a:xfrm>
            <a:off x="6246219" y="3209896"/>
            <a:ext cx="301410" cy="454622"/>
          </a:xfrm>
          <a:custGeom>
            <a:avLst/>
            <a:gdLst>
              <a:gd name="connsiteX0" fmla="*/ 518160 w 518160"/>
              <a:gd name="connsiteY0" fmla="*/ 0 h 1060704"/>
              <a:gd name="connsiteX1" fmla="*/ 219456 w 518160"/>
              <a:gd name="connsiteY1" fmla="*/ 341376 h 1060704"/>
              <a:gd name="connsiteX2" fmla="*/ 0 w 518160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160" h="1060704">
                <a:moveTo>
                  <a:pt x="518160" y="0"/>
                </a:moveTo>
                <a:cubicBezTo>
                  <a:pt x="411988" y="82296"/>
                  <a:pt x="305816" y="164592"/>
                  <a:pt x="219456" y="341376"/>
                </a:cubicBezTo>
                <a:cubicBezTo>
                  <a:pt x="133096" y="518160"/>
                  <a:pt x="66548" y="789432"/>
                  <a:pt x="0" y="1060704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0" name="Free-form: Shape 109">
            <a:extLst>
              <a:ext uri="{FF2B5EF4-FFF2-40B4-BE49-F238E27FC236}">
                <a16:creationId xmlns:a16="http://schemas.microsoft.com/office/drawing/2014/main" id="{E04E9499-944B-052E-E354-FE9CDC925627}"/>
              </a:ext>
            </a:extLst>
          </p:cNvPr>
          <p:cNvSpPr/>
          <p:nvPr/>
        </p:nvSpPr>
        <p:spPr>
          <a:xfrm rot="20356793">
            <a:off x="8307254" y="5446664"/>
            <a:ext cx="546374" cy="482196"/>
          </a:xfrm>
          <a:custGeom>
            <a:avLst/>
            <a:gdLst>
              <a:gd name="connsiteX0" fmla="*/ 0 w 1188720"/>
              <a:gd name="connsiteY0" fmla="*/ 1048512 h 1048512"/>
              <a:gd name="connsiteX1" fmla="*/ 871728 w 1188720"/>
              <a:gd name="connsiteY1" fmla="*/ 542544 h 1048512"/>
              <a:gd name="connsiteX2" fmla="*/ 1188720 w 1188720"/>
              <a:gd name="connsiteY2" fmla="*/ 0 h 1048512"/>
              <a:gd name="connsiteX0" fmla="*/ 0 w 1188720"/>
              <a:gd name="connsiteY0" fmla="*/ 1048512 h 1048512"/>
              <a:gd name="connsiteX1" fmla="*/ 697416 w 1188720"/>
              <a:gd name="connsiteY1" fmla="*/ 626636 h 1048512"/>
              <a:gd name="connsiteX2" fmla="*/ 1188720 w 1188720"/>
              <a:gd name="connsiteY2" fmla="*/ 0 h 104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8720" h="1048512">
                <a:moveTo>
                  <a:pt x="0" y="1048512"/>
                </a:moveTo>
                <a:cubicBezTo>
                  <a:pt x="336804" y="882904"/>
                  <a:pt x="499296" y="801388"/>
                  <a:pt x="697416" y="626636"/>
                </a:cubicBezTo>
                <a:cubicBezTo>
                  <a:pt x="895536" y="451884"/>
                  <a:pt x="1129284" y="183896"/>
                  <a:pt x="1188720" y="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1" name="Free-form: Shape 110">
            <a:extLst>
              <a:ext uri="{FF2B5EF4-FFF2-40B4-BE49-F238E27FC236}">
                <a16:creationId xmlns:a16="http://schemas.microsoft.com/office/drawing/2014/main" id="{30D05630-9343-9A99-75E0-4F798F811975}"/>
              </a:ext>
            </a:extLst>
          </p:cNvPr>
          <p:cNvSpPr/>
          <p:nvPr/>
        </p:nvSpPr>
        <p:spPr>
          <a:xfrm>
            <a:off x="5457233" y="3305400"/>
            <a:ext cx="3005690" cy="902122"/>
          </a:xfrm>
          <a:custGeom>
            <a:avLst/>
            <a:gdLst>
              <a:gd name="connsiteX0" fmla="*/ 0 w 2932176"/>
              <a:gd name="connsiteY0" fmla="*/ 0 h 1048512"/>
              <a:gd name="connsiteX1" fmla="*/ 1316736 w 2932176"/>
              <a:gd name="connsiteY1" fmla="*/ 146304 h 1048512"/>
              <a:gd name="connsiteX2" fmla="*/ 2353056 w 2932176"/>
              <a:gd name="connsiteY2" fmla="*/ 420624 h 1048512"/>
              <a:gd name="connsiteX3" fmla="*/ 2932176 w 2932176"/>
              <a:gd name="connsiteY3" fmla="*/ 1048512 h 1048512"/>
              <a:gd name="connsiteX0" fmla="*/ 0 w 2932176"/>
              <a:gd name="connsiteY0" fmla="*/ 0 h 1048512"/>
              <a:gd name="connsiteX1" fmla="*/ 1316736 w 2932176"/>
              <a:gd name="connsiteY1" fmla="*/ 146304 h 1048512"/>
              <a:gd name="connsiteX2" fmla="*/ 2189856 w 2932176"/>
              <a:gd name="connsiteY2" fmla="*/ 400338 h 1048512"/>
              <a:gd name="connsiteX3" fmla="*/ 2932176 w 2932176"/>
              <a:gd name="connsiteY3" fmla="*/ 1048512 h 104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176" h="1048512">
                <a:moveTo>
                  <a:pt x="0" y="0"/>
                </a:moveTo>
                <a:cubicBezTo>
                  <a:pt x="462280" y="38100"/>
                  <a:pt x="951760" y="79581"/>
                  <a:pt x="1316736" y="146304"/>
                </a:cubicBezTo>
                <a:cubicBezTo>
                  <a:pt x="1681712" y="213027"/>
                  <a:pt x="1920616" y="249970"/>
                  <a:pt x="2189856" y="400338"/>
                </a:cubicBezTo>
                <a:cubicBezTo>
                  <a:pt x="2459096" y="550706"/>
                  <a:pt x="2777236" y="809752"/>
                  <a:pt x="2932176" y="1048512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4464365-52F4-D170-9F0C-CC2C29BF1086}"/>
              </a:ext>
            </a:extLst>
          </p:cNvPr>
          <p:cNvSpPr txBox="1"/>
          <p:nvPr/>
        </p:nvSpPr>
        <p:spPr>
          <a:xfrm>
            <a:off x="5667115" y="5433172"/>
            <a:ext cx="1119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Uudenmaan liitto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AE8A780-72F0-F34F-34DB-B506DF70DC00}"/>
              </a:ext>
            </a:extLst>
          </p:cNvPr>
          <p:cNvCxnSpPr>
            <a:cxnSpLocks/>
          </p:cNvCxnSpPr>
          <p:nvPr/>
        </p:nvCxnSpPr>
        <p:spPr>
          <a:xfrm>
            <a:off x="6191356" y="5150353"/>
            <a:ext cx="0" cy="28218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5D3119A6-D3AB-E5C0-43F1-12ACC3205614}"/>
              </a:ext>
            </a:extLst>
          </p:cNvPr>
          <p:cNvSpPr txBox="1"/>
          <p:nvPr/>
        </p:nvSpPr>
        <p:spPr>
          <a:xfrm>
            <a:off x="4277098" y="3217158"/>
            <a:ext cx="1370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HEVin</a:t>
            </a:r>
            <a:r>
              <a:rPr lang="fi-FI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koordinaatio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6E1D75E-8352-2ECB-3715-B13996A0983D}"/>
              </a:ext>
            </a:extLst>
          </p:cNvPr>
          <p:cNvSpPr txBox="1"/>
          <p:nvPr/>
        </p:nvSpPr>
        <p:spPr>
          <a:xfrm>
            <a:off x="5713593" y="3675164"/>
            <a:ext cx="1073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HEVin johtoryhmä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515C580-B762-9B5E-C891-09ED707308FA}"/>
              </a:ext>
            </a:extLst>
          </p:cNvPr>
          <p:cNvCxnSpPr>
            <a:cxnSpLocks/>
          </p:cNvCxnSpPr>
          <p:nvPr/>
        </p:nvCxnSpPr>
        <p:spPr>
          <a:xfrm>
            <a:off x="614792" y="3999891"/>
            <a:ext cx="114424" cy="475792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575DE21-9942-7A38-7C99-6CAA885DFF08}"/>
              </a:ext>
            </a:extLst>
          </p:cNvPr>
          <p:cNvSpPr txBox="1"/>
          <p:nvPr/>
        </p:nvSpPr>
        <p:spPr>
          <a:xfrm>
            <a:off x="6254964" y="2230364"/>
            <a:ext cx="1743263" cy="9023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377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InnoVisions</a:t>
            </a:r>
          </a:p>
          <a:p>
            <a:pPr algn="ctr"/>
            <a:r>
              <a:rPr lang="fi-FI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Päivittyvä kokonaiskuva hanketoiminnasta</a:t>
            </a:r>
            <a:endParaRPr lang="fi-FI" sz="1100" b="1" dirty="0">
              <a:solidFill>
                <a:srgbClr val="0D2A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Free-form: Shape 93">
            <a:extLst>
              <a:ext uri="{FF2B5EF4-FFF2-40B4-BE49-F238E27FC236}">
                <a16:creationId xmlns:a16="http://schemas.microsoft.com/office/drawing/2014/main" id="{2876FEB5-22F8-F005-E1C4-B431264495D2}"/>
              </a:ext>
            </a:extLst>
          </p:cNvPr>
          <p:cNvSpPr/>
          <p:nvPr/>
        </p:nvSpPr>
        <p:spPr>
          <a:xfrm>
            <a:off x="10183329" y="3880419"/>
            <a:ext cx="931276" cy="285766"/>
          </a:xfrm>
          <a:custGeom>
            <a:avLst/>
            <a:gdLst>
              <a:gd name="connsiteX0" fmla="*/ 0 w 384512"/>
              <a:gd name="connsiteY0" fmla="*/ 0 h 1024128"/>
              <a:gd name="connsiteX1" fmla="*/ 323088 w 384512"/>
              <a:gd name="connsiteY1" fmla="*/ 420624 h 1024128"/>
              <a:gd name="connsiteX2" fmla="*/ 384048 w 384512"/>
              <a:gd name="connsiteY2" fmla="*/ 1024128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512" h="1024128">
                <a:moveTo>
                  <a:pt x="0" y="0"/>
                </a:moveTo>
                <a:cubicBezTo>
                  <a:pt x="129540" y="124968"/>
                  <a:pt x="259080" y="249936"/>
                  <a:pt x="323088" y="420624"/>
                </a:cubicBezTo>
                <a:cubicBezTo>
                  <a:pt x="387096" y="591312"/>
                  <a:pt x="385572" y="807720"/>
                  <a:pt x="384048" y="1024128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608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7D6C50C-B342-F837-A47E-284C41343A03}"/>
              </a:ext>
            </a:extLst>
          </p:cNvPr>
          <p:cNvSpPr/>
          <p:nvPr/>
        </p:nvSpPr>
        <p:spPr>
          <a:xfrm>
            <a:off x="130939" y="3004841"/>
            <a:ext cx="3881898" cy="2324512"/>
          </a:xfrm>
          <a:prstGeom prst="roundRect">
            <a:avLst/>
          </a:prstGeom>
          <a:solidFill>
            <a:srgbClr val="D1B5D9">
              <a:alpha val="34000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DFAF24-38EA-526C-793E-D275E9FD9D4A}"/>
              </a:ext>
            </a:extLst>
          </p:cNvPr>
          <p:cNvSpPr/>
          <p:nvPr/>
        </p:nvSpPr>
        <p:spPr>
          <a:xfrm>
            <a:off x="8216409" y="3082597"/>
            <a:ext cx="3881898" cy="2324512"/>
          </a:xfrm>
          <a:prstGeom prst="roundRect">
            <a:avLst/>
          </a:prstGeom>
          <a:solidFill>
            <a:srgbClr val="D1B5D9">
              <a:alpha val="34000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3F69FB-53FF-CD85-57B5-8BD8505F98F0}"/>
              </a:ext>
            </a:extLst>
          </p:cNvPr>
          <p:cNvSpPr/>
          <p:nvPr/>
        </p:nvSpPr>
        <p:spPr>
          <a:xfrm>
            <a:off x="4133464" y="1798086"/>
            <a:ext cx="3881898" cy="2324512"/>
          </a:xfrm>
          <a:prstGeom prst="roundRect">
            <a:avLst/>
          </a:prstGeom>
          <a:solidFill>
            <a:srgbClr val="D1B5D9">
              <a:alpha val="34000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B76050-47FE-2493-957C-A1FD421D867F}"/>
              </a:ext>
            </a:extLst>
          </p:cNvPr>
          <p:cNvSpPr/>
          <p:nvPr/>
        </p:nvSpPr>
        <p:spPr>
          <a:xfrm>
            <a:off x="4137495" y="4400267"/>
            <a:ext cx="3881898" cy="2324512"/>
          </a:xfrm>
          <a:prstGeom prst="roundRect">
            <a:avLst/>
          </a:prstGeom>
          <a:solidFill>
            <a:srgbClr val="D1B5D9">
              <a:alpha val="34000"/>
            </a:srgb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E519E-11A4-4DD2-542C-98F1427C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3" y="170559"/>
            <a:ext cx="9119285" cy="1325563"/>
          </a:xfrm>
        </p:spPr>
        <p:txBody>
          <a:bodyPr>
            <a:normAutofit/>
          </a:bodyPr>
          <a:lstStyle/>
          <a:p>
            <a:r>
              <a:rPr lang="fi-FI" sz="3600" b="1" dirty="0"/>
              <a:t>InnoVisions </a:t>
            </a:r>
            <a:r>
              <a:rPr lang="fi-FI" sz="3600" b="0" dirty="0"/>
              <a:t>auttaa johtamaan, analysoimaan ja arvioimaan hankeportfoliota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F3DD0BF-2AA0-BB16-AE36-FBC8A7399BB0}"/>
              </a:ext>
            </a:extLst>
          </p:cNvPr>
          <p:cNvSpPr/>
          <p:nvPr/>
        </p:nvSpPr>
        <p:spPr>
          <a:xfrm>
            <a:off x="1426706" y="2195208"/>
            <a:ext cx="1246633" cy="685332"/>
          </a:xfrm>
          <a:prstGeom prst="downArrow">
            <a:avLst/>
          </a:prstGeom>
          <a:solidFill>
            <a:srgbClr val="26DED4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6D2ADB4-3EE6-3004-55BB-7AB80D2B7885}"/>
              </a:ext>
            </a:extLst>
          </p:cNvPr>
          <p:cNvSpPr/>
          <p:nvPr/>
        </p:nvSpPr>
        <p:spPr>
          <a:xfrm rot="16200000">
            <a:off x="1706338" y="4298109"/>
            <a:ext cx="1246633" cy="3271841"/>
          </a:xfrm>
          <a:prstGeom prst="downArrow">
            <a:avLst/>
          </a:prstGeom>
          <a:solidFill>
            <a:srgbClr val="26DED4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92E25F0-8E69-9492-BC43-A1D6176D0204}"/>
              </a:ext>
            </a:extLst>
          </p:cNvPr>
          <p:cNvSpPr/>
          <p:nvPr/>
        </p:nvSpPr>
        <p:spPr>
          <a:xfrm rot="5400000">
            <a:off x="9212949" y="866584"/>
            <a:ext cx="1246633" cy="3035069"/>
          </a:xfrm>
          <a:prstGeom prst="downArrow">
            <a:avLst/>
          </a:prstGeom>
          <a:solidFill>
            <a:srgbClr val="26DED4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AB7FB7F-9B79-8E2A-B566-C28C46B90D0D}"/>
              </a:ext>
            </a:extLst>
          </p:cNvPr>
          <p:cNvSpPr/>
          <p:nvPr/>
        </p:nvSpPr>
        <p:spPr>
          <a:xfrm rot="10800000">
            <a:off x="9672994" y="5482270"/>
            <a:ext cx="1246633" cy="646332"/>
          </a:xfrm>
          <a:prstGeom prst="downArrow">
            <a:avLst/>
          </a:prstGeom>
          <a:solidFill>
            <a:srgbClr val="26DED4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AF0629-64C5-5798-79CE-7F5EDDBED750}"/>
              </a:ext>
            </a:extLst>
          </p:cNvPr>
          <p:cNvSpPr txBox="1"/>
          <p:nvPr/>
        </p:nvSpPr>
        <p:spPr>
          <a:xfrm>
            <a:off x="381454" y="1796807"/>
            <a:ext cx="333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Portfolion kokonaiskuva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55E5DE-21B0-1B09-20CC-D0F75D07F614}"/>
              </a:ext>
            </a:extLst>
          </p:cNvPr>
          <p:cNvSpPr txBox="1"/>
          <p:nvPr/>
        </p:nvSpPr>
        <p:spPr>
          <a:xfrm>
            <a:off x="693734" y="5626311"/>
            <a:ext cx="313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Ekosysteemikehittämisen kuvaus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225D3A-9BE9-69B5-0899-61C86B538620}"/>
              </a:ext>
            </a:extLst>
          </p:cNvPr>
          <p:cNvSpPr txBox="1"/>
          <p:nvPr/>
        </p:nvSpPr>
        <p:spPr>
          <a:xfrm>
            <a:off x="8826188" y="2069000"/>
            <a:ext cx="264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 Yrityspanosten arviointi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43BBC7-B3E5-6B48-ED64-18F36AA19F14}"/>
              </a:ext>
            </a:extLst>
          </p:cNvPr>
          <p:cNvSpPr txBox="1"/>
          <p:nvPr/>
        </p:nvSpPr>
        <p:spPr>
          <a:xfrm>
            <a:off x="9145379" y="6128603"/>
            <a:ext cx="239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Ekosysteemien yhteydet ja synergiat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DEB4A-3ACF-B88D-3A56-83281B7E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779" y="3513459"/>
            <a:ext cx="3709922" cy="1577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5241E-71BF-706A-79A2-605A0D40E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9" y="2257240"/>
            <a:ext cx="3444221" cy="1518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3E5BE-AD6C-51E2-8CA4-EE9DA4893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97" y="3216604"/>
            <a:ext cx="3609581" cy="1900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2E2ED-0DDC-8BBA-5599-5C133B5FB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512" y="4700116"/>
            <a:ext cx="3708651" cy="18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18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D299A-2091-C736-30C6-FFD9CF350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156" y="4328312"/>
            <a:ext cx="6613949" cy="2377289"/>
          </a:xfrm>
          <a:prstGeom prst="rect">
            <a:avLst/>
          </a:prstGeom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536695" y="152399"/>
            <a:ext cx="57943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AF4"/>
              </a:buClr>
              <a:buSzPts val="4400"/>
              <a:buFont typeface="Calibri"/>
              <a:buNone/>
            </a:pPr>
            <a:r>
              <a:rPr lang="fi-FI" sz="3600" b="1" dirty="0"/>
              <a:t>1. Portfolion kokonaiskuva</a:t>
            </a:r>
            <a:endParaRPr sz="2800" b="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7722C6-F4A1-D166-1829-9645D4950E95}"/>
              </a:ext>
            </a:extLst>
          </p:cNvPr>
          <p:cNvSpPr txBox="1"/>
          <p:nvPr/>
        </p:nvSpPr>
        <p:spPr>
          <a:xfrm>
            <a:off x="498668" y="3546020"/>
            <a:ext cx="51884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Työkalu auttaa</a:t>
            </a:r>
          </a:p>
          <a:p>
            <a:endParaRPr lang="fi-FI" sz="1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err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HEVin</a:t>
            </a: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sisäisissä keskusteluissa, kun pohditaan minkälaisia uusia hankkeita portfolioon tarvitaan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päätöksenteossa, kun valitaan, millä hankkeilla portfoliota täydennetään</a:t>
            </a:r>
          </a:p>
          <a:p>
            <a:endParaRPr lang="fi-FI" sz="16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hanketoimijoita ymmärtämään, miten oma hanke sijoittuu kokonaisuuteen ja linkittyy muihin hankkeisiin</a:t>
            </a:r>
            <a:endParaRPr lang="fi-FI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EFFB948-3A41-A3C1-9BE7-5A9344778CC9}"/>
              </a:ext>
            </a:extLst>
          </p:cNvPr>
          <p:cNvSpPr/>
          <p:nvPr/>
        </p:nvSpPr>
        <p:spPr>
          <a:xfrm>
            <a:off x="6122096" y="6069609"/>
            <a:ext cx="294968" cy="29496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60D0C81-22E2-2245-B710-12AA73CE93AB}"/>
              </a:ext>
            </a:extLst>
          </p:cNvPr>
          <p:cNvSpPr/>
          <p:nvPr/>
        </p:nvSpPr>
        <p:spPr>
          <a:xfrm>
            <a:off x="8098768" y="4627210"/>
            <a:ext cx="294968" cy="29496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6EE9944A-1FD4-7868-86B4-DBB9DFE3A36F}"/>
              </a:ext>
            </a:extLst>
          </p:cNvPr>
          <p:cNvSpPr/>
          <p:nvPr/>
        </p:nvSpPr>
        <p:spPr>
          <a:xfrm>
            <a:off x="9240500" y="5095821"/>
            <a:ext cx="294968" cy="29496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9BE675A-19D0-7228-5DAF-FACBCA5B637E}"/>
              </a:ext>
            </a:extLst>
          </p:cNvPr>
          <p:cNvSpPr/>
          <p:nvPr/>
        </p:nvSpPr>
        <p:spPr>
          <a:xfrm>
            <a:off x="9727259" y="5774641"/>
            <a:ext cx="294968" cy="29496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055488DE-AEB7-B8DE-4248-D69D1940082E}"/>
              </a:ext>
            </a:extLst>
          </p:cNvPr>
          <p:cNvSpPr/>
          <p:nvPr/>
        </p:nvSpPr>
        <p:spPr>
          <a:xfrm>
            <a:off x="10457199" y="5774641"/>
            <a:ext cx="294968" cy="294968"/>
          </a:xfrm>
          <a:prstGeom prst="star5">
            <a:avLst/>
          </a:prstGeom>
          <a:solidFill>
            <a:srgbClr val="E54F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7BBB5-E92F-2D26-2D0E-A9E5453C599A}"/>
              </a:ext>
            </a:extLst>
          </p:cNvPr>
          <p:cNvSpPr txBox="1"/>
          <p:nvPr/>
        </p:nvSpPr>
        <p:spPr>
          <a:xfrm>
            <a:off x="536694" y="1952008"/>
            <a:ext cx="60150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Portfolion kokonaiskuva näyttää miten portfolion hankkeet linkittyvät HEVin kärkiteemoihin ja toisiinsa. </a:t>
            </a:r>
          </a:p>
          <a:p>
            <a:endParaRPr lang="fi-FI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i-FI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Työkalu päivittyy sen mukaan, mitä haasteita HEVi-portfolioon kuuluvat hankkeet pyrkivät ratkaisemaan.</a:t>
            </a:r>
            <a:endParaRPr lang="fi-FI" sz="1600" dirty="0">
              <a:solidFill>
                <a:srgbClr val="003770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2EFBECF-81F4-9B30-3EAF-ECB7F82A0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100" y="2003060"/>
            <a:ext cx="3609581" cy="19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5A21FA-8088-C9E1-73C2-9876C51DDB4D}"/>
              </a:ext>
            </a:extLst>
          </p:cNvPr>
          <p:cNvSpPr/>
          <p:nvPr/>
        </p:nvSpPr>
        <p:spPr>
          <a:xfrm>
            <a:off x="1602700" y="1795327"/>
            <a:ext cx="9145620" cy="4918657"/>
          </a:xfrm>
          <a:prstGeom prst="roundRect">
            <a:avLst>
              <a:gd name="adj" fmla="val 9995"/>
            </a:avLst>
          </a:prstGeom>
          <a:solidFill>
            <a:srgbClr val="D1B5D9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fi-FI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Yleinen ekosysteemien kehittäminen ja uudet avaukset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48FAC8-11BF-03DF-690A-5EA463B9226C}"/>
              </a:ext>
            </a:extLst>
          </p:cNvPr>
          <p:cNvSpPr/>
          <p:nvPr/>
        </p:nvSpPr>
        <p:spPr>
          <a:xfrm>
            <a:off x="4862203" y="2976144"/>
            <a:ext cx="5589571" cy="3618297"/>
          </a:xfrm>
          <a:prstGeom prst="roundRect">
            <a:avLst>
              <a:gd name="adj" fmla="val 9363"/>
            </a:avLst>
          </a:prstGeom>
          <a:solidFill>
            <a:srgbClr val="26DED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Kestävät ja älykkäät kaupunkiratkaisut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194403"/>
            <a:ext cx="914562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3600" b="1" dirty="0"/>
              <a:t>1. Portfolion kokonaiskuva</a:t>
            </a:r>
            <a:br>
              <a:rPr lang="fi-FI" b="1" dirty="0"/>
            </a:br>
            <a:r>
              <a:rPr lang="fi-FI" sz="2400" b="0" i="1" dirty="0"/>
              <a:t>Tarjoaa päivittyvän näkymän portfolion sisältöihin (03/24)</a:t>
            </a:r>
            <a:endParaRPr lang="en-FI" sz="2700" b="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840A04-722A-01AE-0E7E-018348CC0D27}"/>
              </a:ext>
            </a:extLst>
          </p:cNvPr>
          <p:cNvSpPr/>
          <p:nvPr/>
        </p:nvSpPr>
        <p:spPr>
          <a:xfrm>
            <a:off x="5338750" y="4915861"/>
            <a:ext cx="4411532" cy="1059004"/>
          </a:xfrm>
          <a:prstGeom prst="roundRect">
            <a:avLst/>
          </a:prstGeom>
          <a:solidFill>
            <a:schemeClr val="accent3">
              <a:alpha val="42000"/>
            </a:schemeClr>
          </a:solidFill>
          <a:ln w="34925"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i-FI" sz="1600" i="1" dirty="0">
                <a:solidFill>
                  <a:srgbClr val="0D2A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Kaupunki- ja energiaratkaisut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CDBF5D-A6B0-DBE5-E071-369D62DC742E}"/>
              </a:ext>
            </a:extLst>
          </p:cNvPr>
          <p:cNvSpPr/>
          <p:nvPr/>
        </p:nvSpPr>
        <p:spPr>
          <a:xfrm>
            <a:off x="5329015" y="3633744"/>
            <a:ext cx="4374856" cy="1079688"/>
          </a:xfrm>
          <a:prstGeom prst="roundRect">
            <a:avLst/>
          </a:prstGeom>
          <a:solidFill>
            <a:schemeClr val="accent3">
              <a:alpha val="42000"/>
            </a:schemeClr>
          </a:solidFill>
          <a:ln w="34925"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600" i="1" dirty="0">
                <a:solidFill>
                  <a:srgbClr val="0D2A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Ruokajärjestelmän murros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B4DCCD-587F-628E-CD52-F6AB994FCC45}"/>
              </a:ext>
            </a:extLst>
          </p:cNvPr>
          <p:cNvSpPr/>
          <p:nvPr/>
        </p:nvSpPr>
        <p:spPr>
          <a:xfrm>
            <a:off x="8063807" y="2372539"/>
            <a:ext cx="1110236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Pääkaupunki-seudun haastemoottori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94934D-3531-66F4-BB95-F551E1769660}"/>
              </a:ext>
            </a:extLst>
          </p:cNvPr>
          <p:cNvSpPr/>
          <p:nvPr/>
        </p:nvSpPr>
        <p:spPr>
          <a:xfrm>
            <a:off x="7058516" y="4604723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Kestävän tulevaisuuden kaupunginosat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D39C60-DA26-F5FF-DB07-0B911E9C9648}"/>
              </a:ext>
            </a:extLst>
          </p:cNvPr>
          <p:cNvSpPr/>
          <p:nvPr/>
        </p:nvSpPr>
        <p:spPr>
          <a:xfrm>
            <a:off x="8147800" y="5157511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Avoimen innovaation edistäminen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5EB44A5-5822-9FBD-6C13-12BA08E13E33}"/>
              </a:ext>
            </a:extLst>
          </p:cNvPr>
          <p:cNvSpPr/>
          <p:nvPr/>
        </p:nvSpPr>
        <p:spPr>
          <a:xfrm>
            <a:off x="5969030" y="4073183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 Waste Ecosystem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0C8FCEC-20EE-CC9D-33A8-B4DD8609227B}"/>
              </a:ext>
            </a:extLst>
          </p:cNvPr>
          <p:cNvSpPr/>
          <p:nvPr/>
        </p:nvSpPr>
        <p:spPr>
          <a:xfrm>
            <a:off x="5726110" y="5114862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Energia- palvelumalli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38D57-4B6B-05C6-F456-76B848C92BE2}"/>
              </a:ext>
            </a:extLst>
          </p:cNvPr>
          <p:cNvSpPr/>
          <p:nvPr/>
        </p:nvSpPr>
        <p:spPr>
          <a:xfrm>
            <a:off x="6841661" y="2374790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Vaikuttavat Ekosysteemit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AD27EE-7F18-4E13-1368-4FD0C956B54F}"/>
              </a:ext>
            </a:extLst>
          </p:cNvPr>
          <p:cNvSpPr/>
          <p:nvPr/>
        </p:nvSpPr>
        <p:spPr>
          <a:xfrm>
            <a:off x="8002577" y="4077823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Food SystemiCity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1B198C-2814-B3CD-178C-B5EF8075FF66}"/>
              </a:ext>
            </a:extLst>
          </p:cNvPr>
          <p:cNvSpPr/>
          <p:nvPr/>
        </p:nvSpPr>
        <p:spPr>
          <a:xfrm>
            <a:off x="1880799" y="3216146"/>
            <a:ext cx="2492902" cy="1644063"/>
          </a:xfrm>
          <a:prstGeom prst="roundRect">
            <a:avLst/>
          </a:prstGeom>
          <a:solidFill>
            <a:srgbClr val="E54F23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i-FI" sz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i-FI" sz="1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Oppimisympäristöt ja osaamisen digitaaliset ratkaisut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2C8130-EAD2-9B99-BD4B-CF1E1219F000}"/>
              </a:ext>
            </a:extLst>
          </p:cNvPr>
          <p:cNvSpPr/>
          <p:nvPr/>
        </p:nvSpPr>
        <p:spPr>
          <a:xfrm>
            <a:off x="1870496" y="4947528"/>
            <a:ext cx="2503205" cy="1693168"/>
          </a:xfrm>
          <a:prstGeom prst="roundRect">
            <a:avLst/>
          </a:prstGeom>
          <a:solidFill>
            <a:srgbClr val="003770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Hyvinvointi ja </a:t>
            </a:r>
          </a:p>
          <a:p>
            <a:pPr algn="ctr"/>
            <a:r>
              <a:rPr lang="fi-FI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terveysteknologia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B7A400-B1BF-79D9-5ACC-D9C3FB37CA80}"/>
              </a:ext>
            </a:extLst>
          </p:cNvPr>
          <p:cNvSpPr/>
          <p:nvPr/>
        </p:nvSpPr>
        <p:spPr>
          <a:xfrm>
            <a:off x="3089494" y="6115777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/>
              <a:t>KauKo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A6E3EC-6262-C569-5757-FE5EA7082C77}"/>
              </a:ext>
            </a:extLst>
          </p:cNvPr>
          <p:cNvSpPr/>
          <p:nvPr/>
        </p:nvSpPr>
        <p:spPr>
          <a:xfrm>
            <a:off x="3235342" y="4337794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Jakamisella Viisautta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7382CB-1161-58F3-B263-C7DAE14C22E7}"/>
              </a:ext>
            </a:extLst>
          </p:cNvPr>
          <p:cNvSpPr/>
          <p:nvPr/>
        </p:nvSpPr>
        <p:spPr>
          <a:xfrm>
            <a:off x="1870440" y="2324745"/>
            <a:ext cx="2572656" cy="791266"/>
          </a:xfrm>
          <a:prstGeom prst="roundRect">
            <a:avLst/>
          </a:prstGeom>
          <a:solidFill>
            <a:schemeClr val="accent3">
              <a:alpha val="32000"/>
            </a:schemeClr>
          </a:solidFill>
          <a:ln w="34925">
            <a:prstDash val="dash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400" i="1" dirty="0">
                <a:solidFill>
                  <a:srgbClr val="0D2A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Digitaaliset</a:t>
            </a:r>
            <a:r>
              <a:rPr lang="fi-FI" sz="1400" i="1" dirty="0">
                <a:solidFill>
                  <a:srgbClr val="0D2A97"/>
                </a:solidFill>
              </a:rPr>
              <a:t> luovat alat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32D8E1-DF3A-885B-57F1-A92DD1B88D72}"/>
              </a:ext>
            </a:extLst>
          </p:cNvPr>
          <p:cNvSpPr/>
          <p:nvPr/>
        </p:nvSpPr>
        <p:spPr>
          <a:xfrm>
            <a:off x="2042781" y="2639524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Pelialan keskittymä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F865FB-C2BC-D5AB-BED0-6A19597BCB58}"/>
              </a:ext>
            </a:extLst>
          </p:cNvPr>
          <p:cNvSpPr/>
          <p:nvPr/>
        </p:nvSpPr>
        <p:spPr>
          <a:xfrm>
            <a:off x="3287340" y="2637915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 Creative Industries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46AD60-F8EF-B654-E965-47993F523EF8}"/>
              </a:ext>
            </a:extLst>
          </p:cNvPr>
          <p:cNvSpPr/>
          <p:nvPr/>
        </p:nvSpPr>
        <p:spPr>
          <a:xfrm>
            <a:off x="5572512" y="2372539"/>
            <a:ext cx="972000" cy="432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Laskeutuvien yritysten palvelut</a:t>
            </a:r>
          </a:p>
        </p:txBody>
      </p:sp>
    </p:spTree>
    <p:extLst>
      <p:ext uri="{BB962C8B-B14F-4D97-AF65-F5344CB8AC3E}">
        <p14:creationId xmlns:p14="http://schemas.microsoft.com/office/powerpoint/2010/main" val="4242863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354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b="1" dirty="0"/>
              <a:t>1. Portfolion kokonaiskuva</a:t>
            </a:r>
            <a:br>
              <a:rPr lang="fi-FI" b="1" dirty="0"/>
            </a:br>
            <a:r>
              <a:rPr lang="fi-FI" sz="2400" b="0" i="1" dirty="0"/>
              <a:t>Työkalun käyttö: kuvan muodostaminen</a:t>
            </a:r>
            <a:endParaRPr lang="en-FI" sz="24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8FC72-D5A0-94D1-BCDD-850645483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065"/>
            <a:ext cx="10374824" cy="4351338"/>
          </a:xfrm>
        </p:spPr>
        <p:txBody>
          <a:bodyPr>
            <a:normAutofit lnSpcReduction="10000"/>
          </a:bodyPr>
          <a:lstStyle/>
          <a:p>
            <a:pPr marL="342900" indent="-342900" fontAlgn="t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Mitkä kärkiteemat portfoliosta löytyy? Ovatko ne poissulkevia vai sisäkkäisiä?</a:t>
            </a:r>
          </a:p>
          <a:p>
            <a:pPr marL="342900" indent="-342900" fontAlgn="t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Listaa portfolion hankkeet</a:t>
            </a:r>
          </a:p>
          <a:p>
            <a:pPr marL="342900" indent="-342900" fontAlgn="t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Minkä ison haasteen ratkaisemiseen hankkeet pyrkivät osallistumaan? </a:t>
            </a:r>
            <a:b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Kun kaksi tai useampi hankkeista jakaa yhteisen haasteen, lisää ekosysteemi karttapohjalle.</a:t>
            </a:r>
          </a:p>
          <a:p>
            <a:pPr marL="342900" indent="-342900" fontAlgn="t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Sijoittele hankkeet haasteiden mukaan karttapohjalle. Jos hanke ei vielä jaa haastetta muiden hankkeiden kanssa, lisää se oman kärkiteeman alle. Tunnistettu haaste on kuitenkin hyvä pitää mielessä uusia hankkeita valitessa.</a:t>
            </a:r>
          </a:p>
        </p:txBody>
      </p:sp>
    </p:spTree>
    <p:extLst>
      <p:ext uri="{BB962C8B-B14F-4D97-AF65-F5344CB8AC3E}">
        <p14:creationId xmlns:p14="http://schemas.microsoft.com/office/powerpoint/2010/main" val="105955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802"/>
            <a:ext cx="897691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600" b="1" dirty="0"/>
              <a:t>1. Portfolion kokonaiskuva</a:t>
            </a:r>
            <a:br>
              <a:rPr lang="fi-FI" b="1" dirty="0"/>
            </a:br>
            <a:r>
              <a:rPr lang="fi-FI" sz="2400" b="0" i="1" dirty="0"/>
              <a:t>Työkalun hyödyntäminen portfoliojohtamisen keskusteluissa</a:t>
            </a:r>
            <a:endParaRPr lang="en-FI" sz="28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8FC72-D5A0-94D1-BCDD-850645483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409"/>
            <a:ext cx="10515600" cy="3462175"/>
          </a:xfrm>
        </p:spPr>
        <p:txBody>
          <a:bodyPr>
            <a:normAutofit/>
          </a:bodyPr>
          <a:lstStyle/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Miten hyvin olemassa olevat hankkeet toteuttavat portfoliolle asetetut tavoitteet?</a:t>
            </a:r>
          </a:p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Pitäisikö johonkin kärkiteemaan tai ekosysteemiin saada lisää hankkeita?</a:t>
            </a:r>
          </a:p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Onko jotain hankeaihioita vireillä? Mihin ne linkittyvät karttapohjassa?</a:t>
            </a:r>
          </a:p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Tulisiko pohjaa muuttaa jollain tavalla? Kytkeytyvätkö olemassa olevat hankkeet johonkin ekosysteemiin, joka ei pohjasta löydy?</a:t>
            </a:r>
          </a:p>
          <a:p>
            <a:pPr fontAlgn="t"/>
            <a:endParaRPr lang="fi-FI" sz="2200" dirty="0"/>
          </a:p>
          <a:p>
            <a:pPr marL="0" indent="0">
              <a:buNone/>
            </a:pPr>
            <a:endParaRPr lang="en-FI" sz="1800" b="1" dirty="0"/>
          </a:p>
        </p:txBody>
      </p:sp>
    </p:spTree>
    <p:extLst>
      <p:ext uri="{BB962C8B-B14F-4D97-AF65-F5344CB8AC3E}">
        <p14:creationId xmlns:p14="http://schemas.microsoft.com/office/powerpoint/2010/main" val="51334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131DCB9-58ED-7390-5A11-56DA354F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586"/>
            <a:ext cx="9103963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4000" b="1" dirty="0"/>
              <a:t>1. Portfolion kokonaiskuva</a:t>
            </a:r>
            <a:br>
              <a:rPr lang="fi-FI" b="1" dirty="0"/>
            </a:br>
            <a:r>
              <a:rPr lang="fi-FI" sz="2700" b="0" i="1" dirty="0"/>
              <a:t>Työkalun hyödyntäminen hankeyhteistyötä edistävissä keskusteluissa</a:t>
            </a:r>
            <a:endParaRPr lang="en-FI" sz="2700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8FC72-D5A0-94D1-BCDD-850645483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1032"/>
            <a:ext cx="10515600" cy="3593308"/>
          </a:xfrm>
        </p:spPr>
        <p:txBody>
          <a:bodyPr>
            <a:normAutofit/>
          </a:bodyPr>
          <a:lstStyle/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haastetta suunnittelemanne hanke pyrkii ratkaisemaan?</a:t>
            </a:r>
          </a:p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Miten suunnittelemanne hanke asemoituu tälle pohjalle? </a:t>
            </a:r>
          </a:p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Kytkeytyykö hanke myös muihin ekosysteemeihin ja kärkiteemoihin?</a:t>
            </a:r>
          </a:p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Mitkä olemassa olevat hankkeet liittyvät samoihin haasteisiin, joita olette ratkomassa?</a:t>
            </a:r>
          </a:p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Mitä tarjottavaa hankkeellasi voisi olla toisille hankkeille?</a:t>
            </a:r>
          </a:p>
          <a:p>
            <a:pPr fontAlgn="t">
              <a:spcAft>
                <a:spcPts val="600"/>
              </a:spcAft>
            </a:pP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Miten voisit kuvitella hyötyväsi muiden hankkeiden toiminnasta?</a:t>
            </a:r>
            <a:endParaRPr lang="en-FI" sz="2000" b="1" dirty="0"/>
          </a:p>
        </p:txBody>
      </p:sp>
    </p:spTree>
    <p:extLst>
      <p:ext uri="{BB962C8B-B14F-4D97-AF65-F5344CB8AC3E}">
        <p14:creationId xmlns:p14="http://schemas.microsoft.com/office/powerpoint/2010/main" val="403497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492659F6B53B49AD55D1F2F0622102" ma:contentTypeVersion="10" ma:contentTypeDescription="Create a new document." ma:contentTypeScope="" ma:versionID="2f021912c874c0352da22c9d93891743">
  <xsd:schema xmlns:xsd="http://www.w3.org/2001/XMLSchema" xmlns:xs="http://www.w3.org/2001/XMLSchema" xmlns:p="http://schemas.microsoft.com/office/2006/metadata/properties" xmlns:ns3="97d1fd48-1491-4b11-85d0-33cc5823904f" xmlns:ns4="5297e47a-d3dd-483b-ae5b-d19b0a310f61" targetNamespace="http://schemas.microsoft.com/office/2006/metadata/properties" ma:root="true" ma:fieldsID="2a36fa571af14e3f9d81a63ab1853e2d" ns3:_="" ns4:_="">
    <xsd:import namespace="97d1fd48-1491-4b11-85d0-33cc5823904f"/>
    <xsd:import namespace="5297e47a-d3dd-483b-ae5b-d19b0a310f6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1fd48-1491-4b11-85d0-33cc582390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7e47a-d3dd-483b-ae5b-d19b0a310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7d1fd48-1491-4b11-85d0-33cc5823904f" xsi:nil="true"/>
  </documentManagement>
</p:properties>
</file>

<file path=customXml/itemProps1.xml><?xml version="1.0" encoding="utf-8"?>
<ds:datastoreItem xmlns:ds="http://schemas.openxmlformats.org/officeDocument/2006/customXml" ds:itemID="{9A563ACA-4E34-4AB7-B797-77573405C2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2F7243-1872-4513-A8C5-E0883058A8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d1fd48-1491-4b11-85d0-33cc5823904f"/>
    <ds:schemaRef ds:uri="5297e47a-d3dd-483b-ae5b-d19b0a310f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D34A1B-CCFD-4CBB-A232-5E567E6B3D4B}">
  <ds:schemaRefs>
    <ds:schemaRef ds:uri="http://purl.org/dc/elements/1.1/"/>
    <ds:schemaRef ds:uri="http://purl.org/dc/dcmitype/"/>
    <ds:schemaRef ds:uri="http://schemas.microsoft.com/office/2006/metadata/properties"/>
    <ds:schemaRef ds:uri="5297e47a-d3dd-483b-ae5b-d19b0a310f61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7d1fd48-1491-4b11-85d0-33cc5823904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15008</TotalTime>
  <Words>1901</Words>
  <Application>Microsoft Office PowerPoint</Application>
  <PresentationFormat>Laajakuva</PresentationFormat>
  <Paragraphs>313</Paragraphs>
  <Slides>26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Lato</vt:lpstr>
      <vt:lpstr>Office Theme</vt:lpstr>
      <vt:lpstr>InnoVisions</vt:lpstr>
      <vt:lpstr>InnoVisions on portfoliojohtamisen työkalu, jonka avulla kehittämistyötä ohjataan strategisesti ja synergisesti </vt:lpstr>
      <vt:lpstr>HEVin prosessikuva Innovaatiotoiminnan vaikuttavuuden kasvattaminen  edellyttää ajantasaista jaettua tilannekuvaa </vt:lpstr>
      <vt:lpstr>InnoVisions auttaa johtamaan, analysoimaan ja arvioimaan hankeportfoliota</vt:lpstr>
      <vt:lpstr>1. Portfolion kokonaiskuva</vt:lpstr>
      <vt:lpstr>1. Portfolion kokonaiskuva Tarjoaa päivittyvän näkymän portfolion sisältöihin (03/24)</vt:lpstr>
      <vt:lpstr>1. Portfolion kokonaiskuva Työkalun käyttö: kuvan muodostaminen</vt:lpstr>
      <vt:lpstr>1. Portfolion kokonaiskuva Työkalun hyödyntäminen portfoliojohtamisen keskusteluissa</vt:lpstr>
      <vt:lpstr>1. Portfolion kokonaiskuva Työkalun hyödyntäminen hankeyhteistyötä edistävissä keskusteluissa</vt:lpstr>
      <vt:lpstr>2. Ekosysteemin kuvaus</vt:lpstr>
      <vt:lpstr>2. Ekosysteemin kuvaus Pohja 0: Innovaatiotoiminnan vaiheet</vt:lpstr>
      <vt:lpstr>PowerPoint-esitys</vt:lpstr>
      <vt:lpstr>PowerPoint-esitys</vt:lpstr>
      <vt:lpstr>2. Ekosysteemin kuvaus Työkalun hyödyntäminen portfoliojohtamisen keskusteluissa</vt:lpstr>
      <vt:lpstr>2. Ekosysteemin kuvaus Työkalun hyödyntäminen hankeyhteistyötä edistävissä keskusteluissa</vt:lpstr>
      <vt:lpstr>3. Ekosysteemien väliset yhteydet ja synergiat</vt:lpstr>
      <vt:lpstr>3. Ekosysteemien väliset yhteydet ja synergiat Työkalun käyttö: Kuvan muodostaminen</vt:lpstr>
      <vt:lpstr>3. Ekosysteemien väliset yhteydet ja synergiat Työkalun hyödyntäminen portfoliojohtamisen keskusteluissa</vt:lpstr>
      <vt:lpstr>3. Ekosysteemien väliset yhteydet ja synergiat Työkalun hyödyntäminen hankeyhteistyötä edistävissä keskusteluissa</vt:lpstr>
      <vt:lpstr>4. Yrityspanosten arviointi</vt:lpstr>
      <vt:lpstr>4. Yrityspanosten arviointi Seuraa valittujen muuttujien kehitystä ajassa</vt:lpstr>
      <vt:lpstr>4. Yrityspanosten arviointi Työkalun käyttö: Kuvan muodostaminen</vt:lpstr>
      <vt:lpstr>4. Yrityspanosten arviointi Työkalun hyödyntäminen portfoliojohtamisen keskusteluissa</vt:lpstr>
      <vt:lpstr>4. Yrityspanosten arviointi Työkalun hyödyntäminen hankeyhteistyössä</vt:lpstr>
      <vt:lpstr>Hyödyt Päivitettävä säännöllisesti</vt:lpstr>
      <vt:lpstr>Asiantuntijat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Minna Soittila</dc:creator>
  <cp:lastModifiedBy>Rantsi Saana</cp:lastModifiedBy>
  <cp:revision>102</cp:revision>
  <dcterms:created xsi:type="dcterms:W3CDTF">2024-01-05T08:45:38Z</dcterms:created>
  <dcterms:modified xsi:type="dcterms:W3CDTF">2024-06-03T10:25:01Z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0x010100A6492659F6B53B49AD55D1F2F0622102</vt:lpwstr>
  </property>
  <property fmtid="{D5CDD505-2E9C-101B-9397-08002B2CF9AE}" pid="3" name="MSIP_Label_f35e945f-875f-47b7-87fa-10b3524d17f5_Enabled">
    <vt:lpwstr>true</vt:lpwstr>
  </property>
  <property fmtid="{D5CDD505-2E9C-101B-9397-08002B2CF9AE}" pid="4" name="MSIP_Label_f35e945f-875f-47b7-87fa-10b3524d17f5_SetDate">
    <vt:lpwstr>2024-04-15T07:33:17Z</vt:lpwstr>
  </property>
  <property fmtid="{D5CDD505-2E9C-101B-9397-08002B2CF9AE}" pid="5" name="MSIP_Label_f35e945f-875f-47b7-87fa-10b3524d17f5_Method">
    <vt:lpwstr>Standard</vt:lpwstr>
  </property>
  <property fmtid="{D5CDD505-2E9C-101B-9397-08002B2CF9AE}" pid="6" name="MSIP_Label_f35e945f-875f-47b7-87fa-10b3524d17f5_Name">
    <vt:lpwstr>Julkinen (harkinnanvaraisesti)</vt:lpwstr>
  </property>
  <property fmtid="{D5CDD505-2E9C-101B-9397-08002B2CF9AE}" pid="7" name="MSIP_Label_f35e945f-875f-47b7-87fa-10b3524d17f5_SiteId">
    <vt:lpwstr>3feb6bc1-d722-4726-966c-5b58b64df752</vt:lpwstr>
  </property>
  <property fmtid="{D5CDD505-2E9C-101B-9397-08002B2CF9AE}" pid="8" name="MSIP_Label_f35e945f-875f-47b7-87fa-10b3524d17f5_ActionId">
    <vt:lpwstr>653f2401-faaa-4d0e-9820-c7f6c86a8a48</vt:lpwstr>
  </property>
  <property fmtid="{D5CDD505-2E9C-101B-9397-08002B2CF9AE}" pid="9" name="MSIP_Label_f35e945f-875f-47b7-87fa-10b3524d17f5_ContentBits">
    <vt:lpwstr>0</vt:lpwstr>
  </property>
</Properties>
</file>