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96" r:id="rId5"/>
  </p:sldMasterIdLst>
  <p:notesMasterIdLst>
    <p:notesMasterId r:id="rId46"/>
  </p:notesMasterIdLst>
  <p:handoutMasterIdLst>
    <p:handoutMasterId r:id="rId47"/>
  </p:handoutMasterIdLst>
  <p:sldIdLst>
    <p:sldId id="324" r:id="rId6"/>
    <p:sldId id="326" r:id="rId7"/>
    <p:sldId id="12852" r:id="rId8"/>
    <p:sldId id="264" r:id="rId9"/>
    <p:sldId id="338" r:id="rId10"/>
    <p:sldId id="1096" r:id="rId11"/>
    <p:sldId id="12848" r:id="rId12"/>
    <p:sldId id="339" r:id="rId13"/>
    <p:sldId id="290" r:id="rId14"/>
    <p:sldId id="12899" r:id="rId15"/>
    <p:sldId id="12861" r:id="rId16"/>
    <p:sldId id="12862" r:id="rId17"/>
    <p:sldId id="12857" r:id="rId18"/>
    <p:sldId id="12860" r:id="rId19"/>
    <p:sldId id="12853" r:id="rId20"/>
    <p:sldId id="12868" r:id="rId21"/>
    <p:sldId id="12854" r:id="rId22"/>
    <p:sldId id="12855" r:id="rId23"/>
    <p:sldId id="12856" r:id="rId24"/>
    <p:sldId id="12867" r:id="rId25"/>
    <p:sldId id="12870" r:id="rId26"/>
    <p:sldId id="12888" r:id="rId27"/>
    <p:sldId id="12889" r:id="rId28"/>
    <p:sldId id="12886" r:id="rId29"/>
    <p:sldId id="12876" r:id="rId30"/>
    <p:sldId id="12883" r:id="rId31"/>
    <p:sldId id="12869" r:id="rId32"/>
    <p:sldId id="12887" r:id="rId33"/>
    <p:sldId id="12874" r:id="rId34"/>
    <p:sldId id="12893" r:id="rId35"/>
    <p:sldId id="12896" r:id="rId36"/>
    <p:sldId id="12891" r:id="rId37"/>
    <p:sldId id="12865" r:id="rId38"/>
    <p:sldId id="12872" r:id="rId39"/>
    <p:sldId id="12900" r:id="rId40"/>
    <p:sldId id="12882" r:id="rId41"/>
    <p:sldId id="12885" r:id="rId42"/>
    <p:sldId id="12884" r:id="rId43"/>
    <p:sldId id="12890" r:id="rId44"/>
    <p:sldId id="12858" r:id="rId45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62139D3-F325-133A-08FD-8BBE1731AED1}" name="Hänninen Suvi" initials="HS" userId="S::suvi.hanninen@hel.fi::01eab415-1dc5-4f64-b4bd-1c0fea4f825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3770"/>
    <a:srgbClr val="E64F24"/>
    <a:srgbClr val="26DFD4"/>
    <a:srgbClr val="D1B4D9"/>
    <a:srgbClr val="7F6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DB6F29-942C-4889-B26F-2EC779134913}" v="38" dt="2024-11-14T11:09:26.5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95847" autoAdjust="0"/>
  </p:normalViewPr>
  <p:slideViewPr>
    <p:cSldViewPr snapToGrid="0" snapToObjects="1" showGuides="1">
      <p:cViewPr varScale="1">
        <p:scale>
          <a:sx n="73" d="100"/>
          <a:sy n="73" d="100"/>
        </p:scale>
        <p:origin x="25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8/10/relationships/authors" Target="author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4" Type="http://schemas.openxmlformats.org/officeDocument/2006/relationships/image" Target="../media/image2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4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6DECBA-BE61-4077-8667-79A597D7BCD3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2733139-7733-4DF2-9FF8-D32DE0247616}">
      <dgm:prSet/>
      <dgm:spPr/>
      <dgm:t>
        <a:bodyPr/>
        <a:lstStyle/>
        <a:p>
          <a:r>
            <a:rPr lang="fi-FI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Hankkeiden tulee päättyä 31.12.2027 mennessä</a:t>
          </a:r>
          <a:endParaRPr lang="en-US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0037D9EB-10E9-4FA1-A38B-0CFB35E359B4}" type="parTrans" cxnId="{DD3B2BD0-4154-4780-A3A5-E41EA9B45398}">
      <dgm:prSet/>
      <dgm:spPr/>
      <dgm:t>
        <a:bodyPr/>
        <a:lstStyle/>
        <a:p>
          <a:endParaRPr lang="en-US"/>
        </a:p>
      </dgm:t>
    </dgm:pt>
    <dgm:pt modelId="{B23496B2-87F6-4700-9528-AFB50AC58FB3}" type="sibTrans" cxnId="{DD3B2BD0-4154-4780-A3A5-E41EA9B45398}">
      <dgm:prSet/>
      <dgm:spPr/>
      <dgm:t>
        <a:bodyPr/>
        <a:lstStyle/>
        <a:p>
          <a:endParaRPr lang="en-US"/>
        </a:p>
      </dgm:t>
    </dgm:pt>
    <dgm:pt modelId="{F50D67BD-00D6-49B9-B397-2EE2E7987066}">
      <dgm:prSet/>
      <dgm:spPr/>
      <dgm:t>
        <a:bodyPr/>
        <a:lstStyle/>
        <a:p>
          <a:r>
            <a:rPr lang="fi-FI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EAKR-tuki </a:t>
          </a:r>
          <a:r>
            <a:rPr lang="fi-FI" dirty="0" err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max</a:t>
          </a:r>
          <a:r>
            <a:rPr lang="fi-FI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60 % (omarahoitusosuus 40 %)	</a:t>
          </a:r>
          <a:endParaRPr lang="en-US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FCFBB6AE-A2DE-4DEA-A9D1-4D639385D110}" type="parTrans" cxnId="{71DACA1D-ED7A-400C-95E9-7C0BFA4BBDCB}">
      <dgm:prSet/>
      <dgm:spPr/>
      <dgm:t>
        <a:bodyPr/>
        <a:lstStyle/>
        <a:p>
          <a:endParaRPr lang="en-US"/>
        </a:p>
      </dgm:t>
    </dgm:pt>
    <dgm:pt modelId="{C1F74D4F-7F41-444C-8F47-6EE9145BC8EC}" type="sibTrans" cxnId="{71DACA1D-ED7A-400C-95E9-7C0BFA4BBDCB}">
      <dgm:prSet/>
      <dgm:spPr/>
      <dgm:t>
        <a:bodyPr/>
        <a:lstStyle/>
        <a:p>
          <a:endParaRPr lang="en-US"/>
        </a:p>
      </dgm:t>
    </dgm:pt>
    <dgm:pt modelId="{8BE0B3FF-3F6F-4ABE-9250-CBDD12786F7A}">
      <dgm:prSet/>
      <dgm:spPr/>
      <dgm:t>
        <a:bodyPr/>
        <a:lstStyle/>
        <a:p>
          <a:r>
            <a:rPr lang="fi-FI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Ei kärkiteema-/erityistavoitekohtaisia kiintiöitä</a:t>
          </a:r>
          <a:endParaRPr lang="en-US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7F26AAE0-B1D3-4B5F-A288-F917BEB19FD3}" type="parTrans" cxnId="{0319020B-8D60-45D1-A9EB-7B318AB6D361}">
      <dgm:prSet/>
      <dgm:spPr/>
      <dgm:t>
        <a:bodyPr/>
        <a:lstStyle/>
        <a:p>
          <a:endParaRPr lang="en-US"/>
        </a:p>
      </dgm:t>
    </dgm:pt>
    <dgm:pt modelId="{1E8D3B6D-1265-48B4-8F5D-884566346B5E}" type="sibTrans" cxnId="{0319020B-8D60-45D1-A9EB-7B318AB6D361}">
      <dgm:prSet/>
      <dgm:spPr/>
      <dgm:t>
        <a:bodyPr/>
        <a:lstStyle/>
        <a:p>
          <a:endParaRPr lang="en-US"/>
        </a:p>
      </dgm:t>
    </dgm:pt>
    <dgm:pt modelId="{28A52300-EC0E-4D75-A9FB-79C348F1DEA4}">
      <dgm:prSet/>
      <dgm:spPr/>
      <dgm:t>
        <a:bodyPr/>
        <a:lstStyle/>
        <a:p>
          <a:r>
            <a:rPr lang="fi-FI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Tukea</a:t>
          </a:r>
          <a:r>
            <a:rPr lang="fi-FI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myönnetään yht. ja enintään 2,67MEUR</a:t>
          </a:r>
          <a:endParaRPr lang="en-US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21201002-7F8A-48AC-A89F-016BC2208243}" type="parTrans" cxnId="{717BB70A-1664-45F3-BC93-0BA4421E276E}">
      <dgm:prSet/>
      <dgm:spPr/>
      <dgm:t>
        <a:bodyPr/>
        <a:lstStyle/>
        <a:p>
          <a:endParaRPr lang="en-US"/>
        </a:p>
      </dgm:t>
    </dgm:pt>
    <dgm:pt modelId="{070B98D5-F67C-4A10-BAE5-3FC7ECF1E1F7}" type="sibTrans" cxnId="{717BB70A-1664-45F3-BC93-0BA4421E276E}">
      <dgm:prSet/>
      <dgm:spPr/>
      <dgm:t>
        <a:bodyPr/>
        <a:lstStyle/>
        <a:p>
          <a:endParaRPr lang="en-US"/>
        </a:p>
      </dgm:t>
    </dgm:pt>
    <dgm:pt modelId="{78293834-618F-4983-9BBD-E5F5741EB288}" type="pres">
      <dgm:prSet presAssocID="{E66DECBA-BE61-4077-8667-79A597D7BCD3}" presName="vert0" presStyleCnt="0">
        <dgm:presLayoutVars>
          <dgm:dir/>
          <dgm:animOne val="branch"/>
          <dgm:animLvl val="lvl"/>
        </dgm:presLayoutVars>
      </dgm:prSet>
      <dgm:spPr/>
    </dgm:pt>
    <dgm:pt modelId="{6A055F0E-3E89-40A6-AA21-B695CDEBF126}" type="pres">
      <dgm:prSet presAssocID="{22733139-7733-4DF2-9FF8-D32DE0247616}" presName="thickLine" presStyleLbl="alignNode1" presStyleIdx="0" presStyleCnt="4"/>
      <dgm:spPr/>
    </dgm:pt>
    <dgm:pt modelId="{C9014535-FB8C-4781-8F00-3D3E68A59E77}" type="pres">
      <dgm:prSet presAssocID="{22733139-7733-4DF2-9FF8-D32DE0247616}" presName="horz1" presStyleCnt="0"/>
      <dgm:spPr/>
    </dgm:pt>
    <dgm:pt modelId="{E792B8E3-8A3B-47A1-A6AA-E444A3EAF536}" type="pres">
      <dgm:prSet presAssocID="{22733139-7733-4DF2-9FF8-D32DE0247616}" presName="tx1" presStyleLbl="revTx" presStyleIdx="0" presStyleCnt="4" custLinFactNeighborX="-97"/>
      <dgm:spPr/>
    </dgm:pt>
    <dgm:pt modelId="{BC378CF3-3494-4711-A9AA-1589E1BB8145}" type="pres">
      <dgm:prSet presAssocID="{22733139-7733-4DF2-9FF8-D32DE0247616}" presName="vert1" presStyleCnt="0"/>
      <dgm:spPr/>
    </dgm:pt>
    <dgm:pt modelId="{5561A403-AAAD-45E5-B637-6993CF3174D3}" type="pres">
      <dgm:prSet presAssocID="{F50D67BD-00D6-49B9-B397-2EE2E7987066}" presName="thickLine" presStyleLbl="alignNode1" presStyleIdx="1" presStyleCnt="4"/>
      <dgm:spPr/>
    </dgm:pt>
    <dgm:pt modelId="{E4117DB0-7992-429D-927E-947A5207F674}" type="pres">
      <dgm:prSet presAssocID="{F50D67BD-00D6-49B9-B397-2EE2E7987066}" presName="horz1" presStyleCnt="0"/>
      <dgm:spPr/>
    </dgm:pt>
    <dgm:pt modelId="{A40E406C-FE90-4B3D-A9B3-870E9A84EB30}" type="pres">
      <dgm:prSet presAssocID="{F50D67BD-00D6-49B9-B397-2EE2E7987066}" presName="tx1" presStyleLbl="revTx" presStyleIdx="1" presStyleCnt="4"/>
      <dgm:spPr/>
    </dgm:pt>
    <dgm:pt modelId="{34BA834A-A34A-4F6B-8DA4-4E9BE5EF61D8}" type="pres">
      <dgm:prSet presAssocID="{F50D67BD-00D6-49B9-B397-2EE2E7987066}" presName="vert1" presStyleCnt="0"/>
      <dgm:spPr/>
    </dgm:pt>
    <dgm:pt modelId="{0514246B-3B3C-4998-B26E-8088B8EE065D}" type="pres">
      <dgm:prSet presAssocID="{8BE0B3FF-3F6F-4ABE-9250-CBDD12786F7A}" presName="thickLine" presStyleLbl="alignNode1" presStyleIdx="2" presStyleCnt="4"/>
      <dgm:spPr/>
    </dgm:pt>
    <dgm:pt modelId="{1C81A296-F6AA-4F76-921B-089FA7B788FA}" type="pres">
      <dgm:prSet presAssocID="{8BE0B3FF-3F6F-4ABE-9250-CBDD12786F7A}" presName="horz1" presStyleCnt="0"/>
      <dgm:spPr/>
    </dgm:pt>
    <dgm:pt modelId="{3BD8F054-925D-42F6-89F5-B8F0FCFC8194}" type="pres">
      <dgm:prSet presAssocID="{8BE0B3FF-3F6F-4ABE-9250-CBDD12786F7A}" presName="tx1" presStyleLbl="revTx" presStyleIdx="2" presStyleCnt="4"/>
      <dgm:spPr/>
    </dgm:pt>
    <dgm:pt modelId="{246434FF-642D-443F-9A06-A190F5B3066F}" type="pres">
      <dgm:prSet presAssocID="{8BE0B3FF-3F6F-4ABE-9250-CBDD12786F7A}" presName="vert1" presStyleCnt="0"/>
      <dgm:spPr/>
    </dgm:pt>
    <dgm:pt modelId="{2C4ADC4A-C6A5-4664-89E2-3209140D0B74}" type="pres">
      <dgm:prSet presAssocID="{28A52300-EC0E-4D75-A9FB-79C348F1DEA4}" presName="thickLine" presStyleLbl="alignNode1" presStyleIdx="3" presStyleCnt="4"/>
      <dgm:spPr/>
    </dgm:pt>
    <dgm:pt modelId="{F98B3434-9EEB-484D-9A50-5CC9347A8158}" type="pres">
      <dgm:prSet presAssocID="{28A52300-EC0E-4D75-A9FB-79C348F1DEA4}" presName="horz1" presStyleCnt="0"/>
      <dgm:spPr/>
    </dgm:pt>
    <dgm:pt modelId="{91D18DB5-5780-48A7-8F08-C30141B99D52}" type="pres">
      <dgm:prSet presAssocID="{28A52300-EC0E-4D75-A9FB-79C348F1DEA4}" presName="tx1" presStyleLbl="revTx" presStyleIdx="3" presStyleCnt="4"/>
      <dgm:spPr/>
    </dgm:pt>
    <dgm:pt modelId="{28F9395B-22E2-411F-B5D0-DFE49063C4C5}" type="pres">
      <dgm:prSet presAssocID="{28A52300-EC0E-4D75-A9FB-79C348F1DEA4}" presName="vert1" presStyleCnt="0"/>
      <dgm:spPr/>
    </dgm:pt>
  </dgm:ptLst>
  <dgm:cxnLst>
    <dgm:cxn modelId="{717BB70A-1664-45F3-BC93-0BA4421E276E}" srcId="{E66DECBA-BE61-4077-8667-79A597D7BCD3}" destId="{28A52300-EC0E-4D75-A9FB-79C348F1DEA4}" srcOrd="3" destOrd="0" parTransId="{21201002-7F8A-48AC-A89F-016BC2208243}" sibTransId="{070B98D5-F67C-4A10-BAE5-3FC7ECF1E1F7}"/>
    <dgm:cxn modelId="{0319020B-8D60-45D1-A9EB-7B318AB6D361}" srcId="{E66DECBA-BE61-4077-8667-79A597D7BCD3}" destId="{8BE0B3FF-3F6F-4ABE-9250-CBDD12786F7A}" srcOrd="2" destOrd="0" parTransId="{7F26AAE0-B1D3-4B5F-A288-F917BEB19FD3}" sibTransId="{1E8D3B6D-1265-48B4-8F5D-884566346B5E}"/>
    <dgm:cxn modelId="{71DACA1D-ED7A-400C-95E9-7C0BFA4BBDCB}" srcId="{E66DECBA-BE61-4077-8667-79A597D7BCD3}" destId="{F50D67BD-00D6-49B9-B397-2EE2E7987066}" srcOrd="1" destOrd="0" parTransId="{FCFBB6AE-A2DE-4DEA-A9D1-4D639385D110}" sibTransId="{C1F74D4F-7F41-444C-8F47-6EE9145BC8EC}"/>
    <dgm:cxn modelId="{D751104D-C0FA-4E54-909A-7266AD7C204B}" type="presOf" srcId="{28A52300-EC0E-4D75-A9FB-79C348F1DEA4}" destId="{91D18DB5-5780-48A7-8F08-C30141B99D52}" srcOrd="0" destOrd="0" presId="urn:microsoft.com/office/officeart/2008/layout/LinedList"/>
    <dgm:cxn modelId="{6F6F8174-94F8-43E2-8416-486219A432BC}" type="presOf" srcId="{E66DECBA-BE61-4077-8667-79A597D7BCD3}" destId="{78293834-618F-4983-9BBD-E5F5741EB288}" srcOrd="0" destOrd="0" presId="urn:microsoft.com/office/officeart/2008/layout/LinedList"/>
    <dgm:cxn modelId="{0045337B-18C6-4714-8711-5DA547D085E2}" type="presOf" srcId="{F50D67BD-00D6-49B9-B397-2EE2E7987066}" destId="{A40E406C-FE90-4B3D-A9B3-870E9A84EB30}" srcOrd="0" destOrd="0" presId="urn:microsoft.com/office/officeart/2008/layout/LinedList"/>
    <dgm:cxn modelId="{3B8C6E99-D751-42E2-B1B7-2171169BE438}" type="presOf" srcId="{22733139-7733-4DF2-9FF8-D32DE0247616}" destId="{E792B8E3-8A3B-47A1-A6AA-E444A3EAF536}" srcOrd="0" destOrd="0" presId="urn:microsoft.com/office/officeart/2008/layout/LinedList"/>
    <dgm:cxn modelId="{DD3B2BD0-4154-4780-A3A5-E41EA9B45398}" srcId="{E66DECBA-BE61-4077-8667-79A597D7BCD3}" destId="{22733139-7733-4DF2-9FF8-D32DE0247616}" srcOrd="0" destOrd="0" parTransId="{0037D9EB-10E9-4FA1-A38B-0CFB35E359B4}" sibTransId="{B23496B2-87F6-4700-9528-AFB50AC58FB3}"/>
    <dgm:cxn modelId="{069FA3F6-B10B-40D4-B3EE-5F067D963524}" type="presOf" srcId="{8BE0B3FF-3F6F-4ABE-9250-CBDD12786F7A}" destId="{3BD8F054-925D-42F6-89F5-B8F0FCFC8194}" srcOrd="0" destOrd="0" presId="urn:microsoft.com/office/officeart/2008/layout/LinedList"/>
    <dgm:cxn modelId="{2F7BF256-A6B8-4564-AB3E-19108E60AB51}" type="presParOf" srcId="{78293834-618F-4983-9BBD-E5F5741EB288}" destId="{6A055F0E-3E89-40A6-AA21-B695CDEBF126}" srcOrd="0" destOrd="0" presId="urn:microsoft.com/office/officeart/2008/layout/LinedList"/>
    <dgm:cxn modelId="{B823AC12-E486-407B-8C7D-3C66951D08F3}" type="presParOf" srcId="{78293834-618F-4983-9BBD-E5F5741EB288}" destId="{C9014535-FB8C-4781-8F00-3D3E68A59E77}" srcOrd="1" destOrd="0" presId="urn:microsoft.com/office/officeart/2008/layout/LinedList"/>
    <dgm:cxn modelId="{209AE758-02C2-480A-A77B-16345FDF54BE}" type="presParOf" srcId="{C9014535-FB8C-4781-8F00-3D3E68A59E77}" destId="{E792B8E3-8A3B-47A1-A6AA-E444A3EAF536}" srcOrd="0" destOrd="0" presId="urn:microsoft.com/office/officeart/2008/layout/LinedList"/>
    <dgm:cxn modelId="{006F1748-5D45-4877-9A4C-4701A883E62E}" type="presParOf" srcId="{C9014535-FB8C-4781-8F00-3D3E68A59E77}" destId="{BC378CF3-3494-4711-A9AA-1589E1BB8145}" srcOrd="1" destOrd="0" presId="urn:microsoft.com/office/officeart/2008/layout/LinedList"/>
    <dgm:cxn modelId="{747A223D-A9C3-4D49-9825-182CBC750766}" type="presParOf" srcId="{78293834-618F-4983-9BBD-E5F5741EB288}" destId="{5561A403-AAAD-45E5-B637-6993CF3174D3}" srcOrd="2" destOrd="0" presId="urn:microsoft.com/office/officeart/2008/layout/LinedList"/>
    <dgm:cxn modelId="{C58719C4-D2EB-464D-8DB5-DD7757BDF00C}" type="presParOf" srcId="{78293834-618F-4983-9BBD-E5F5741EB288}" destId="{E4117DB0-7992-429D-927E-947A5207F674}" srcOrd="3" destOrd="0" presId="urn:microsoft.com/office/officeart/2008/layout/LinedList"/>
    <dgm:cxn modelId="{5E2F37A0-FA59-4CBC-83C6-408BAFA93C6E}" type="presParOf" srcId="{E4117DB0-7992-429D-927E-947A5207F674}" destId="{A40E406C-FE90-4B3D-A9B3-870E9A84EB30}" srcOrd="0" destOrd="0" presId="urn:microsoft.com/office/officeart/2008/layout/LinedList"/>
    <dgm:cxn modelId="{F543DCA4-DC0E-445F-9168-37D70C9EF368}" type="presParOf" srcId="{E4117DB0-7992-429D-927E-947A5207F674}" destId="{34BA834A-A34A-4F6B-8DA4-4E9BE5EF61D8}" srcOrd="1" destOrd="0" presId="urn:microsoft.com/office/officeart/2008/layout/LinedList"/>
    <dgm:cxn modelId="{8FA51D09-2886-4D00-8679-A420B48DD4B3}" type="presParOf" srcId="{78293834-618F-4983-9BBD-E5F5741EB288}" destId="{0514246B-3B3C-4998-B26E-8088B8EE065D}" srcOrd="4" destOrd="0" presId="urn:microsoft.com/office/officeart/2008/layout/LinedList"/>
    <dgm:cxn modelId="{56C13CEA-2407-4625-9B73-09E3FFAB8F53}" type="presParOf" srcId="{78293834-618F-4983-9BBD-E5F5741EB288}" destId="{1C81A296-F6AA-4F76-921B-089FA7B788FA}" srcOrd="5" destOrd="0" presId="urn:microsoft.com/office/officeart/2008/layout/LinedList"/>
    <dgm:cxn modelId="{6EDB49F1-0961-4E2D-A247-34ACE20DD73D}" type="presParOf" srcId="{1C81A296-F6AA-4F76-921B-089FA7B788FA}" destId="{3BD8F054-925D-42F6-89F5-B8F0FCFC8194}" srcOrd="0" destOrd="0" presId="urn:microsoft.com/office/officeart/2008/layout/LinedList"/>
    <dgm:cxn modelId="{124FEEBF-A5C1-4D26-82EB-DEEE590A209C}" type="presParOf" srcId="{1C81A296-F6AA-4F76-921B-089FA7B788FA}" destId="{246434FF-642D-443F-9A06-A190F5B3066F}" srcOrd="1" destOrd="0" presId="urn:microsoft.com/office/officeart/2008/layout/LinedList"/>
    <dgm:cxn modelId="{DC7BE5AD-91D0-4BD2-AF74-6633BF915464}" type="presParOf" srcId="{78293834-618F-4983-9BBD-E5F5741EB288}" destId="{2C4ADC4A-C6A5-4664-89E2-3209140D0B74}" srcOrd="6" destOrd="0" presId="urn:microsoft.com/office/officeart/2008/layout/LinedList"/>
    <dgm:cxn modelId="{A4B9C902-26D7-494D-9676-514DA103A244}" type="presParOf" srcId="{78293834-618F-4983-9BBD-E5F5741EB288}" destId="{F98B3434-9EEB-484D-9A50-5CC9347A8158}" srcOrd="7" destOrd="0" presId="urn:microsoft.com/office/officeart/2008/layout/LinedList"/>
    <dgm:cxn modelId="{1F432C56-E186-4437-8B54-80A51515020D}" type="presParOf" srcId="{F98B3434-9EEB-484D-9A50-5CC9347A8158}" destId="{91D18DB5-5780-48A7-8F08-C30141B99D52}" srcOrd="0" destOrd="0" presId="urn:microsoft.com/office/officeart/2008/layout/LinedList"/>
    <dgm:cxn modelId="{FD62883C-739C-41D5-B0E7-12364C76E3F1}" type="presParOf" srcId="{F98B3434-9EEB-484D-9A50-5CC9347A8158}" destId="{28F9395B-22E2-411F-B5D0-DFE49063C4C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FE94A9-7752-49E8-A7FA-5A08E95BC9E9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3D1384F-2AE6-4672-A675-49758BA835F6}">
      <dgm:prSet/>
      <dgm:spPr/>
      <dgm:t>
        <a:bodyPr/>
        <a:lstStyle/>
        <a:p>
          <a:pPr>
            <a:lnSpc>
              <a:spcPct val="100000"/>
            </a:lnSpc>
          </a:pPr>
          <a:r>
            <a:rPr lang="fi-FI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Tavallisia tuensaajia maakunnan liiton rahoittamissa EAKR-hankkeissa ovat </a:t>
          </a:r>
          <a:r>
            <a:rPr lang="fi-FI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julkiset</a:t>
          </a:r>
          <a:r>
            <a:rPr lang="fi-FI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toimijat, kuten:</a:t>
          </a:r>
          <a:endParaRPr lang="en-US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1507C89E-ADA4-4DF7-9EBE-F547052AAA95}" type="parTrans" cxnId="{91CFBE07-E914-4536-82C2-F772F1F92B6D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686414A1-87C7-45CF-ADC8-463FEDC1BDDE}" type="sibTrans" cxnId="{91CFBE07-E914-4536-82C2-F772F1F92B6D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9A18971B-CBC0-4626-BB49-8FEAFBA3F0F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i-FI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Tutkimus- ja koulutusorganisaatiot</a:t>
          </a:r>
          <a:endParaRPr lang="en-US" sz="1600" b="1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4150417B-9A61-4EF9-A440-B6C8875B82B5}" type="parTrans" cxnId="{821AF48F-5D0A-4ABF-B11A-716E40A064A8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5EA9F2EC-A1E2-40DF-994E-FFFA60025000}" type="sibTrans" cxnId="{821AF48F-5D0A-4ABF-B11A-716E40A064A8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9A79CF0A-0FEF-4CF3-B602-A9CED5B511F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i-FI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Kehitys- ja kehittämisyhtiöt </a:t>
          </a:r>
          <a:endParaRPr lang="en-US" sz="1600" b="1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74162E86-A1A9-424A-9A88-914489329C35}" type="parTrans" cxnId="{FBD218BF-2DC6-4EF4-8A70-321F9825E820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CD4F579A-F98A-4180-8914-FED900BB20DD}" type="sibTrans" cxnId="{FBD218BF-2DC6-4EF4-8A70-321F9825E820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47F86F6A-E4D4-462C-B593-0298DA13BC5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i-FI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Kunnat ja kuntayhtymät </a:t>
          </a:r>
          <a:endParaRPr lang="en-US" sz="1600" b="1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AFDE0E9E-65CE-43EB-8AAD-490C3768EAAF}" type="parTrans" cxnId="{22DFABDE-FC13-4536-887A-5B2C94FD8AB4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8D894D6B-FAC7-4FAA-B56F-6E301AA1FDA7}" type="sibTrans" cxnId="{22DFABDE-FC13-4536-887A-5B2C94FD8AB4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EC524C78-FCA4-4598-9AA8-9DB02C3D4FB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i-FI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Yhdistykset ja säätiöt</a:t>
          </a:r>
          <a:endParaRPr lang="en-US" sz="1600" b="1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1B606AA2-84D0-4DE2-B798-5E9B29D6CA28}" type="parTrans" cxnId="{4482F8D7-61F2-4E99-A052-4514714D702C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48514D01-02A9-40B9-B680-F8A5162BC1C9}" type="sibTrans" cxnId="{4482F8D7-61F2-4E99-A052-4514714D702C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E2424575-1C69-43BB-8A09-C4581F9D1F9E}">
      <dgm:prSet/>
      <dgm:spPr/>
      <dgm:t>
        <a:bodyPr/>
        <a:lstStyle/>
        <a:p>
          <a:pPr>
            <a:lnSpc>
              <a:spcPct val="100000"/>
            </a:lnSpc>
          </a:pPr>
          <a:r>
            <a:rPr lang="fi-FI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Hankkeen kohderyhmä </a:t>
          </a:r>
          <a:r>
            <a:rPr lang="fi-FI" u="sng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ei</a:t>
          </a:r>
          <a:r>
            <a:rPr lang="fi-FI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saa suoraan rahoitusta hankkeesta, vaan hankkeessa toteutettavia kehittämistoimia suunnataan kohderyhmälle.</a:t>
          </a:r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14BCDA9F-119B-4257-A01F-A41755ABD50C}" type="parTrans" cxnId="{AEFB55D5-41A2-46CC-AC95-227C3A36B331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5E05E74E-A7F3-480D-B632-21D00132FC2D}" type="sibTrans" cxnId="{AEFB55D5-41A2-46CC-AC95-227C3A36B331}">
      <dgm:prSet/>
      <dgm:spPr/>
      <dgm:t>
        <a:bodyPr/>
        <a:lstStyle/>
        <a:p>
          <a:endParaRPr lang="en-US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4F537247-2FB2-4F88-819F-B1B810E0CB0D}" type="pres">
      <dgm:prSet presAssocID="{BAFE94A9-7752-49E8-A7FA-5A08E95BC9E9}" presName="root" presStyleCnt="0">
        <dgm:presLayoutVars>
          <dgm:dir/>
          <dgm:resizeHandles val="exact"/>
        </dgm:presLayoutVars>
      </dgm:prSet>
      <dgm:spPr/>
    </dgm:pt>
    <dgm:pt modelId="{5D10A2E1-5C12-4C62-B808-0812866556D4}" type="pres">
      <dgm:prSet presAssocID="{53D1384F-2AE6-4672-A675-49758BA835F6}" presName="compNode" presStyleCnt="0"/>
      <dgm:spPr/>
    </dgm:pt>
    <dgm:pt modelId="{C73CFF98-160E-4A98-ADC4-16589CCAFFF5}" type="pres">
      <dgm:prSet presAssocID="{53D1384F-2AE6-4672-A675-49758BA835F6}" presName="bgRect" presStyleLbl="bgShp" presStyleIdx="0" presStyleCnt="2"/>
      <dgm:spPr/>
    </dgm:pt>
    <dgm:pt modelId="{3B951156-3F11-4087-A52B-83A01FBECBBB}" type="pres">
      <dgm:prSet presAssocID="{53D1384F-2AE6-4672-A675-49758BA835F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tteri"/>
        </a:ext>
      </dgm:extLst>
    </dgm:pt>
    <dgm:pt modelId="{7056EFAB-F819-4541-B87B-62EF0A905EC8}" type="pres">
      <dgm:prSet presAssocID="{53D1384F-2AE6-4672-A675-49758BA835F6}" presName="spaceRect" presStyleCnt="0"/>
      <dgm:spPr/>
    </dgm:pt>
    <dgm:pt modelId="{EF3B9100-4C2A-4567-A8EE-21EF15096A65}" type="pres">
      <dgm:prSet presAssocID="{53D1384F-2AE6-4672-A675-49758BA835F6}" presName="parTx" presStyleLbl="revTx" presStyleIdx="0" presStyleCnt="3">
        <dgm:presLayoutVars>
          <dgm:chMax val="0"/>
          <dgm:chPref val="0"/>
        </dgm:presLayoutVars>
      </dgm:prSet>
      <dgm:spPr/>
    </dgm:pt>
    <dgm:pt modelId="{A13C3563-FD71-4BBC-9843-09881BDAB300}" type="pres">
      <dgm:prSet presAssocID="{53D1384F-2AE6-4672-A675-49758BA835F6}" presName="desTx" presStyleLbl="revTx" presStyleIdx="1" presStyleCnt="3">
        <dgm:presLayoutVars/>
      </dgm:prSet>
      <dgm:spPr/>
    </dgm:pt>
    <dgm:pt modelId="{C2461AB5-C9EE-4F50-A291-E7388B0C3DCF}" type="pres">
      <dgm:prSet presAssocID="{686414A1-87C7-45CF-ADC8-463FEDC1BDDE}" presName="sibTrans" presStyleCnt="0"/>
      <dgm:spPr/>
    </dgm:pt>
    <dgm:pt modelId="{913E63E3-7B50-4CF2-B9A8-3D2B77EDB77B}" type="pres">
      <dgm:prSet presAssocID="{E2424575-1C69-43BB-8A09-C4581F9D1F9E}" presName="compNode" presStyleCnt="0"/>
      <dgm:spPr/>
    </dgm:pt>
    <dgm:pt modelId="{88E3E495-15E3-4F96-B299-66AFDAF130EB}" type="pres">
      <dgm:prSet presAssocID="{E2424575-1C69-43BB-8A09-C4581F9D1F9E}" presName="bgRect" presStyleLbl="bgShp" presStyleIdx="1" presStyleCnt="2"/>
      <dgm:spPr/>
    </dgm:pt>
    <dgm:pt modelId="{B7E4CFEE-FDCD-4D6F-985C-5837F2B804D5}" type="pres">
      <dgm:prSet presAssocID="{E2424575-1C69-43BB-8A09-C4581F9D1F9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i"/>
        </a:ext>
      </dgm:extLst>
    </dgm:pt>
    <dgm:pt modelId="{2ED0EFA3-317A-4662-872F-F232B0C0750C}" type="pres">
      <dgm:prSet presAssocID="{E2424575-1C69-43BB-8A09-C4581F9D1F9E}" presName="spaceRect" presStyleCnt="0"/>
      <dgm:spPr/>
    </dgm:pt>
    <dgm:pt modelId="{B80424E1-422F-4496-B9D6-C960BEB2ECE6}" type="pres">
      <dgm:prSet presAssocID="{E2424575-1C69-43BB-8A09-C4581F9D1F9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FBE2900-A324-4D92-9D2A-B429B384D6C2}" type="presOf" srcId="{47F86F6A-E4D4-462C-B593-0298DA13BC5C}" destId="{A13C3563-FD71-4BBC-9843-09881BDAB300}" srcOrd="0" destOrd="2" presId="urn:microsoft.com/office/officeart/2018/2/layout/IconVerticalSolidList"/>
    <dgm:cxn modelId="{91CFBE07-E914-4536-82C2-F772F1F92B6D}" srcId="{BAFE94A9-7752-49E8-A7FA-5A08E95BC9E9}" destId="{53D1384F-2AE6-4672-A675-49758BA835F6}" srcOrd="0" destOrd="0" parTransId="{1507C89E-ADA4-4DF7-9EBE-F547052AAA95}" sibTransId="{686414A1-87C7-45CF-ADC8-463FEDC1BDDE}"/>
    <dgm:cxn modelId="{08D58527-108B-49D5-858C-019F7ABAD7AD}" type="presOf" srcId="{53D1384F-2AE6-4672-A675-49758BA835F6}" destId="{EF3B9100-4C2A-4567-A8EE-21EF15096A65}" srcOrd="0" destOrd="0" presId="urn:microsoft.com/office/officeart/2018/2/layout/IconVerticalSolidList"/>
    <dgm:cxn modelId="{26075C32-E0B1-4242-936E-D8021450CDBE}" type="presOf" srcId="{EC524C78-FCA4-4598-9AA8-9DB02C3D4FB5}" destId="{A13C3563-FD71-4BBC-9843-09881BDAB300}" srcOrd="0" destOrd="3" presId="urn:microsoft.com/office/officeart/2018/2/layout/IconVerticalSolidList"/>
    <dgm:cxn modelId="{A0DBD735-0FE0-4653-BEF9-490D6B30DAE9}" type="presOf" srcId="{9A79CF0A-0FEF-4CF3-B602-A9CED5B511FC}" destId="{A13C3563-FD71-4BBC-9843-09881BDAB300}" srcOrd="0" destOrd="1" presId="urn:microsoft.com/office/officeart/2018/2/layout/IconVerticalSolidList"/>
    <dgm:cxn modelId="{F0246D8C-A090-427E-8F2E-610A6ACAAE36}" type="presOf" srcId="{BAFE94A9-7752-49E8-A7FA-5A08E95BC9E9}" destId="{4F537247-2FB2-4F88-819F-B1B810E0CB0D}" srcOrd="0" destOrd="0" presId="urn:microsoft.com/office/officeart/2018/2/layout/IconVerticalSolidList"/>
    <dgm:cxn modelId="{821AF48F-5D0A-4ABF-B11A-716E40A064A8}" srcId="{53D1384F-2AE6-4672-A675-49758BA835F6}" destId="{9A18971B-CBC0-4626-BB49-8FEAFBA3F0FE}" srcOrd="0" destOrd="0" parTransId="{4150417B-9A61-4EF9-A440-B6C8875B82B5}" sibTransId="{5EA9F2EC-A1E2-40DF-994E-FFFA60025000}"/>
    <dgm:cxn modelId="{CADD8EB4-7B8B-4CD4-ACDB-F26B0F5B8698}" type="presOf" srcId="{E2424575-1C69-43BB-8A09-C4581F9D1F9E}" destId="{B80424E1-422F-4496-B9D6-C960BEB2ECE6}" srcOrd="0" destOrd="0" presId="urn:microsoft.com/office/officeart/2018/2/layout/IconVerticalSolidList"/>
    <dgm:cxn modelId="{FBD218BF-2DC6-4EF4-8A70-321F9825E820}" srcId="{53D1384F-2AE6-4672-A675-49758BA835F6}" destId="{9A79CF0A-0FEF-4CF3-B602-A9CED5B511FC}" srcOrd="1" destOrd="0" parTransId="{74162E86-A1A9-424A-9A88-914489329C35}" sibTransId="{CD4F579A-F98A-4180-8914-FED900BB20DD}"/>
    <dgm:cxn modelId="{AEFB55D5-41A2-46CC-AC95-227C3A36B331}" srcId="{BAFE94A9-7752-49E8-A7FA-5A08E95BC9E9}" destId="{E2424575-1C69-43BB-8A09-C4581F9D1F9E}" srcOrd="1" destOrd="0" parTransId="{14BCDA9F-119B-4257-A01F-A41755ABD50C}" sibTransId="{5E05E74E-A7F3-480D-B632-21D00132FC2D}"/>
    <dgm:cxn modelId="{4482F8D7-61F2-4E99-A052-4514714D702C}" srcId="{53D1384F-2AE6-4672-A675-49758BA835F6}" destId="{EC524C78-FCA4-4598-9AA8-9DB02C3D4FB5}" srcOrd="3" destOrd="0" parTransId="{1B606AA2-84D0-4DE2-B798-5E9B29D6CA28}" sibTransId="{48514D01-02A9-40B9-B680-F8A5162BC1C9}"/>
    <dgm:cxn modelId="{22DFABDE-FC13-4536-887A-5B2C94FD8AB4}" srcId="{53D1384F-2AE6-4672-A675-49758BA835F6}" destId="{47F86F6A-E4D4-462C-B593-0298DA13BC5C}" srcOrd="2" destOrd="0" parTransId="{AFDE0E9E-65CE-43EB-8AAD-490C3768EAAF}" sibTransId="{8D894D6B-FAC7-4FAA-B56F-6E301AA1FDA7}"/>
    <dgm:cxn modelId="{0314D9EE-A44A-4FB2-A5E9-06DB3BA18CC1}" type="presOf" srcId="{9A18971B-CBC0-4626-BB49-8FEAFBA3F0FE}" destId="{A13C3563-FD71-4BBC-9843-09881BDAB300}" srcOrd="0" destOrd="0" presId="urn:microsoft.com/office/officeart/2018/2/layout/IconVerticalSolidList"/>
    <dgm:cxn modelId="{531B2715-21D6-4313-B98D-E5FD3AFFF0F1}" type="presParOf" srcId="{4F537247-2FB2-4F88-819F-B1B810E0CB0D}" destId="{5D10A2E1-5C12-4C62-B808-0812866556D4}" srcOrd="0" destOrd="0" presId="urn:microsoft.com/office/officeart/2018/2/layout/IconVerticalSolidList"/>
    <dgm:cxn modelId="{FD3EDC2F-6406-412A-A9F8-90690B3B2B50}" type="presParOf" srcId="{5D10A2E1-5C12-4C62-B808-0812866556D4}" destId="{C73CFF98-160E-4A98-ADC4-16589CCAFFF5}" srcOrd="0" destOrd="0" presId="urn:microsoft.com/office/officeart/2018/2/layout/IconVerticalSolidList"/>
    <dgm:cxn modelId="{3124E3A5-49A4-4FB0-BD47-12AAF5192946}" type="presParOf" srcId="{5D10A2E1-5C12-4C62-B808-0812866556D4}" destId="{3B951156-3F11-4087-A52B-83A01FBECBBB}" srcOrd="1" destOrd="0" presId="urn:microsoft.com/office/officeart/2018/2/layout/IconVerticalSolidList"/>
    <dgm:cxn modelId="{75065E8E-F801-4128-A4A5-2A3CE253378A}" type="presParOf" srcId="{5D10A2E1-5C12-4C62-B808-0812866556D4}" destId="{7056EFAB-F819-4541-B87B-62EF0A905EC8}" srcOrd="2" destOrd="0" presId="urn:microsoft.com/office/officeart/2018/2/layout/IconVerticalSolidList"/>
    <dgm:cxn modelId="{489531B8-18FA-4E9D-8DC6-194A30277ADE}" type="presParOf" srcId="{5D10A2E1-5C12-4C62-B808-0812866556D4}" destId="{EF3B9100-4C2A-4567-A8EE-21EF15096A65}" srcOrd="3" destOrd="0" presId="urn:microsoft.com/office/officeart/2018/2/layout/IconVerticalSolidList"/>
    <dgm:cxn modelId="{81F99872-A6F4-44C6-A345-023185706525}" type="presParOf" srcId="{5D10A2E1-5C12-4C62-B808-0812866556D4}" destId="{A13C3563-FD71-4BBC-9843-09881BDAB300}" srcOrd="4" destOrd="0" presId="urn:microsoft.com/office/officeart/2018/2/layout/IconVerticalSolidList"/>
    <dgm:cxn modelId="{E0B59250-40F4-4395-889E-9026662C862D}" type="presParOf" srcId="{4F537247-2FB2-4F88-819F-B1B810E0CB0D}" destId="{C2461AB5-C9EE-4F50-A291-E7388B0C3DCF}" srcOrd="1" destOrd="0" presId="urn:microsoft.com/office/officeart/2018/2/layout/IconVerticalSolidList"/>
    <dgm:cxn modelId="{63491B30-B155-417A-81CD-69421E2F7E3F}" type="presParOf" srcId="{4F537247-2FB2-4F88-819F-B1B810E0CB0D}" destId="{913E63E3-7B50-4CF2-B9A8-3D2B77EDB77B}" srcOrd="2" destOrd="0" presId="urn:microsoft.com/office/officeart/2018/2/layout/IconVerticalSolidList"/>
    <dgm:cxn modelId="{B5C24F35-2A08-41CE-B810-11BC904D1D49}" type="presParOf" srcId="{913E63E3-7B50-4CF2-B9A8-3D2B77EDB77B}" destId="{88E3E495-15E3-4F96-B299-66AFDAF130EB}" srcOrd="0" destOrd="0" presId="urn:microsoft.com/office/officeart/2018/2/layout/IconVerticalSolidList"/>
    <dgm:cxn modelId="{F2F8FDB4-9088-4A9D-90ED-12ABAE7DA6A6}" type="presParOf" srcId="{913E63E3-7B50-4CF2-B9A8-3D2B77EDB77B}" destId="{B7E4CFEE-FDCD-4D6F-985C-5837F2B804D5}" srcOrd="1" destOrd="0" presId="urn:microsoft.com/office/officeart/2018/2/layout/IconVerticalSolidList"/>
    <dgm:cxn modelId="{0AC1504E-D733-4BEB-9250-2614E08B1F13}" type="presParOf" srcId="{913E63E3-7B50-4CF2-B9A8-3D2B77EDB77B}" destId="{2ED0EFA3-317A-4662-872F-F232B0C0750C}" srcOrd="2" destOrd="0" presId="urn:microsoft.com/office/officeart/2018/2/layout/IconVerticalSolidList"/>
    <dgm:cxn modelId="{E76AEA08-CF12-4C7C-AAA8-47564C92B473}" type="presParOf" srcId="{913E63E3-7B50-4CF2-B9A8-3D2B77EDB77B}" destId="{B80424E1-422F-4496-B9D6-C960BEB2ECE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D07A78-6040-4835-BE9A-40F4C84EE0D1}" type="doc">
      <dgm:prSet loTypeId="urn:microsoft.com/office/officeart/2005/8/layout/hierarchy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i-FI"/>
        </a:p>
      </dgm:t>
    </dgm:pt>
    <dgm:pt modelId="{A6C6069F-7376-4EF8-98F8-1C9C5D09B463}">
      <dgm:prSet phldrT="[Teksti]" custT="1"/>
      <dgm:spPr/>
      <dgm:t>
        <a:bodyPr/>
        <a:lstStyle/>
        <a:p>
          <a:r>
            <a:rPr lang="fi-FI" sz="3200" dirty="0">
              <a:solidFill>
                <a:srgbClr val="003770"/>
              </a:solidFill>
              <a:latin typeface="Lato"/>
              <a:ea typeface="+mn-lt"/>
              <a:cs typeface="+mn-lt"/>
            </a:rPr>
            <a:t>Ekosysteemisopimuksenmukaisuus</a:t>
          </a:r>
          <a:endParaRPr lang="fi-FI" sz="3200" dirty="0">
            <a:solidFill>
              <a:srgbClr val="003770"/>
            </a:solidFill>
          </a:endParaRPr>
        </a:p>
      </dgm:t>
    </dgm:pt>
    <dgm:pt modelId="{5EF67953-6F32-4BCC-9381-0BE41A5445E1}" type="parTrans" cxnId="{0A0DFB97-C8CA-466A-BAE5-CAAAF11D3E17}">
      <dgm:prSet/>
      <dgm:spPr/>
      <dgm:t>
        <a:bodyPr/>
        <a:lstStyle/>
        <a:p>
          <a:endParaRPr lang="fi-FI"/>
        </a:p>
      </dgm:t>
    </dgm:pt>
    <dgm:pt modelId="{126C60A5-CFE5-4E3C-BF9B-829FBA5CD529}" type="sibTrans" cxnId="{0A0DFB97-C8CA-466A-BAE5-CAAAF11D3E17}">
      <dgm:prSet/>
      <dgm:spPr/>
      <dgm:t>
        <a:bodyPr/>
        <a:lstStyle/>
        <a:p>
          <a:endParaRPr lang="fi-FI"/>
        </a:p>
      </dgm:t>
    </dgm:pt>
    <dgm:pt modelId="{AC242EC0-A255-463C-B7A1-083A4942382F}">
      <dgm:prSet phldrT="[Teksti]" custT="1"/>
      <dgm:spPr/>
      <dgm:t>
        <a:bodyPr/>
        <a:lstStyle/>
        <a:p>
          <a:r>
            <a:rPr lang="fi-FI" sz="2400" dirty="0">
              <a:latin typeface="Lato"/>
              <a:ea typeface="+mn-lt"/>
              <a:cs typeface="+mn-lt"/>
            </a:rPr>
            <a:t>Tukee seudullista verkottumista ja </a:t>
          </a:r>
          <a:br>
            <a:rPr lang="fi-FI" sz="2400" dirty="0">
              <a:latin typeface="Lato"/>
              <a:ea typeface="+mn-lt"/>
              <a:cs typeface="+mn-lt"/>
            </a:rPr>
          </a:br>
          <a:r>
            <a:rPr lang="fi-FI" sz="2400" dirty="0">
              <a:latin typeface="Lato"/>
              <a:ea typeface="+mn-lt"/>
              <a:cs typeface="+mn-lt"/>
            </a:rPr>
            <a:t>TKI-yhteistyötä</a:t>
          </a:r>
          <a:endParaRPr lang="fi-FI" sz="2400" dirty="0"/>
        </a:p>
      </dgm:t>
    </dgm:pt>
    <dgm:pt modelId="{2C623071-06DF-4A21-A7B7-82711C3FAA14}" type="parTrans" cxnId="{C3C7B8CB-0D37-4BBC-A9C9-47128345CB07}">
      <dgm:prSet/>
      <dgm:spPr/>
      <dgm:t>
        <a:bodyPr/>
        <a:lstStyle/>
        <a:p>
          <a:endParaRPr lang="fi-FI"/>
        </a:p>
      </dgm:t>
    </dgm:pt>
    <dgm:pt modelId="{C7F51BCA-B289-4A8C-A71D-3AD7479F8463}" type="sibTrans" cxnId="{C3C7B8CB-0D37-4BBC-A9C9-47128345CB07}">
      <dgm:prSet/>
      <dgm:spPr/>
      <dgm:t>
        <a:bodyPr/>
        <a:lstStyle/>
        <a:p>
          <a:endParaRPr lang="fi-FI"/>
        </a:p>
      </dgm:t>
    </dgm:pt>
    <dgm:pt modelId="{0CF91814-F1D6-453F-AED5-7267466DE212}">
      <dgm:prSet phldrT="[Teksti]" custT="1"/>
      <dgm:spPr/>
      <dgm:t>
        <a:bodyPr/>
        <a:lstStyle/>
        <a:p>
          <a:r>
            <a:rPr lang="fi-FI" sz="2400" dirty="0">
              <a:latin typeface="Lato"/>
              <a:ea typeface="+mn-lt"/>
              <a:cs typeface="+mn-lt"/>
            </a:rPr>
            <a:t>Sovitettu osaksi olemassa olevaa toimintaa,</a:t>
          </a:r>
          <a:br>
            <a:rPr lang="fi-FI" sz="2400" dirty="0">
              <a:latin typeface="Lato"/>
              <a:ea typeface="+mn-lt"/>
              <a:cs typeface="+mn-lt"/>
            </a:rPr>
          </a:br>
          <a:r>
            <a:rPr lang="fi-FI" sz="2400" dirty="0">
              <a:latin typeface="Lato"/>
              <a:ea typeface="+mn-lt"/>
              <a:cs typeface="+mn-lt"/>
            </a:rPr>
            <a:t>ml. uutuusarvo</a:t>
          </a:r>
          <a:endParaRPr lang="fi-FI" sz="2400" dirty="0"/>
        </a:p>
      </dgm:t>
    </dgm:pt>
    <dgm:pt modelId="{1A28EEA7-0415-4412-BA02-43980B7AEAA2}" type="parTrans" cxnId="{6112D4FA-BE3D-4718-A5F6-E2E3F61AC352}">
      <dgm:prSet/>
      <dgm:spPr/>
      <dgm:t>
        <a:bodyPr/>
        <a:lstStyle/>
        <a:p>
          <a:endParaRPr lang="fi-FI"/>
        </a:p>
      </dgm:t>
    </dgm:pt>
    <dgm:pt modelId="{4EED2A2A-C29C-46C0-BE26-9F4F20286F32}" type="sibTrans" cxnId="{6112D4FA-BE3D-4718-A5F6-E2E3F61AC352}">
      <dgm:prSet/>
      <dgm:spPr/>
      <dgm:t>
        <a:bodyPr/>
        <a:lstStyle/>
        <a:p>
          <a:endParaRPr lang="fi-FI"/>
        </a:p>
      </dgm:t>
    </dgm:pt>
    <dgm:pt modelId="{71D80F92-3ABB-4616-8DEE-19D47045CDE4}">
      <dgm:prSet custT="1"/>
      <dgm:spPr/>
      <dgm:t>
        <a:bodyPr/>
        <a:lstStyle/>
        <a:p>
          <a:r>
            <a:rPr lang="fi-FI" sz="2400" dirty="0">
              <a:latin typeface="Lato"/>
              <a:ea typeface="+mn-lt"/>
              <a:cs typeface="+mn-lt"/>
            </a:rPr>
            <a:t>Vaikutukset ja</a:t>
          </a:r>
          <a:br>
            <a:rPr lang="fi-FI" sz="2400" dirty="0">
              <a:latin typeface="Lato"/>
              <a:ea typeface="+mn-lt"/>
              <a:cs typeface="+mn-lt"/>
            </a:rPr>
          </a:br>
          <a:r>
            <a:rPr lang="fi-FI" sz="2400" dirty="0">
              <a:latin typeface="Lato"/>
              <a:ea typeface="+mn-lt"/>
              <a:cs typeface="+mn-lt"/>
            </a:rPr>
            <a:t> hyödyt kohdistuvat </a:t>
          </a:r>
          <a:br>
            <a:rPr lang="fi-FI" sz="2400" dirty="0">
              <a:latin typeface="Lato"/>
              <a:ea typeface="+mn-lt"/>
              <a:cs typeface="+mn-lt"/>
            </a:rPr>
          </a:br>
          <a:r>
            <a:rPr lang="fi-FI" sz="2400" dirty="0">
              <a:latin typeface="Lato"/>
              <a:ea typeface="+mn-lt"/>
              <a:cs typeface="+mn-lt"/>
            </a:rPr>
            <a:t>koko pk-seudulle</a:t>
          </a:r>
          <a:endParaRPr lang="fi-FI" sz="2400" dirty="0">
            <a:latin typeface="Lato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309B53A8-8123-457F-BDC1-9A558880A842}" type="parTrans" cxnId="{7616C66C-C82C-43DA-9C28-B2920580F47A}">
      <dgm:prSet/>
      <dgm:spPr/>
      <dgm:t>
        <a:bodyPr/>
        <a:lstStyle/>
        <a:p>
          <a:endParaRPr lang="fi-FI"/>
        </a:p>
      </dgm:t>
    </dgm:pt>
    <dgm:pt modelId="{EC9CB4D1-C971-4CFB-9DFC-0AD5469426DB}" type="sibTrans" cxnId="{7616C66C-C82C-43DA-9C28-B2920580F47A}">
      <dgm:prSet/>
      <dgm:spPr/>
      <dgm:t>
        <a:bodyPr/>
        <a:lstStyle/>
        <a:p>
          <a:endParaRPr lang="fi-FI"/>
        </a:p>
      </dgm:t>
    </dgm:pt>
    <dgm:pt modelId="{034BDF1E-BAB9-4929-86AD-D57837351AAB}" type="pres">
      <dgm:prSet presAssocID="{DBD07A78-6040-4835-BE9A-40F4C84EE0D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80FD01D-8FDA-4FF2-A4C7-F92ACD302F63}" type="pres">
      <dgm:prSet presAssocID="{A6C6069F-7376-4EF8-98F8-1C9C5D09B463}" presName="vertOne" presStyleCnt="0"/>
      <dgm:spPr/>
    </dgm:pt>
    <dgm:pt modelId="{14CDEDE3-9754-4243-9878-DEE251496AE7}" type="pres">
      <dgm:prSet presAssocID="{A6C6069F-7376-4EF8-98F8-1C9C5D09B463}" presName="txOne" presStyleLbl="node0" presStyleIdx="0" presStyleCnt="1" custScaleY="49051">
        <dgm:presLayoutVars>
          <dgm:chPref val="3"/>
        </dgm:presLayoutVars>
      </dgm:prSet>
      <dgm:spPr/>
    </dgm:pt>
    <dgm:pt modelId="{F0A9FE95-5CD7-400D-BCAE-234187E740BB}" type="pres">
      <dgm:prSet presAssocID="{A6C6069F-7376-4EF8-98F8-1C9C5D09B463}" presName="parTransOne" presStyleCnt="0"/>
      <dgm:spPr/>
    </dgm:pt>
    <dgm:pt modelId="{BC1525AF-2C37-4671-AA94-C873887C22EF}" type="pres">
      <dgm:prSet presAssocID="{A6C6069F-7376-4EF8-98F8-1C9C5D09B463}" presName="horzOne" presStyleCnt="0"/>
      <dgm:spPr/>
    </dgm:pt>
    <dgm:pt modelId="{C3438E69-51FA-4BC1-AEC7-8A140877145D}" type="pres">
      <dgm:prSet presAssocID="{AC242EC0-A255-463C-B7A1-083A4942382F}" presName="vertTwo" presStyleCnt="0"/>
      <dgm:spPr/>
    </dgm:pt>
    <dgm:pt modelId="{A4791E70-9FF0-4A7B-B55E-C94B1E3B666F}" type="pres">
      <dgm:prSet presAssocID="{AC242EC0-A255-463C-B7A1-083A4942382F}" presName="txTwo" presStyleLbl="node2" presStyleIdx="0" presStyleCnt="3">
        <dgm:presLayoutVars>
          <dgm:chPref val="3"/>
        </dgm:presLayoutVars>
      </dgm:prSet>
      <dgm:spPr/>
    </dgm:pt>
    <dgm:pt modelId="{858CC3E9-3978-41A8-BB8B-1B15CF80DC15}" type="pres">
      <dgm:prSet presAssocID="{AC242EC0-A255-463C-B7A1-083A4942382F}" presName="horzTwo" presStyleCnt="0"/>
      <dgm:spPr/>
    </dgm:pt>
    <dgm:pt modelId="{C409C845-3C6B-4BDC-86B6-CB5219481151}" type="pres">
      <dgm:prSet presAssocID="{C7F51BCA-B289-4A8C-A71D-3AD7479F8463}" presName="sibSpaceTwo" presStyleCnt="0"/>
      <dgm:spPr/>
    </dgm:pt>
    <dgm:pt modelId="{73E49E50-14A8-40E8-BB98-C876C76E8EA3}" type="pres">
      <dgm:prSet presAssocID="{0CF91814-F1D6-453F-AED5-7267466DE212}" presName="vertTwo" presStyleCnt="0"/>
      <dgm:spPr/>
    </dgm:pt>
    <dgm:pt modelId="{AB42A566-FD38-4AB4-8CE6-EA716AC39DDD}" type="pres">
      <dgm:prSet presAssocID="{0CF91814-F1D6-453F-AED5-7267466DE212}" presName="txTwo" presStyleLbl="node2" presStyleIdx="1" presStyleCnt="3" custLinFactX="21984" custLinFactNeighborX="100000" custLinFactNeighborY="-529">
        <dgm:presLayoutVars>
          <dgm:chPref val="3"/>
        </dgm:presLayoutVars>
      </dgm:prSet>
      <dgm:spPr/>
    </dgm:pt>
    <dgm:pt modelId="{43BFD684-8B5C-4FD4-A32B-EBA8FB59F4DA}" type="pres">
      <dgm:prSet presAssocID="{0CF91814-F1D6-453F-AED5-7267466DE212}" presName="horzTwo" presStyleCnt="0"/>
      <dgm:spPr/>
    </dgm:pt>
    <dgm:pt modelId="{43343AAF-BA8F-4211-8F19-1DD526A56938}" type="pres">
      <dgm:prSet presAssocID="{4EED2A2A-C29C-46C0-BE26-9F4F20286F32}" presName="sibSpaceTwo" presStyleCnt="0"/>
      <dgm:spPr/>
    </dgm:pt>
    <dgm:pt modelId="{7DE6F5EB-3DC5-42B9-BF1A-D93AE326916B}" type="pres">
      <dgm:prSet presAssocID="{71D80F92-3ABB-4616-8DEE-19D47045CDE4}" presName="vertTwo" presStyleCnt="0"/>
      <dgm:spPr/>
    </dgm:pt>
    <dgm:pt modelId="{6CFC64B8-B47D-42D1-AA7C-9A4278E5BE11}" type="pres">
      <dgm:prSet presAssocID="{71D80F92-3ABB-4616-8DEE-19D47045CDE4}" presName="txTwo" presStyleLbl="node2" presStyleIdx="2" presStyleCnt="3" custScaleX="98942" custLinFactX="-7744" custLinFactNeighborX="-100000" custLinFactNeighborY="-979">
        <dgm:presLayoutVars>
          <dgm:chPref val="3"/>
        </dgm:presLayoutVars>
      </dgm:prSet>
      <dgm:spPr/>
    </dgm:pt>
    <dgm:pt modelId="{CFF1C5B0-B402-4FEF-B13D-7CFD9D58192F}" type="pres">
      <dgm:prSet presAssocID="{71D80F92-3ABB-4616-8DEE-19D47045CDE4}" presName="horzTwo" presStyleCnt="0"/>
      <dgm:spPr/>
    </dgm:pt>
  </dgm:ptLst>
  <dgm:cxnLst>
    <dgm:cxn modelId="{BE982815-8702-4DDD-B01E-2011F35D2879}" type="presOf" srcId="{0CF91814-F1D6-453F-AED5-7267466DE212}" destId="{AB42A566-FD38-4AB4-8CE6-EA716AC39DDD}" srcOrd="0" destOrd="0" presId="urn:microsoft.com/office/officeart/2005/8/layout/hierarchy4"/>
    <dgm:cxn modelId="{98DFEA31-FA30-40BA-8142-6BDD720639B9}" type="presOf" srcId="{DBD07A78-6040-4835-BE9A-40F4C84EE0D1}" destId="{034BDF1E-BAB9-4929-86AD-D57837351AAB}" srcOrd="0" destOrd="0" presId="urn:microsoft.com/office/officeart/2005/8/layout/hierarchy4"/>
    <dgm:cxn modelId="{7616C66C-C82C-43DA-9C28-B2920580F47A}" srcId="{A6C6069F-7376-4EF8-98F8-1C9C5D09B463}" destId="{71D80F92-3ABB-4616-8DEE-19D47045CDE4}" srcOrd="2" destOrd="0" parTransId="{309B53A8-8123-457F-BDC1-9A558880A842}" sibTransId="{EC9CB4D1-C971-4CFB-9DFC-0AD5469426DB}"/>
    <dgm:cxn modelId="{0A0DFB97-C8CA-466A-BAE5-CAAAF11D3E17}" srcId="{DBD07A78-6040-4835-BE9A-40F4C84EE0D1}" destId="{A6C6069F-7376-4EF8-98F8-1C9C5D09B463}" srcOrd="0" destOrd="0" parTransId="{5EF67953-6F32-4BCC-9381-0BE41A5445E1}" sibTransId="{126C60A5-CFE5-4E3C-BF9B-829FBA5CD529}"/>
    <dgm:cxn modelId="{A5C80AC0-15A5-4AAF-B1C6-399DD3EA2364}" type="presOf" srcId="{71D80F92-3ABB-4616-8DEE-19D47045CDE4}" destId="{6CFC64B8-B47D-42D1-AA7C-9A4278E5BE11}" srcOrd="0" destOrd="0" presId="urn:microsoft.com/office/officeart/2005/8/layout/hierarchy4"/>
    <dgm:cxn modelId="{C3C7B8CB-0D37-4BBC-A9C9-47128345CB07}" srcId="{A6C6069F-7376-4EF8-98F8-1C9C5D09B463}" destId="{AC242EC0-A255-463C-B7A1-083A4942382F}" srcOrd="0" destOrd="0" parTransId="{2C623071-06DF-4A21-A7B7-82711C3FAA14}" sibTransId="{C7F51BCA-B289-4A8C-A71D-3AD7479F8463}"/>
    <dgm:cxn modelId="{A785F8D3-A66C-44D5-B2D9-B321A5F4B269}" type="presOf" srcId="{A6C6069F-7376-4EF8-98F8-1C9C5D09B463}" destId="{14CDEDE3-9754-4243-9878-DEE251496AE7}" srcOrd="0" destOrd="0" presId="urn:microsoft.com/office/officeart/2005/8/layout/hierarchy4"/>
    <dgm:cxn modelId="{6112D4FA-BE3D-4718-A5F6-E2E3F61AC352}" srcId="{A6C6069F-7376-4EF8-98F8-1C9C5D09B463}" destId="{0CF91814-F1D6-453F-AED5-7267466DE212}" srcOrd="1" destOrd="0" parTransId="{1A28EEA7-0415-4412-BA02-43980B7AEAA2}" sibTransId="{4EED2A2A-C29C-46C0-BE26-9F4F20286F32}"/>
    <dgm:cxn modelId="{8A7884FE-32DA-4286-87E0-436CFEAA7485}" type="presOf" srcId="{AC242EC0-A255-463C-B7A1-083A4942382F}" destId="{A4791E70-9FF0-4A7B-B55E-C94B1E3B666F}" srcOrd="0" destOrd="0" presId="urn:microsoft.com/office/officeart/2005/8/layout/hierarchy4"/>
    <dgm:cxn modelId="{D9BEE61D-AADF-4CE8-9397-B10419A481BC}" type="presParOf" srcId="{034BDF1E-BAB9-4929-86AD-D57837351AAB}" destId="{680FD01D-8FDA-4FF2-A4C7-F92ACD302F63}" srcOrd="0" destOrd="0" presId="urn:microsoft.com/office/officeart/2005/8/layout/hierarchy4"/>
    <dgm:cxn modelId="{E026FDC0-4C19-4FE0-9D94-B03B11FD9585}" type="presParOf" srcId="{680FD01D-8FDA-4FF2-A4C7-F92ACD302F63}" destId="{14CDEDE3-9754-4243-9878-DEE251496AE7}" srcOrd="0" destOrd="0" presId="urn:microsoft.com/office/officeart/2005/8/layout/hierarchy4"/>
    <dgm:cxn modelId="{480671CD-38CA-4469-851F-AF367D56774A}" type="presParOf" srcId="{680FD01D-8FDA-4FF2-A4C7-F92ACD302F63}" destId="{F0A9FE95-5CD7-400D-BCAE-234187E740BB}" srcOrd="1" destOrd="0" presId="urn:microsoft.com/office/officeart/2005/8/layout/hierarchy4"/>
    <dgm:cxn modelId="{DED8EABE-5403-49F0-AF8B-ADF15204D59C}" type="presParOf" srcId="{680FD01D-8FDA-4FF2-A4C7-F92ACD302F63}" destId="{BC1525AF-2C37-4671-AA94-C873887C22EF}" srcOrd="2" destOrd="0" presId="urn:microsoft.com/office/officeart/2005/8/layout/hierarchy4"/>
    <dgm:cxn modelId="{C4E28C4E-76AC-4947-AF09-73ED13EAF167}" type="presParOf" srcId="{BC1525AF-2C37-4671-AA94-C873887C22EF}" destId="{C3438E69-51FA-4BC1-AEC7-8A140877145D}" srcOrd="0" destOrd="0" presId="urn:microsoft.com/office/officeart/2005/8/layout/hierarchy4"/>
    <dgm:cxn modelId="{854366CC-07D1-40C2-81D3-12D379BB2ABC}" type="presParOf" srcId="{C3438E69-51FA-4BC1-AEC7-8A140877145D}" destId="{A4791E70-9FF0-4A7B-B55E-C94B1E3B666F}" srcOrd="0" destOrd="0" presId="urn:microsoft.com/office/officeart/2005/8/layout/hierarchy4"/>
    <dgm:cxn modelId="{9D8133CB-F1B4-492B-8F61-ABFB3BE3409F}" type="presParOf" srcId="{C3438E69-51FA-4BC1-AEC7-8A140877145D}" destId="{858CC3E9-3978-41A8-BB8B-1B15CF80DC15}" srcOrd="1" destOrd="0" presId="urn:microsoft.com/office/officeart/2005/8/layout/hierarchy4"/>
    <dgm:cxn modelId="{EFFA1347-0995-4C27-8C1A-C0F79294486D}" type="presParOf" srcId="{BC1525AF-2C37-4671-AA94-C873887C22EF}" destId="{C409C845-3C6B-4BDC-86B6-CB5219481151}" srcOrd="1" destOrd="0" presId="urn:microsoft.com/office/officeart/2005/8/layout/hierarchy4"/>
    <dgm:cxn modelId="{A997288F-18FF-4045-8C98-811AE0726C5E}" type="presParOf" srcId="{BC1525AF-2C37-4671-AA94-C873887C22EF}" destId="{73E49E50-14A8-40E8-BB98-C876C76E8EA3}" srcOrd="2" destOrd="0" presId="urn:microsoft.com/office/officeart/2005/8/layout/hierarchy4"/>
    <dgm:cxn modelId="{0D0D4B1E-3AEC-4DCC-9E22-86EF61C9D007}" type="presParOf" srcId="{73E49E50-14A8-40E8-BB98-C876C76E8EA3}" destId="{AB42A566-FD38-4AB4-8CE6-EA716AC39DDD}" srcOrd="0" destOrd="0" presId="urn:microsoft.com/office/officeart/2005/8/layout/hierarchy4"/>
    <dgm:cxn modelId="{50389BE1-2D66-48E2-92DE-55B120681FB7}" type="presParOf" srcId="{73E49E50-14A8-40E8-BB98-C876C76E8EA3}" destId="{43BFD684-8B5C-4FD4-A32B-EBA8FB59F4DA}" srcOrd="1" destOrd="0" presId="urn:microsoft.com/office/officeart/2005/8/layout/hierarchy4"/>
    <dgm:cxn modelId="{B1DAAD0F-1F19-485A-BAC9-A422CD45C7CF}" type="presParOf" srcId="{BC1525AF-2C37-4671-AA94-C873887C22EF}" destId="{43343AAF-BA8F-4211-8F19-1DD526A56938}" srcOrd="3" destOrd="0" presId="urn:microsoft.com/office/officeart/2005/8/layout/hierarchy4"/>
    <dgm:cxn modelId="{063ABFF8-BFF6-4D00-9FD5-D9C93B95356F}" type="presParOf" srcId="{BC1525AF-2C37-4671-AA94-C873887C22EF}" destId="{7DE6F5EB-3DC5-42B9-BF1A-D93AE326916B}" srcOrd="4" destOrd="0" presId="urn:microsoft.com/office/officeart/2005/8/layout/hierarchy4"/>
    <dgm:cxn modelId="{5F41B6CF-3E41-46B1-B03D-EEFA5E81FCF3}" type="presParOf" srcId="{7DE6F5EB-3DC5-42B9-BF1A-D93AE326916B}" destId="{6CFC64B8-B47D-42D1-AA7C-9A4278E5BE11}" srcOrd="0" destOrd="0" presId="urn:microsoft.com/office/officeart/2005/8/layout/hierarchy4"/>
    <dgm:cxn modelId="{BAEA53A5-9464-40AD-998D-53E9EAF65CB1}" type="presParOf" srcId="{7DE6F5EB-3DC5-42B9-BF1A-D93AE326916B}" destId="{CFF1C5B0-B402-4FEF-B13D-7CFD9D58192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9E25CD-9CF9-4A14-B759-5533128F7712}" type="doc">
      <dgm:prSet loTypeId="urn:microsoft.com/office/officeart/2005/8/layout/venn1" loCatId="relationship" qsTypeId="urn:microsoft.com/office/officeart/2005/8/quickstyle/simple2" qsCatId="simple" csTypeId="urn:microsoft.com/office/officeart/2005/8/colors/accent2_1" csCatId="accent2" phldr="1"/>
      <dgm:spPr/>
    </dgm:pt>
    <dgm:pt modelId="{8532CDCB-7DDF-495A-8505-CB803B06E910}">
      <dgm:prSet phldrT="[Teksti]"/>
      <dgm:spPr>
        <a:ln w="57150"/>
      </dgm:spPr>
      <dgm:t>
        <a:bodyPr/>
        <a:lstStyle/>
        <a:p>
          <a:r>
            <a:rPr lang="fi-FI" b="1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TKI-keskittymien toiminnan, rakenteiden </a:t>
          </a:r>
          <a:br>
            <a:rPr lang="fi-FI" b="1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fi-FI" b="1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ja osaamisen vahvistaminen</a:t>
          </a:r>
          <a:endParaRPr lang="fi-FI" dirty="0"/>
        </a:p>
      </dgm:t>
    </dgm:pt>
    <dgm:pt modelId="{23503CBE-4555-4B33-BB40-A335A9C09A55}" type="parTrans" cxnId="{B84C94ED-7CB5-4577-B273-D3800E4A625E}">
      <dgm:prSet/>
      <dgm:spPr/>
      <dgm:t>
        <a:bodyPr/>
        <a:lstStyle/>
        <a:p>
          <a:endParaRPr lang="fi-FI"/>
        </a:p>
      </dgm:t>
    </dgm:pt>
    <dgm:pt modelId="{69251D89-9800-4CAE-BF8F-CDA876FD2E3E}" type="sibTrans" cxnId="{B84C94ED-7CB5-4577-B273-D3800E4A625E}">
      <dgm:prSet/>
      <dgm:spPr/>
      <dgm:t>
        <a:bodyPr/>
        <a:lstStyle/>
        <a:p>
          <a:endParaRPr lang="fi-FI"/>
        </a:p>
      </dgm:t>
    </dgm:pt>
    <dgm:pt modelId="{A1BAEC7C-80D7-4925-B107-39BB0A480B7C}">
      <dgm:prSet phldrT="[Teksti]"/>
      <dgm:spPr>
        <a:ln w="57150"/>
      </dgm:spPr>
      <dgm:t>
        <a:bodyPr/>
        <a:lstStyle/>
        <a:p>
          <a:r>
            <a:rPr lang="fi-FI" b="1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Yrityshautomot</a:t>
          </a:r>
          <a:br>
            <a:rPr lang="fi-FI" b="1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fi-FI" b="1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ja -palvelut</a:t>
          </a:r>
          <a:endParaRPr lang="fi-FI" dirty="0"/>
        </a:p>
      </dgm:t>
    </dgm:pt>
    <dgm:pt modelId="{DF83EC50-6B40-485D-80DE-8A27FB3C05EE}" type="parTrans" cxnId="{9217F0DA-3E64-4606-AF22-254C71E6EC5E}">
      <dgm:prSet/>
      <dgm:spPr/>
      <dgm:t>
        <a:bodyPr/>
        <a:lstStyle/>
        <a:p>
          <a:endParaRPr lang="fi-FI"/>
        </a:p>
      </dgm:t>
    </dgm:pt>
    <dgm:pt modelId="{D6498EA9-377D-47BE-A787-7BC28EC2EC18}" type="sibTrans" cxnId="{9217F0DA-3E64-4606-AF22-254C71E6EC5E}">
      <dgm:prSet/>
      <dgm:spPr/>
      <dgm:t>
        <a:bodyPr/>
        <a:lstStyle/>
        <a:p>
          <a:endParaRPr lang="fi-FI"/>
        </a:p>
      </dgm:t>
    </dgm:pt>
    <dgm:pt modelId="{7C9C0119-8FC1-4CC7-BF88-F9485982CCD0}">
      <dgm:prSet phldrT="[Teksti]"/>
      <dgm:spPr>
        <a:ln w="57150"/>
      </dgm:spPr>
      <dgm:t>
        <a:bodyPr/>
        <a:lstStyle/>
        <a:p>
          <a:r>
            <a:rPr lang="fi-FI" b="1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Kokeiluympäristöt ja innovatiiviset hankinnat</a:t>
          </a:r>
          <a:endParaRPr lang="fi-FI" dirty="0"/>
        </a:p>
      </dgm:t>
    </dgm:pt>
    <dgm:pt modelId="{76EF24DB-96C5-4009-9354-D8972383E3A3}" type="parTrans" cxnId="{186D225A-5008-4F28-85AA-1FBC5A2A4695}">
      <dgm:prSet/>
      <dgm:spPr/>
      <dgm:t>
        <a:bodyPr/>
        <a:lstStyle/>
        <a:p>
          <a:endParaRPr lang="fi-FI"/>
        </a:p>
      </dgm:t>
    </dgm:pt>
    <dgm:pt modelId="{4693F2B9-B11F-48D2-966B-C8E0052005FC}" type="sibTrans" cxnId="{186D225A-5008-4F28-85AA-1FBC5A2A4695}">
      <dgm:prSet/>
      <dgm:spPr/>
      <dgm:t>
        <a:bodyPr/>
        <a:lstStyle/>
        <a:p>
          <a:endParaRPr lang="fi-FI"/>
        </a:p>
      </dgm:t>
    </dgm:pt>
    <dgm:pt modelId="{DCBAA6F9-85D8-4D0B-8BCC-9ED14A7B7F89}" type="pres">
      <dgm:prSet presAssocID="{1D9E25CD-9CF9-4A14-B759-5533128F7712}" presName="compositeShape" presStyleCnt="0">
        <dgm:presLayoutVars>
          <dgm:chMax val="7"/>
          <dgm:dir/>
          <dgm:resizeHandles val="exact"/>
        </dgm:presLayoutVars>
      </dgm:prSet>
      <dgm:spPr/>
    </dgm:pt>
    <dgm:pt modelId="{3351F60F-E7AE-4CA3-8439-891A549F6C63}" type="pres">
      <dgm:prSet presAssocID="{8532CDCB-7DDF-495A-8505-CB803B06E910}" presName="circ1" presStyleLbl="vennNode1" presStyleIdx="0" presStyleCnt="3"/>
      <dgm:spPr/>
    </dgm:pt>
    <dgm:pt modelId="{3885B9BE-742A-4159-ADFA-21CD83A8F721}" type="pres">
      <dgm:prSet presAssocID="{8532CDCB-7DDF-495A-8505-CB803B06E91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EF845A4-33C2-4759-8A64-DB34F38B9F5A}" type="pres">
      <dgm:prSet presAssocID="{A1BAEC7C-80D7-4925-B107-39BB0A480B7C}" presName="circ2" presStyleLbl="vennNode1" presStyleIdx="1" presStyleCnt="3"/>
      <dgm:spPr/>
    </dgm:pt>
    <dgm:pt modelId="{AD17139E-5A9E-40B9-B8D3-F879BC857BC6}" type="pres">
      <dgm:prSet presAssocID="{A1BAEC7C-80D7-4925-B107-39BB0A480B7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F6ECB31-E774-46D0-A964-3ED9D56CAD24}" type="pres">
      <dgm:prSet presAssocID="{7C9C0119-8FC1-4CC7-BF88-F9485982CCD0}" presName="circ3" presStyleLbl="vennNode1" presStyleIdx="2" presStyleCnt="3"/>
      <dgm:spPr/>
    </dgm:pt>
    <dgm:pt modelId="{B4D55F09-F8D0-4A42-B358-28C7CB40CBBC}" type="pres">
      <dgm:prSet presAssocID="{7C9C0119-8FC1-4CC7-BF88-F9485982CCD0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2B77623-FCB6-4B87-A904-18F1C3706D37}" type="presOf" srcId="{8532CDCB-7DDF-495A-8505-CB803B06E910}" destId="{3351F60F-E7AE-4CA3-8439-891A549F6C63}" srcOrd="0" destOrd="0" presId="urn:microsoft.com/office/officeart/2005/8/layout/venn1"/>
    <dgm:cxn modelId="{E49F254D-2484-4A4C-9FAB-185E50B8A1AF}" type="presOf" srcId="{8532CDCB-7DDF-495A-8505-CB803B06E910}" destId="{3885B9BE-742A-4159-ADFA-21CD83A8F721}" srcOrd="1" destOrd="0" presId="urn:microsoft.com/office/officeart/2005/8/layout/venn1"/>
    <dgm:cxn modelId="{186D225A-5008-4F28-85AA-1FBC5A2A4695}" srcId="{1D9E25CD-9CF9-4A14-B759-5533128F7712}" destId="{7C9C0119-8FC1-4CC7-BF88-F9485982CCD0}" srcOrd="2" destOrd="0" parTransId="{76EF24DB-96C5-4009-9354-D8972383E3A3}" sibTransId="{4693F2B9-B11F-48D2-966B-C8E0052005FC}"/>
    <dgm:cxn modelId="{A553B3B1-D2B5-4EF3-BECD-893796A46F41}" type="presOf" srcId="{A1BAEC7C-80D7-4925-B107-39BB0A480B7C}" destId="{AD17139E-5A9E-40B9-B8D3-F879BC857BC6}" srcOrd="1" destOrd="0" presId="urn:microsoft.com/office/officeart/2005/8/layout/venn1"/>
    <dgm:cxn modelId="{BA3F4BB4-DCF1-4553-8CC6-070988DA75DE}" type="presOf" srcId="{7C9C0119-8FC1-4CC7-BF88-F9485982CCD0}" destId="{B4D55F09-F8D0-4A42-B358-28C7CB40CBBC}" srcOrd="1" destOrd="0" presId="urn:microsoft.com/office/officeart/2005/8/layout/venn1"/>
    <dgm:cxn modelId="{6D76F1BD-C174-43A0-B3DB-437F7C4375EC}" type="presOf" srcId="{A1BAEC7C-80D7-4925-B107-39BB0A480B7C}" destId="{7EF845A4-33C2-4759-8A64-DB34F38B9F5A}" srcOrd="0" destOrd="0" presId="urn:microsoft.com/office/officeart/2005/8/layout/venn1"/>
    <dgm:cxn modelId="{9217F0DA-3E64-4606-AF22-254C71E6EC5E}" srcId="{1D9E25CD-9CF9-4A14-B759-5533128F7712}" destId="{A1BAEC7C-80D7-4925-B107-39BB0A480B7C}" srcOrd="1" destOrd="0" parTransId="{DF83EC50-6B40-485D-80DE-8A27FB3C05EE}" sibTransId="{D6498EA9-377D-47BE-A787-7BC28EC2EC18}"/>
    <dgm:cxn modelId="{B84C94ED-7CB5-4577-B273-D3800E4A625E}" srcId="{1D9E25CD-9CF9-4A14-B759-5533128F7712}" destId="{8532CDCB-7DDF-495A-8505-CB803B06E910}" srcOrd="0" destOrd="0" parTransId="{23503CBE-4555-4B33-BB40-A335A9C09A55}" sibTransId="{69251D89-9800-4CAE-BF8F-CDA876FD2E3E}"/>
    <dgm:cxn modelId="{B43123F5-2A41-4C37-B54A-82E87E4A0E5F}" type="presOf" srcId="{1D9E25CD-9CF9-4A14-B759-5533128F7712}" destId="{DCBAA6F9-85D8-4D0B-8BCC-9ED14A7B7F89}" srcOrd="0" destOrd="0" presId="urn:microsoft.com/office/officeart/2005/8/layout/venn1"/>
    <dgm:cxn modelId="{094437F7-AA32-432B-946A-C01CC5169C45}" type="presOf" srcId="{7C9C0119-8FC1-4CC7-BF88-F9485982CCD0}" destId="{DF6ECB31-E774-46D0-A964-3ED9D56CAD24}" srcOrd="0" destOrd="0" presId="urn:microsoft.com/office/officeart/2005/8/layout/venn1"/>
    <dgm:cxn modelId="{DA7AC2FF-3C87-4A97-A87C-8943FBF88387}" type="presParOf" srcId="{DCBAA6F9-85D8-4D0B-8BCC-9ED14A7B7F89}" destId="{3351F60F-E7AE-4CA3-8439-891A549F6C63}" srcOrd="0" destOrd="0" presId="urn:microsoft.com/office/officeart/2005/8/layout/venn1"/>
    <dgm:cxn modelId="{AAFCA569-65D3-4BBA-A3CC-630FC44814A5}" type="presParOf" srcId="{DCBAA6F9-85D8-4D0B-8BCC-9ED14A7B7F89}" destId="{3885B9BE-742A-4159-ADFA-21CD83A8F721}" srcOrd="1" destOrd="0" presId="urn:microsoft.com/office/officeart/2005/8/layout/venn1"/>
    <dgm:cxn modelId="{887BC4CD-3010-48D0-BCEE-558742CDA1C3}" type="presParOf" srcId="{DCBAA6F9-85D8-4D0B-8BCC-9ED14A7B7F89}" destId="{7EF845A4-33C2-4759-8A64-DB34F38B9F5A}" srcOrd="2" destOrd="0" presId="urn:microsoft.com/office/officeart/2005/8/layout/venn1"/>
    <dgm:cxn modelId="{A7FAE8E1-C75D-4D68-B5CF-B7FF58966830}" type="presParOf" srcId="{DCBAA6F9-85D8-4D0B-8BCC-9ED14A7B7F89}" destId="{AD17139E-5A9E-40B9-B8D3-F879BC857BC6}" srcOrd="3" destOrd="0" presId="urn:microsoft.com/office/officeart/2005/8/layout/venn1"/>
    <dgm:cxn modelId="{742B1261-2E55-4B12-A112-AD59BFC4DF2F}" type="presParOf" srcId="{DCBAA6F9-85D8-4D0B-8BCC-9ED14A7B7F89}" destId="{DF6ECB31-E774-46D0-A964-3ED9D56CAD24}" srcOrd="4" destOrd="0" presId="urn:microsoft.com/office/officeart/2005/8/layout/venn1"/>
    <dgm:cxn modelId="{A3A5A083-06B4-4B63-9A0D-BD588B9E5E23}" type="presParOf" srcId="{DCBAA6F9-85D8-4D0B-8BCC-9ED14A7B7F89}" destId="{B4D55F09-F8D0-4A42-B358-28C7CB40CBBC}" srcOrd="5" destOrd="0" presId="urn:microsoft.com/office/officeart/2005/8/layout/venn1"/>
  </dgm:cxnLst>
  <dgm:bg/>
  <dgm:whole>
    <a:ln w="76200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55F0E-3E89-40A6-AA21-B695CDEBF126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92B8E3-8A3B-47A1-A6AA-E444A3EAF536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7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Hankkeiden tulee päättyä 31.12.2027 mennessä</a:t>
          </a:r>
          <a:endParaRPr lang="en-US" sz="37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0" y="0"/>
        <a:ext cx="10515600" cy="1087834"/>
      </dsp:txXfrm>
    </dsp:sp>
    <dsp:sp modelId="{5561A403-AAAD-45E5-B637-6993CF3174D3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0E406C-FE90-4B3D-A9B3-870E9A84EB30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7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EAKR-tuki </a:t>
          </a:r>
          <a:r>
            <a:rPr lang="fi-FI" sz="3700" kern="1200" dirty="0" err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max</a:t>
          </a:r>
          <a:r>
            <a:rPr lang="fi-FI" sz="37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60 % (omarahoitusosuus 40 %)	</a:t>
          </a:r>
          <a:endParaRPr lang="en-US" sz="37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0" y="1087834"/>
        <a:ext cx="10515600" cy="1087834"/>
      </dsp:txXfrm>
    </dsp:sp>
    <dsp:sp modelId="{0514246B-3B3C-4998-B26E-8088B8EE065D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D8F054-925D-42F6-89F5-B8F0FCFC8194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7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Ei kärkiteema-/erityistavoitekohtaisia kiintiöitä</a:t>
          </a:r>
          <a:endParaRPr lang="en-US" sz="37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0" y="2175669"/>
        <a:ext cx="10515600" cy="1087834"/>
      </dsp:txXfrm>
    </dsp:sp>
    <dsp:sp modelId="{2C4ADC4A-C6A5-4664-89E2-3209140D0B74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D18DB5-5780-48A7-8F08-C30141B99D52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7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Tukea</a:t>
          </a:r>
          <a:r>
            <a:rPr lang="fi-FI" sz="37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myönnetään yht. ja enintään 2,67MEUR</a:t>
          </a:r>
          <a:endParaRPr lang="en-US" sz="37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0" y="3263503"/>
        <a:ext cx="10515600" cy="10878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3CFF98-160E-4A98-ADC4-16589CCAFFF5}">
      <dsp:nvSpPr>
        <dsp:cNvPr id="0" name=""/>
        <dsp:cNvSpPr/>
      </dsp:nvSpPr>
      <dsp:spPr>
        <a:xfrm>
          <a:off x="0" y="709959"/>
          <a:ext cx="10515600" cy="130285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951156-3F11-4087-A52B-83A01FBECBBB}">
      <dsp:nvSpPr>
        <dsp:cNvPr id="0" name=""/>
        <dsp:cNvSpPr/>
      </dsp:nvSpPr>
      <dsp:spPr>
        <a:xfrm>
          <a:off x="394113" y="1003101"/>
          <a:ext cx="716569" cy="7165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3B9100-4C2A-4567-A8EE-21EF15096A65}">
      <dsp:nvSpPr>
        <dsp:cNvPr id="0" name=""/>
        <dsp:cNvSpPr/>
      </dsp:nvSpPr>
      <dsp:spPr>
        <a:xfrm>
          <a:off x="1504795" y="709959"/>
          <a:ext cx="4732020" cy="1302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885" tIns="137885" rIns="137885" bIns="137885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Tavallisia tuensaajia maakunnan liiton rahoittamissa EAKR-hankkeissa ovat </a:t>
          </a:r>
          <a:r>
            <a:rPr lang="fi-FI" sz="21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julkiset</a:t>
          </a:r>
          <a:r>
            <a:rPr lang="fi-FI" sz="21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toimijat, kuten:</a:t>
          </a:r>
          <a:endParaRPr lang="en-US" sz="21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1504795" y="709959"/>
        <a:ext cx="4732020" cy="1302853"/>
      </dsp:txXfrm>
    </dsp:sp>
    <dsp:sp modelId="{A13C3563-FD71-4BBC-9843-09881BDAB300}">
      <dsp:nvSpPr>
        <dsp:cNvPr id="0" name=""/>
        <dsp:cNvSpPr/>
      </dsp:nvSpPr>
      <dsp:spPr>
        <a:xfrm>
          <a:off x="6236815" y="709959"/>
          <a:ext cx="4277313" cy="1302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885" tIns="137885" rIns="137885" bIns="137885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Tutkimus- ja koulutusorganisaatiot</a:t>
          </a:r>
          <a:endParaRPr lang="en-US" sz="1600" b="1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Kehitys- ja kehittämisyhtiöt </a:t>
          </a:r>
          <a:endParaRPr lang="en-US" sz="1600" b="1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Kunnat ja kuntayhtymät </a:t>
          </a:r>
          <a:endParaRPr lang="en-US" sz="1600" b="1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Yhdistykset ja säätiöt</a:t>
          </a:r>
          <a:endParaRPr lang="en-US" sz="1600" b="1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6236815" y="709959"/>
        <a:ext cx="4277313" cy="1302853"/>
      </dsp:txXfrm>
    </dsp:sp>
    <dsp:sp modelId="{88E3E495-15E3-4F96-B299-66AFDAF130EB}">
      <dsp:nvSpPr>
        <dsp:cNvPr id="0" name=""/>
        <dsp:cNvSpPr/>
      </dsp:nvSpPr>
      <dsp:spPr>
        <a:xfrm>
          <a:off x="0" y="2338525"/>
          <a:ext cx="10515600" cy="130285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E4CFEE-FDCD-4D6F-985C-5837F2B804D5}">
      <dsp:nvSpPr>
        <dsp:cNvPr id="0" name=""/>
        <dsp:cNvSpPr/>
      </dsp:nvSpPr>
      <dsp:spPr>
        <a:xfrm>
          <a:off x="394113" y="2631667"/>
          <a:ext cx="716569" cy="7165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0424E1-422F-4496-B9D6-C960BEB2ECE6}">
      <dsp:nvSpPr>
        <dsp:cNvPr id="0" name=""/>
        <dsp:cNvSpPr/>
      </dsp:nvSpPr>
      <dsp:spPr>
        <a:xfrm>
          <a:off x="1504795" y="2338525"/>
          <a:ext cx="9009333" cy="1302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885" tIns="137885" rIns="137885" bIns="137885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Hankkeen kohderyhmä </a:t>
          </a:r>
          <a:r>
            <a:rPr lang="fi-FI" sz="2100" u="sng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ei</a:t>
          </a:r>
          <a:r>
            <a:rPr lang="fi-FI" sz="2100" kern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saa suoraan rahoitusta hankkeesta, vaan hankkeessa toteutettavia kehittämistoimia suunnataan kohderyhmälle.</a:t>
          </a:r>
          <a:endParaRPr lang="en-US" sz="2100" kern="120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1504795" y="2338525"/>
        <a:ext cx="9009333" cy="13028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CDEDE3-9754-4243-9878-DEE251496AE7}">
      <dsp:nvSpPr>
        <dsp:cNvPr id="0" name=""/>
        <dsp:cNvSpPr/>
      </dsp:nvSpPr>
      <dsp:spPr>
        <a:xfrm>
          <a:off x="5079" y="65"/>
          <a:ext cx="10434407" cy="8016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200" kern="1200" dirty="0">
              <a:solidFill>
                <a:srgbClr val="003770"/>
              </a:solidFill>
              <a:latin typeface="Lato"/>
              <a:ea typeface="+mn-lt"/>
              <a:cs typeface="+mn-lt"/>
            </a:rPr>
            <a:t>Ekosysteemisopimuksenmukaisuus</a:t>
          </a:r>
          <a:endParaRPr lang="fi-FI" sz="3200" kern="1200" dirty="0">
            <a:solidFill>
              <a:srgbClr val="003770"/>
            </a:solidFill>
          </a:endParaRPr>
        </a:p>
      </dsp:txBody>
      <dsp:txXfrm>
        <a:off x="28557" y="23543"/>
        <a:ext cx="10387451" cy="754657"/>
      </dsp:txXfrm>
    </dsp:sp>
    <dsp:sp modelId="{A4791E70-9FF0-4A7B-B55E-C94B1E3B666F}">
      <dsp:nvSpPr>
        <dsp:cNvPr id="0" name=""/>
        <dsp:cNvSpPr/>
      </dsp:nvSpPr>
      <dsp:spPr>
        <a:xfrm>
          <a:off x="5079" y="1145533"/>
          <a:ext cx="3304725" cy="16342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 dirty="0">
              <a:latin typeface="Lato"/>
              <a:ea typeface="+mn-lt"/>
              <a:cs typeface="+mn-lt"/>
            </a:rPr>
            <a:t>Tukee seudullista verkottumista ja </a:t>
          </a:r>
          <a:br>
            <a:rPr lang="fi-FI" sz="2400" kern="1200" dirty="0">
              <a:latin typeface="Lato"/>
              <a:ea typeface="+mn-lt"/>
              <a:cs typeface="+mn-lt"/>
            </a:rPr>
          </a:br>
          <a:r>
            <a:rPr lang="fi-FI" sz="2400" kern="1200" dirty="0">
              <a:latin typeface="Lato"/>
              <a:ea typeface="+mn-lt"/>
              <a:cs typeface="+mn-lt"/>
            </a:rPr>
            <a:t>TKI-yhteistyötä</a:t>
          </a:r>
          <a:endParaRPr lang="fi-FI" sz="2400" kern="1200" dirty="0"/>
        </a:p>
      </dsp:txBody>
      <dsp:txXfrm>
        <a:off x="52944" y="1193398"/>
        <a:ext cx="3208995" cy="1538514"/>
      </dsp:txXfrm>
    </dsp:sp>
    <dsp:sp modelId="{AB42A566-FD38-4AB4-8CE6-EA716AC39DDD}">
      <dsp:nvSpPr>
        <dsp:cNvPr id="0" name=""/>
        <dsp:cNvSpPr/>
      </dsp:nvSpPr>
      <dsp:spPr>
        <a:xfrm>
          <a:off x="7139840" y="1136888"/>
          <a:ext cx="3304725" cy="16342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 dirty="0">
              <a:latin typeface="Lato"/>
              <a:ea typeface="+mn-lt"/>
              <a:cs typeface="+mn-lt"/>
            </a:rPr>
            <a:t>Sovitettu osaksi olemassa olevaa toimintaa,</a:t>
          </a:r>
          <a:br>
            <a:rPr lang="fi-FI" sz="2400" kern="1200" dirty="0">
              <a:latin typeface="Lato"/>
              <a:ea typeface="+mn-lt"/>
              <a:cs typeface="+mn-lt"/>
            </a:rPr>
          </a:br>
          <a:r>
            <a:rPr lang="fi-FI" sz="2400" kern="1200" dirty="0">
              <a:latin typeface="Lato"/>
              <a:ea typeface="+mn-lt"/>
              <a:cs typeface="+mn-lt"/>
            </a:rPr>
            <a:t>ml. uutuusarvo</a:t>
          </a:r>
          <a:endParaRPr lang="fi-FI" sz="2400" kern="1200" dirty="0"/>
        </a:p>
      </dsp:txBody>
      <dsp:txXfrm>
        <a:off x="7187705" y="1184753"/>
        <a:ext cx="3208995" cy="1538514"/>
      </dsp:txXfrm>
    </dsp:sp>
    <dsp:sp modelId="{6CFC64B8-B47D-42D1-AA7C-9A4278E5BE11}">
      <dsp:nvSpPr>
        <dsp:cNvPr id="0" name=""/>
        <dsp:cNvSpPr/>
      </dsp:nvSpPr>
      <dsp:spPr>
        <a:xfrm>
          <a:off x="3609081" y="1129534"/>
          <a:ext cx="3269761" cy="16342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 dirty="0">
              <a:latin typeface="Lato"/>
              <a:ea typeface="+mn-lt"/>
              <a:cs typeface="+mn-lt"/>
            </a:rPr>
            <a:t>Vaikutukset ja</a:t>
          </a:r>
          <a:br>
            <a:rPr lang="fi-FI" sz="2400" kern="1200" dirty="0">
              <a:latin typeface="Lato"/>
              <a:ea typeface="+mn-lt"/>
              <a:cs typeface="+mn-lt"/>
            </a:rPr>
          </a:br>
          <a:r>
            <a:rPr lang="fi-FI" sz="2400" kern="1200" dirty="0">
              <a:latin typeface="Lato"/>
              <a:ea typeface="+mn-lt"/>
              <a:cs typeface="+mn-lt"/>
            </a:rPr>
            <a:t> hyödyt kohdistuvat </a:t>
          </a:r>
          <a:br>
            <a:rPr lang="fi-FI" sz="2400" kern="1200" dirty="0">
              <a:latin typeface="Lato"/>
              <a:ea typeface="+mn-lt"/>
              <a:cs typeface="+mn-lt"/>
            </a:rPr>
          </a:br>
          <a:r>
            <a:rPr lang="fi-FI" sz="2400" kern="1200" dirty="0">
              <a:latin typeface="Lato"/>
              <a:ea typeface="+mn-lt"/>
              <a:cs typeface="+mn-lt"/>
            </a:rPr>
            <a:t>koko pk-seudulle</a:t>
          </a:r>
          <a:endParaRPr lang="fi-FI" sz="2400" kern="1200" dirty="0">
            <a:latin typeface="Lato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3656946" y="1177399"/>
        <a:ext cx="3174031" cy="15385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51F60F-E7AE-4CA3-8439-891A549F6C63}">
      <dsp:nvSpPr>
        <dsp:cNvPr id="0" name=""/>
        <dsp:cNvSpPr/>
      </dsp:nvSpPr>
      <dsp:spPr>
        <a:xfrm>
          <a:off x="2232008" y="74211"/>
          <a:ext cx="3562152" cy="3562152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TKI-keskittymien toiminnan, rakenteiden </a:t>
          </a:r>
          <a:br>
            <a:rPr lang="fi-FI" sz="2000" b="1" kern="12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fi-FI" sz="2000" b="1" kern="12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ja osaamisen vahvistaminen</a:t>
          </a:r>
          <a:endParaRPr lang="fi-FI" sz="2000" kern="1200" dirty="0"/>
        </a:p>
      </dsp:txBody>
      <dsp:txXfrm>
        <a:off x="2706962" y="697588"/>
        <a:ext cx="2612244" cy="1602968"/>
      </dsp:txXfrm>
    </dsp:sp>
    <dsp:sp modelId="{7EF845A4-33C2-4759-8A64-DB34F38B9F5A}">
      <dsp:nvSpPr>
        <dsp:cNvPr id="0" name=""/>
        <dsp:cNvSpPr/>
      </dsp:nvSpPr>
      <dsp:spPr>
        <a:xfrm>
          <a:off x="3517352" y="2300556"/>
          <a:ext cx="3562152" cy="3562152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Yrityshautomot</a:t>
          </a:r>
          <a:br>
            <a:rPr lang="fi-FI" sz="2000" b="1" kern="12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fi-FI" sz="2000" b="1" kern="12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ja -palvelut</a:t>
          </a:r>
          <a:endParaRPr lang="fi-FI" sz="2000" kern="1200" dirty="0"/>
        </a:p>
      </dsp:txBody>
      <dsp:txXfrm>
        <a:off x="4606776" y="3220779"/>
        <a:ext cx="2137291" cy="1959183"/>
      </dsp:txXfrm>
    </dsp:sp>
    <dsp:sp modelId="{DF6ECB31-E774-46D0-A964-3ED9D56CAD24}">
      <dsp:nvSpPr>
        <dsp:cNvPr id="0" name=""/>
        <dsp:cNvSpPr/>
      </dsp:nvSpPr>
      <dsp:spPr>
        <a:xfrm>
          <a:off x="946665" y="2300556"/>
          <a:ext cx="3562152" cy="3562152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Kokeiluympäristöt ja innovatiiviset hankinnat</a:t>
          </a:r>
          <a:endParaRPr lang="fi-FI" sz="2000" kern="1200" dirty="0"/>
        </a:p>
      </dsp:txBody>
      <dsp:txXfrm>
        <a:off x="1282101" y="3220779"/>
        <a:ext cx="2137291" cy="19591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2FE2FA2E-B264-95F2-7EBD-A476982829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88978D2-114C-E874-1025-F5CFF06379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5AE1F-2BB5-436A-A44E-AA7058EFA13E}" type="datetimeFigureOut">
              <a:rPr lang="fi-FI" smtClean="0"/>
              <a:t>19.11.2024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DD2FF7D-4E93-F7AF-F8A9-491BE2280E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53BCAA4-2B43-8F87-CF20-048B983E79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4D606-CD55-4A5D-BF78-83E53BD386F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9026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0E3D09-3677-4664-90E1-322E09D22676}" type="datetimeFigureOut">
              <a:rPr lang="fi-FI" smtClean="0"/>
              <a:t>19.11.2024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32742-68A2-489C-9CC6-3DAB98AD44E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7102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1" name="Google Shape;5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dirty="0"/>
              <a:t>Hyödyt: </a:t>
            </a:r>
            <a:r>
              <a:rPr lang="fi-FI" sz="1200" dirty="0"/>
              <a:t>Mitä ovat hankkeen tarjoamat hyödyt? Mikä on hankkeen arvo- tai palvelulupaus? Mitä hanke tekee? Mihin tämä hanke vaikuttaa? </a:t>
            </a:r>
          </a:p>
          <a:p>
            <a:r>
              <a:rPr lang="fi-FI" sz="1200" dirty="0"/>
              <a:t>Mitä apua saan hankkeesta ja/tai sen lopputuloksesta? </a:t>
            </a:r>
            <a:br>
              <a:rPr lang="fi-FI" sz="1200" dirty="0"/>
            </a:br>
            <a:r>
              <a:rPr lang="fi-FI" sz="1200" dirty="0"/>
              <a:t>Miten toimintaan voi osallistua ja vaikuttaa?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F32742-68A2-489C-9CC6-3DAB98AD44EB}" type="slidenum">
              <a:rPr lang="fi-FI" smtClean="0"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2696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84474-E79D-954A-B6B0-CAC8082D3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3269" y="3967935"/>
            <a:ext cx="9144000" cy="1193800"/>
          </a:xfrm>
        </p:spPr>
        <p:txBody>
          <a:bodyPr anchor="b">
            <a:normAutofit/>
          </a:bodyPr>
          <a:lstStyle>
            <a:lvl1pPr algn="ctr">
              <a:defRPr sz="4800" b="1" i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106D1B-4F96-164C-8982-DB27F626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9365" y="526937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96F9D5A-E24E-F264-76C7-60AB0D446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71" y="6014762"/>
            <a:ext cx="1317512" cy="610098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2F0F90DE-29B0-38AA-0B2D-4D99129F8B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436" y="5632723"/>
            <a:ext cx="1191939" cy="1191939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29FD15E3-3D16-7708-1932-1C1BBCCA7B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90000"/>
          </a:blip>
          <a:srcRect t="33733" r="-2363" b="22218"/>
          <a:stretch/>
        </p:blipFill>
        <p:spPr>
          <a:xfrm>
            <a:off x="-167871" y="15616"/>
            <a:ext cx="12647648" cy="3628640"/>
          </a:xfrm>
          <a:prstGeom prst="rect">
            <a:avLst/>
          </a:prstGeom>
        </p:spPr>
      </p:pic>
      <p:pic>
        <p:nvPicPr>
          <p:cNvPr id="16" name="Graphic 9">
            <a:extLst>
              <a:ext uri="{FF2B5EF4-FFF2-40B4-BE49-F238E27FC236}">
                <a16:creationId xmlns:a16="http://schemas.microsoft.com/office/drawing/2014/main" id="{ABC5BD90-14E0-5BEE-3EA4-F9B2BAD940D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40152" y="195312"/>
            <a:ext cx="2149171" cy="1779036"/>
          </a:xfrm>
          <a:prstGeom prst="rect">
            <a:avLst/>
          </a:prstGeom>
        </p:spPr>
      </p:pic>
      <p:pic>
        <p:nvPicPr>
          <p:cNvPr id="19" name="docshape5">
            <a:extLst>
              <a:ext uri="{FF2B5EF4-FFF2-40B4-BE49-F238E27FC236}">
                <a16:creationId xmlns:a16="http://schemas.microsoft.com/office/drawing/2014/main" id="{73BE18D9-7E3A-7D7C-72A0-24CBC97D4A3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900" y="6083114"/>
            <a:ext cx="1513513" cy="539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docshape3">
            <a:extLst>
              <a:ext uri="{FF2B5EF4-FFF2-40B4-BE49-F238E27FC236}">
                <a16:creationId xmlns:a16="http://schemas.microsoft.com/office/drawing/2014/main" id="{4D0AD2B0-4D27-BFDD-C309-95132DD5AC9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076" y="6101171"/>
            <a:ext cx="2461651" cy="539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id="{19138DB0-4753-E893-2C6B-B1658CC65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18803" t="18194" r="19522" b="15369"/>
          <a:stretch/>
        </p:blipFill>
        <p:spPr>
          <a:xfrm>
            <a:off x="2360413" y="5868139"/>
            <a:ext cx="1536884" cy="86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96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rko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11/19/2024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B3018F-FE44-3344-BF4B-C9CDA76DA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54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rgbClr val="E64F24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11/19/2024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39DDD6-05FB-304C-9C0F-EED2C8401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003770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777365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urko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1656522"/>
          </a:xfrm>
          <a:prstGeom prst="rect">
            <a:avLst/>
          </a:prstGeom>
          <a:solidFill>
            <a:srgbClr val="26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11/19/2024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B3018F-FE44-3344-BF4B-C9CDA76DA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200" y="0"/>
            <a:ext cx="2160025" cy="17855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1E41CC7-0627-AF47-9768-52235DC69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E736A0-B13D-2849-9902-A630AA954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76185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ila_logo_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1B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11/19/2024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B3018F-FE44-3344-BF4B-C9CDA76DA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09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_only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1B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11/19/2024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39DDD6-05FB-304C-9C0F-EED2C8401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rgbClr val="003770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77280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la_headlin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11/19/2024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54E642-A201-0840-9C65-09CC49D1F1AE}"/>
              </a:ext>
            </a:extLst>
          </p:cNvPr>
          <p:cNvSpPr/>
          <p:nvPr userDrawn="1"/>
        </p:nvSpPr>
        <p:spPr>
          <a:xfrm>
            <a:off x="0" y="0"/>
            <a:ext cx="12192000" cy="1656522"/>
          </a:xfrm>
          <a:prstGeom prst="rect">
            <a:avLst/>
          </a:prstGeom>
          <a:solidFill>
            <a:srgbClr val="D1B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A5D91E-46F1-3943-BCD8-739E9C2FD8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200" y="0"/>
            <a:ext cx="2160025" cy="178554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B0A480-2736-774A-B0BF-62E232AD0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B1F4A1-3AB3-284B-A737-91E286C2E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5219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_only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rgbClr val="E64F24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11/19/2024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39DDD6-05FB-304C-9C0F-EED2C8401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64229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ninen_logo_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11/19/2024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2767A-5E69-3640-ABEB-937AFB4D33C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94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_headlin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11/19/2024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01C8800-510B-5D46-9E05-A87BC6D25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CA625E3-511A-3B4B-B89D-B10BDD9BA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48224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nainen_logo_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11/19/2024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2767A-5E69-3640-ABEB-937AFB4D33C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77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_ja_teksti_kiv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1802F8FA-B939-5140-AFB0-136F59401D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BE0E33-A9A1-0944-AB62-E1042A085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DD991-1CE9-B949-90E6-0AD438CB6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8D60A-9135-6F49-AB8C-B3707C78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11/19/2024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35B58-CF9A-8D44-854E-1BFB790E9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DDAE7-62A1-5149-B872-00B44980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30884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ainen_only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B87D-9303-5D4D-9616-A055AA0C7F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rgbClr val="E64F24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11/19/2024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39DDD6-05FB-304C-9C0F-EED2C8401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345818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ainen_headlin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11/19/2024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DDC010-48C0-4745-9CFC-382BD5526F97}"/>
              </a:ext>
            </a:extLst>
          </p:cNvPr>
          <p:cNvSpPr/>
          <p:nvPr userDrawn="1"/>
        </p:nvSpPr>
        <p:spPr>
          <a:xfrm>
            <a:off x="-1" y="0"/>
            <a:ext cx="12192000" cy="1656522"/>
          </a:xfrm>
          <a:prstGeom prst="rect">
            <a:avLst/>
          </a:prstGeom>
          <a:solidFill>
            <a:srgbClr val="E6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8EB87E8-A060-6749-BE41-702572D42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DB2181-AA93-EE4C-935F-80B429C07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B50942-046D-414D-930D-DC6B96965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9162" y="1"/>
            <a:ext cx="2160025" cy="178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43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dia_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11/19/2024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  <p:pic>
        <p:nvPicPr>
          <p:cNvPr id="6" name="Picture 5" descr="A person talking to a person&#10;&#10;Description automatically generated with medium confidence">
            <a:extLst>
              <a:ext uri="{FF2B5EF4-FFF2-40B4-BE49-F238E27FC236}">
                <a16:creationId xmlns:a16="http://schemas.microsoft.com/office/drawing/2014/main" id="{B5C6CE59-4EF3-B54A-A6BA-7AC57EDB8F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182"/>
            <a:ext cx="12192000" cy="6858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43589053-8AC6-2A4C-B1F3-D2C9AB03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168" y="2743036"/>
            <a:ext cx="10515600" cy="1325563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A49AB3-DFE0-A84E-827B-674FEBCEE8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9162" y="1"/>
            <a:ext cx="2160025" cy="178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37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vi_street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11/19/2024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2486C-E032-B94D-9391-AD913FB4E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727" y="2378955"/>
            <a:ext cx="2540545" cy="21000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C6CE59-4EF3-B54A-A6BA-7AC57EDB8F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3182"/>
            <a:ext cx="12192000" cy="6858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43589053-8AC6-2A4C-B1F3-D2C9AB03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168" y="2743036"/>
            <a:ext cx="10515600" cy="1325563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4196602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C2A251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5DAF7B66-CBBA-67E8-0B7D-74982C27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F4D2657B-4FA5-824F-9FC2-216CCACCBD0F}" type="datetime1">
              <a:rPr lang="fi-FI" smtClean="0"/>
              <a:pPr>
                <a:defRPr/>
              </a:pPr>
              <a:t>19.11.2024</a:t>
            </a:fld>
            <a:endParaRPr lang="fi-FI" dirty="0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B2EDF7B6-D60D-D902-3D4C-56CA6681F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5F418CAA-BFCC-FFD3-CEFA-B79C02BFA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E0DA389E-4A7A-2849-BC32-403D4B07C698}" type="slidenum">
              <a:rPr lang="fi-FI" altLang="en-FI" smtClean="0"/>
              <a:pPr/>
              <a:t>‹#›</a:t>
            </a:fld>
            <a:endParaRPr lang="fi-FI" altLang="en-FI"/>
          </a:p>
        </p:txBody>
      </p:sp>
    </p:spTree>
    <p:extLst>
      <p:ext uri="{BB962C8B-B14F-4D97-AF65-F5344CB8AC3E}">
        <p14:creationId xmlns:p14="http://schemas.microsoft.com/office/powerpoint/2010/main" val="428110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">
    <p:bg>
      <p:bgPr>
        <a:solidFill>
          <a:srgbClr val="C2A2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42B7D2FF-6521-6EB6-1ECD-205F21BF2AF6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42BF3035-D027-AA0C-F313-C5A6BD525DF8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956C0D0E-7D69-1922-36E4-AB89E3219137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90FD2D82-C555-A476-F490-01BD84472CB0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DE2D3CCA-6D71-4079-8593-5AF6E1017A06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F0F7C15B-5816-BF9B-C058-93BD87E54F21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6ED7130B-0081-8C9A-B01F-DB8499E78584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5D9AFFBE-224F-9C9C-F5F1-20E3AE5C985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F5E2F08-3DD7-4627-3FB8-A7818D909092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52E7B71D-92C2-BCCE-8797-FA8842FF126A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BC87993F-1444-5A7A-AAB2-76BF40C6485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67A779DF-3E32-4BD2-AF88-09B86E46A54C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C29BAA86-61F3-94D7-1BF6-2461B2DC7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3ED17E1-A5E5-8447-B32B-22EADA1FF5EF}" type="datetime1">
              <a:rPr lang="fi-FI"/>
              <a:pPr>
                <a:defRPr/>
              </a:pPr>
              <a:t>19.11.2024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E236988C-769C-9DDE-2625-A53DA4BCD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0998113B-5D74-E678-96B4-F38663C19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B0DBA2E-7EC7-644E-BACC-11EEAA071955}" type="slidenum">
              <a:rPr lang="fi-FI" altLang="en-FI"/>
              <a:pPr/>
              <a:t>‹#›</a:t>
            </a:fld>
            <a:endParaRPr lang="fi-FI" altLang="en-FI"/>
          </a:p>
        </p:txBody>
      </p:sp>
    </p:spTree>
    <p:extLst>
      <p:ext uri="{BB962C8B-B14F-4D97-AF65-F5344CB8AC3E}">
        <p14:creationId xmlns:p14="http://schemas.microsoft.com/office/powerpoint/2010/main" val="26824991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CDF4441-6DC1-D5A9-98D6-8FC942486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DE80E-0F53-2940-99F9-5A5619ED30D1}" type="datetime1">
              <a:rPr lang="fi-FI"/>
              <a:pPr>
                <a:defRPr/>
              </a:pPr>
              <a:t>19.11.2024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D9FD098-C989-896A-FC4C-B99406B98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A92FA9C-D0AF-8B71-A0B1-F3041C893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D8500F-D349-4B45-A789-52F155D1BBD0}" type="slidenum">
              <a:rPr lang="fi-FI" altLang="en-FI"/>
              <a:pPr/>
              <a:t>‹#›</a:t>
            </a:fld>
            <a:endParaRPr lang="fi-FI" altLang="en-FI"/>
          </a:p>
        </p:txBody>
      </p:sp>
    </p:spTree>
    <p:extLst>
      <p:ext uri="{BB962C8B-B14F-4D97-AF65-F5344CB8AC3E}">
        <p14:creationId xmlns:p14="http://schemas.microsoft.com/office/powerpoint/2010/main" val="40874635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C00842EF-F27C-96DB-3E67-DE6258030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DE0AB-E87A-9443-AD09-37A6ACC795F0}" type="datetime1">
              <a:rPr lang="fi-FI"/>
              <a:pPr>
                <a:defRPr/>
              </a:pPr>
              <a:t>19.11.2024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BC3ACA71-3F2B-BF15-2079-058A95A86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17E1CB25-8F21-BB48-66BF-6F966ACB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DC9B19-EBB6-D445-8BF4-B88BD0070815}" type="slidenum">
              <a:rPr lang="fi-FI" altLang="en-FI"/>
              <a:pPr/>
              <a:t>‹#›</a:t>
            </a:fld>
            <a:endParaRPr lang="fi-FI" altLang="en-FI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B354B177-49B4-EC49-05AD-09AF8DB9FA2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51852164 w 2460"/>
              <a:gd name="T1" fmla="*/ 0 h 14300"/>
              <a:gd name="T2" fmla="*/ 0 w 2460"/>
              <a:gd name="T3" fmla="*/ 163068373 h 14300"/>
              <a:gd name="T4" fmla="*/ 55822870 w 2460"/>
              <a:gd name="T5" fmla="*/ 370065833 h 14300"/>
              <a:gd name="T6" fmla="*/ 0 w 2460"/>
              <a:gd name="T7" fmla="*/ 577063293 h 14300"/>
              <a:gd name="T8" fmla="*/ 55822870 w 2460"/>
              <a:gd name="T9" fmla="*/ 784061232 h 14300"/>
              <a:gd name="T10" fmla="*/ 0 w 2460"/>
              <a:gd name="T11" fmla="*/ 990828493 h 14300"/>
              <a:gd name="T12" fmla="*/ 55822870 w 2460"/>
              <a:gd name="T13" fmla="*/ 1197826433 h 14300"/>
              <a:gd name="T14" fmla="*/ 55822870 w 2460"/>
              <a:gd name="T15" fmla="*/ 1208406457 h 14300"/>
              <a:gd name="T16" fmla="*/ 0 w 2460"/>
              <a:gd name="T17" fmla="*/ 1415403916 h 14300"/>
              <a:gd name="T18" fmla="*/ 55822870 w 2460"/>
              <a:gd name="T19" fmla="*/ 1622171657 h 14300"/>
              <a:gd name="T20" fmla="*/ 0 w 2460"/>
              <a:gd name="T21" fmla="*/ 1829169117 h 14300"/>
              <a:gd name="T22" fmla="*/ 55822870 w 2460"/>
              <a:gd name="T23" fmla="*/ 2036166577 h 14300"/>
              <a:gd name="T24" fmla="*/ 0 w 2460"/>
              <a:gd name="T25" fmla="*/ 2147483646 h 14300"/>
              <a:gd name="T26" fmla="*/ 55822870 w 2460"/>
              <a:gd name="T27" fmla="*/ 2147483646 h 14300"/>
              <a:gd name="T28" fmla="*/ 0 w 2460"/>
              <a:gd name="T29" fmla="*/ 2147483646 h 14300"/>
              <a:gd name="T30" fmla="*/ 55822870 w 2460"/>
              <a:gd name="T31" fmla="*/ 2147483646 h 14300"/>
              <a:gd name="T32" fmla="*/ 0 w 2460"/>
              <a:gd name="T33" fmla="*/ 2147483646 h 14300"/>
              <a:gd name="T34" fmla="*/ 55822870 w 2460"/>
              <a:gd name="T35" fmla="*/ 2147483646 h 14300"/>
              <a:gd name="T36" fmla="*/ 55589413 w 2460"/>
              <a:gd name="T37" fmla="*/ 2147483646 h 14300"/>
              <a:gd name="T38" fmla="*/ 574579896 w 2460"/>
              <a:gd name="T39" fmla="*/ 2147483646 h 14300"/>
              <a:gd name="T40" fmla="*/ 574579896 w 2460"/>
              <a:gd name="T41" fmla="*/ 0 h 14300"/>
              <a:gd name="T42" fmla="*/ 51852164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C2A251"/>
          </a:solidFill>
          <a:ln>
            <a:noFill/>
          </a:ln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494458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D46FB05A-268F-7FAF-569F-0F0A79C11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DBF3E-71B3-B64D-BEDC-D91AC08AD962}" type="datetime1">
              <a:rPr lang="fi-FI"/>
              <a:pPr>
                <a:defRPr/>
              </a:pPr>
              <a:t>19.11.2024</a:t>
            </a:fld>
            <a:endParaRPr lang="fi-FI" dirty="0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0DAB6952-2D96-D2C8-84A2-BD91F62FA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5CCD721A-FBA2-3580-215E-DDFD7A231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AA7F83-94D5-0A4C-B070-755A18AD5965}" type="slidenum">
              <a:rPr lang="fi-FI" altLang="en-FI"/>
              <a:pPr/>
              <a:t>‹#›</a:t>
            </a:fld>
            <a:endParaRPr lang="fi-FI" altLang="en-FI"/>
          </a:p>
        </p:txBody>
      </p:sp>
    </p:spTree>
    <p:extLst>
      <p:ext uri="{BB962C8B-B14F-4D97-AF65-F5344CB8AC3E}">
        <p14:creationId xmlns:p14="http://schemas.microsoft.com/office/powerpoint/2010/main" val="8645465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DCEF71BA-9DD2-2096-DF06-8E99ECB0FF7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32FA7-C69F-A14B-9D3C-FE2DC8C97AEF}" type="datetime1">
              <a:rPr lang="fi-FI"/>
              <a:pPr>
                <a:defRPr/>
              </a:pPr>
              <a:t>19.11.2024</a:t>
            </a:fld>
            <a:endParaRPr lang="fi-FI" dirty="0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69B1D6B5-C125-157D-C375-1EE30C72EF5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E7759AAC-C639-B7B1-6814-9C5211884D8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63B030BB-DE22-6F46-8D29-836C94A5C356}" type="slidenum">
              <a:rPr lang="fi-FI" altLang="en-FI"/>
              <a:pPr/>
              <a:t>‹#›</a:t>
            </a:fld>
            <a:endParaRPr lang="fi-FI" altLang="en-FI"/>
          </a:p>
        </p:txBody>
      </p:sp>
    </p:spTree>
    <p:extLst>
      <p:ext uri="{BB962C8B-B14F-4D97-AF65-F5344CB8AC3E}">
        <p14:creationId xmlns:p14="http://schemas.microsoft.com/office/powerpoint/2010/main" val="3188206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rib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CE99-63A3-E244-B21D-F6675FEA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E42EA4-9DA2-2345-B25B-767555C7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11/19/2024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FE615-E430-AE43-9DF8-308B0399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F026-48DA-1145-AF68-04C4F2A3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96C1D9-85E7-7E4D-A31A-9188FDC01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52590"/>
            <a:ext cx="12192000" cy="100541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33B77D4-584C-13B6-9CBA-67CCF5625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5246440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endParaRPr lang="fi-FI" noProof="0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11D22323-6BA4-A7EE-ED14-FF10E60518FD}"/>
              </a:ext>
            </a:extLst>
          </p:cNvPr>
          <p:cNvSpPr>
            <a:spLocks noChangeAspect="1"/>
          </p:cNvSpPr>
          <p:nvPr userDrawn="1"/>
        </p:nvSpPr>
        <p:spPr bwMode="auto">
          <a:xfrm rot="10800000">
            <a:off x="6088317" y="0"/>
            <a:ext cx="1189037" cy="6858000"/>
          </a:xfrm>
          <a:custGeom>
            <a:avLst/>
            <a:gdLst>
              <a:gd name="T0" fmla="*/ 51852164 w 2460"/>
              <a:gd name="T1" fmla="*/ 0 h 14300"/>
              <a:gd name="T2" fmla="*/ 0 w 2460"/>
              <a:gd name="T3" fmla="*/ 163068373 h 14300"/>
              <a:gd name="T4" fmla="*/ 55822870 w 2460"/>
              <a:gd name="T5" fmla="*/ 370065833 h 14300"/>
              <a:gd name="T6" fmla="*/ 0 w 2460"/>
              <a:gd name="T7" fmla="*/ 577063293 h 14300"/>
              <a:gd name="T8" fmla="*/ 55822870 w 2460"/>
              <a:gd name="T9" fmla="*/ 784061232 h 14300"/>
              <a:gd name="T10" fmla="*/ 0 w 2460"/>
              <a:gd name="T11" fmla="*/ 990828493 h 14300"/>
              <a:gd name="T12" fmla="*/ 55822870 w 2460"/>
              <a:gd name="T13" fmla="*/ 1197826433 h 14300"/>
              <a:gd name="T14" fmla="*/ 55822870 w 2460"/>
              <a:gd name="T15" fmla="*/ 1208406457 h 14300"/>
              <a:gd name="T16" fmla="*/ 0 w 2460"/>
              <a:gd name="T17" fmla="*/ 1415403916 h 14300"/>
              <a:gd name="T18" fmla="*/ 55822870 w 2460"/>
              <a:gd name="T19" fmla="*/ 1622171657 h 14300"/>
              <a:gd name="T20" fmla="*/ 0 w 2460"/>
              <a:gd name="T21" fmla="*/ 1829169117 h 14300"/>
              <a:gd name="T22" fmla="*/ 55822870 w 2460"/>
              <a:gd name="T23" fmla="*/ 2036166577 h 14300"/>
              <a:gd name="T24" fmla="*/ 0 w 2460"/>
              <a:gd name="T25" fmla="*/ 2147483646 h 14300"/>
              <a:gd name="T26" fmla="*/ 55822870 w 2460"/>
              <a:gd name="T27" fmla="*/ 2147483646 h 14300"/>
              <a:gd name="T28" fmla="*/ 0 w 2460"/>
              <a:gd name="T29" fmla="*/ 2147483646 h 14300"/>
              <a:gd name="T30" fmla="*/ 55822870 w 2460"/>
              <a:gd name="T31" fmla="*/ 2147483646 h 14300"/>
              <a:gd name="T32" fmla="*/ 0 w 2460"/>
              <a:gd name="T33" fmla="*/ 2147483646 h 14300"/>
              <a:gd name="T34" fmla="*/ 55822870 w 2460"/>
              <a:gd name="T35" fmla="*/ 2147483646 h 14300"/>
              <a:gd name="T36" fmla="*/ 55589413 w 2460"/>
              <a:gd name="T37" fmla="*/ 2147483646 h 14300"/>
              <a:gd name="T38" fmla="*/ 574579896 w 2460"/>
              <a:gd name="T39" fmla="*/ 2147483646 h 14300"/>
              <a:gd name="T40" fmla="*/ 574579896 w 2460"/>
              <a:gd name="T41" fmla="*/ 0 h 14300"/>
              <a:gd name="T42" fmla="*/ 51852164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D99F2B9-872E-3568-7506-E3DE53F3EE4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51472-5F49-DD4A-97E5-27CE2CAFCC79}" type="datetime1">
              <a:rPr lang="fi-FI"/>
              <a:pPr>
                <a:defRPr/>
              </a:pPr>
              <a:t>19.11.2024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0FB2BAB-1DA0-A20A-EE44-BE8FE855476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98552D-5F3F-D98D-E00C-BAD0409ACAF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9D2A4C26-39B2-E648-8A03-85B5BF0A8C15}" type="slidenum">
              <a:rPr lang="fi-FI" altLang="en-FI"/>
              <a:pPr/>
              <a:t>‹#›</a:t>
            </a:fld>
            <a:endParaRPr lang="fi-FI" altLang="en-FI"/>
          </a:p>
        </p:txBody>
      </p:sp>
    </p:spTree>
    <p:extLst>
      <p:ext uri="{BB962C8B-B14F-4D97-AF65-F5344CB8AC3E}">
        <p14:creationId xmlns:p14="http://schemas.microsoft.com/office/powerpoint/2010/main" val="2712586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03C1F53F-60EA-6B96-F658-F070805C6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A61C5-EE19-F543-BA32-FC7B85F7BA4E}" type="datetime1">
              <a:rPr lang="fi-FI"/>
              <a:pPr>
                <a:defRPr/>
              </a:pPr>
              <a:t>19.11.2024</a:t>
            </a:fld>
            <a:endParaRPr lang="fi-FI" dirty="0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6C25DFE8-4E0F-A783-79CF-4608C9834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E1DAC5AA-B002-FC2C-B56E-78684C4B6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A0211-E295-5644-B62C-D95604603DA1}" type="slidenum">
              <a:rPr lang="fi-FI" altLang="en-FI"/>
              <a:pPr/>
              <a:t>‹#›</a:t>
            </a:fld>
            <a:endParaRPr lang="fi-FI" altLang="en-FI"/>
          </a:p>
        </p:txBody>
      </p:sp>
    </p:spTree>
    <p:extLst>
      <p:ext uri="{BB962C8B-B14F-4D97-AF65-F5344CB8AC3E}">
        <p14:creationId xmlns:p14="http://schemas.microsoft.com/office/powerpoint/2010/main" val="20971033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C8E4EB25-AD41-FCB6-0901-10C760198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4759C-CB66-2F44-B68D-0FAAC6CA6BF4}" type="datetime1">
              <a:rPr lang="fi-FI"/>
              <a:pPr>
                <a:defRPr/>
              </a:pPr>
              <a:t>19.11.2024</a:t>
            </a:fld>
            <a:endParaRPr lang="fi-FI" dirty="0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2A52785F-E2B7-26CF-F09B-88290D83D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E26769BA-E9F7-9BC1-B0BA-925CBD04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A6A94A-FBE7-E140-804E-F8D83317EFA4}" type="slidenum">
              <a:rPr lang="fi-FI" altLang="en-FI"/>
              <a:pPr/>
              <a:t>‹#›</a:t>
            </a:fld>
            <a:endParaRPr lang="fi-FI" altLang="en-FI"/>
          </a:p>
        </p:txBody>
      </p:sp>
    </p:spTree>
    <p:extLst>
      <p:ext uri="{BB962C8B-B14F-4D97-AF65-F5344CB8AC3E}">
        <p14:creationId xmlns:p14="http://schemas.microsoft.com/office/powerpoint/2010/main" val="10711896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83DAEFB9-E540-483D-5BDB-F1855E152657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C2A251"/>
          </a:solidFill>
          <a:ln>
            <a:noFill/>
          </a:ln>
        </p:spPr>
        <p:txBody>
          <a:bodyPr/>
          <a:lstStyle/>
          <a:p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8BF118-2BB3-0A3D-8D3B-A4E35FCAA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67" y="5304864"/>
            <a:ext cx="1297546" cy="10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767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A2BADD49-781D-6E97-3EA7-01FDD0C1831D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2147483646 w 25400"/>
              <a:gd name="T1" fmla="*/ 2147483646 h 14300"/>
              <a:gd name="T2" fmla="*/ 2147483646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018686830 h 14300"/>
              <a:gd name="T12" fmla="*/ 2147483646 w 25400"/>
              <a:gd name="T13" fmla="*/ 1816519224 h 14300"/>
              <a:gd name="T14" fmla="*/ 2147483646 w 25400"/>
              <a:gd name="T15" fmla="*/ 1467843158 h 14300"/>
              <a:gd name="T16" fmla="*/ 2147483646 w 25400"/>
              <a:gd name="T17" fmla="*/ 1265675552 h 14300"/>
              <a:gd name="T18" fmla="*/ 2147483646 w 25400"/>
              <a:gd name="T19" fmla="*/ 917229684 h 14300"/>
              <a:gd name="T20" fmla="*/ 2147483646 w 25400"/>
              <a:gd name="T21" fmla="*/ 715062079 h 14300"/>
              <a:gd name="T22" fmla="*/ 2147483646 w 25400"/>
              <a:gd name="T23" fmla="*/ 366615731 h 14300"/>
              <a:gd name="T24" fmla="*/ 2147483646 w 25400"/>
              <a:gd name="T25" fmla="*/ 164678324 h 14300"/>
              <a:gd name="T26" fmla="*/ 2147483646 w 25400"/>
              <a:gd name="T27" fmla="*/ 11039941 h 14300"/>
              <a:gd name="T28" fmla="*/ 2147483646 w 25400"/>
              <a:gd name="T29" fmla="*/ 0 h 14300"/>
              <a:gd name="T30" fmla="*/ 0 w 25400"/>
              <a:gd name="T31" fmla="*/ 0 h 14300"/>
              <a:gd name="T32" fmla="*/ 0 w 25400"/>
              <a:gd name="T33" fmla="*/ 2147483646 h 14300"/>
              <a:gd name="T34" fmla="*/ 2147483646 w 25400"/>
              <a:gd name="T35" fmla="*/ 2147483646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C2A251"/>
          </a:solidFill>
          <a:ln>
            <a:noFill/>
          </a:ln>
        </p:spPr>
        <p:txBody>
          <a:bodyPr/>
          <a:lstStyle/>
          <a:p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AF57A07-A54D-F7CA-AF4B-A42BF05760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67" y="5304864"/>
            <a:ext cx="1297546" cy="10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397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C48FF56-EFC1-053D-1B13-40EA5DF5DE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47"/>
            <a:ext cx="12192000" cy="3783247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DA0151-E053-E6E5-AC27-186AFB2E67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5667" y="5304864"/>
            <a:ext cx="1297546" cy="10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079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8B11C8F-6B58-E14C-4FE5-20FC515CC7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60" y="-15241"/>
            <a:ext cx="12193588" cy="5552888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B30BC-78B5-B7FC-9C0E-3A2FD727FE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5667" y="5819819"/>
            <a:ext cx="3369870" cy="59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248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A7DF82D-9248-4AB0-934F-575312BBC0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3152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9ADD48-9E17-8F1A-65C9-733635CD08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5667" y="5304864"/>
            <a:ext cx="1297546" cy="10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542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086050-E65A-1669-9EAF-B9FEB9917F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678988" cy="685912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8624F6-B3CA-B936-54E5-6B3D041BCB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5667" y="5304864"/>
            <a:ext cx="1297546" cy="10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7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rib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CE99-63A3-E244-B21D-F6675FEA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E42EA4-9DA2-2345-B25B-767555C7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11/19/2024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FE615-E430-AE43-9DF8-308B0399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F026-48DA-1145-AF68-04C4F2A3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33B77D4-584C-13B6-9CBA-67CCF5625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6DC9AD-97BD-0164-1A66-5458CD55BD9F}"/>
              </a:ext>
            </a:extLst>
          </p:cNvPr>
          <p:cNvSpPr/>
          <p:nvPr userDrawn="1"/>
        </p:nvSpPr>
        <p:spPr>
          <a:xfrm>
            <a:off x="9773920" y="365125"/>
            <a:ext cx="1579880" cy="133159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ysClr val="windowText" lastClr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61CC91-F29D-555B-A6CA-90C33D877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3920" y="431165"/>
            <a:ext cx="1601655" cy="132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68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E0E33-A9A1-0944-AB62-E1042A085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770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DD991-1CE9-B949-90E6-0AD438CB6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8D60A-9135-6F49-AB8C-B3707C78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11/19/2024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35B58-CF9A-8D44-854E-1BFB790E9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DDAE7-62A1-5149-B872-00B44980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pic>
        <p:nvPicPr>
          <p:cNvPr id="7" name="Graphic 9">
            <a:extLst>
              <a:ext uri="{FF2B5EF4-FFF2-40B4-BE49-F238E27FC236}">
                <a16:creationId xmlns:a16="http://schemas.microsoft.com/office/drawing/2014/main" id="{5B061559-9EED-2D1B-11B7-6F31B4707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40152" y="195312"/>
            <a:ext cx="2149171" cy="177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20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E7CF9-477B-4D4D-9E06-15FD603B8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770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79A67-01B2-ED4E-B639-43A5FC88B3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A026A-D2C9-564B-B271-BF5EF3FEF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2DCB0-B092-514B-94AD-1565A0D82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11/19/2024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2A9EA-9A7F-634C-B11C-CD426EEBD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8682B-9F20-294D-8E40-17BF63453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31515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02B57-CA09-3D47-BDB6-091A6A49D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78EE0-5ABF-D64C-AF5A-F4217BF44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30A42-75D1-8E4E-A58A-4EF657B6F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9115CE-CD3A-8F4F-A7CB-2A10F907F8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F5FE5-F50E-1F47-A5E4-8882A1B78E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00446-11A0-D746-B343-F040D8B0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11/19/2024</a:t>
            </a:fld>
            <a:endParaRPr lang="en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7A80CC-221D-9C4C-A852-CFB18EB79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65C8DB-3864-0D46-A886-AFEE65E7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48891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CE99-63A3-E244-B21D-F6675FEA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E42EA4-9DA2-2345-B25B-767555C7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11/19/2024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FE615-E430-AE43-9DF8-308B0399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F026-48DA-1145-AF68-04C4F2A3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28166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5616B4-19C9-7B47-9E4F-5DF75AF69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B2DD1-AF9F-6945-83C9-88F41C21A098}" type="datetimeFigureOut">
              <a:rPr lang="en-FI" smtClean="0"/>
              <a:t>11/19/2024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7B254-7EB6-CE44-A26B-D6144A7A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CD5F2-DA48-124C-8424-316AC068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C16D8C-7D15-A244-B66C-253A225E6329}"/>
              </a:ext>
            </a:extLst>
          </p:cNvPr>
          <p:cNvSpPr/>
          <p:nvPr userDrawn="1"/>
        </p:nvSpPr>
        <p:spPr>
          <a:xfrm>
            <a:off x="9833113" y="0"/>
            <a:ext cx="2358887" cy="1616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1EC78A1-7E08-B6E3-8056-D3B9B61B39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52590"/>
            <a:ext cx="12192000" cy="100541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DE20E31-5047-917E-F171-EE917FBA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028360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15.emf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23BB82-8510-C74E-AAAF-BBA268D6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2ECE0-C0C3-A841-B606-8F33DD31D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F3948-9F36-2044-A846-81108050D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B2DD1-AF9F-6945-83C9-88F41C21A098}" type="datetimeFigureOut">
              <a:rPr lang="en-FI" smtClean="0"/>
              <a:t>11/19/2024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2D812-06B6-3541-9CBD-8F216E071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513E9-2430-8047-A7D2-7571137428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3D3D5-5154-4F41-BCB2-F988B701398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8686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93" r:id="rId4"/>
    <p:sldLayoutId id="2147483670" r:id="rId5"/>
    <p:sldLayoutId id="2147483652" r:id="rId6"/>
    <p:sldLayoutId id="2147483653" r:id="rId7"/>
    <p:sldLayoutId id="2147483654" r:id="rId8"/>
    <p:sldLayoutId id="2147483655" r:id="rId9"/>
    <p:sldLayoutId id="2147483661" r:id="rId10"/>
    <p:sldLayoutId id="2147483674" r:id="rId11"/>
    <p:sldLayoutId id="2147483666" r:id="rId12"/>
    <p:sldLayoutId id="2147483662" r:id="rId13"/>
    <p:sldLayoutId id="2147483673" r:id="rId14"/>
    <p:sldLayoutId id="2147483667" r:id="rId15"/>
    <p:sldLayoutId id="2147483676" r:id="rId16"/>
    <p:sldLayoutId id="2147483663" r:id="rId17"/>
    <p:sldLayoutId id="2147483668" r:id="rId18"/>
    <p:sldLayoutId id="2147483669" r:id="rId19"/>
    <p:sldLayoutId id="2147483675" r:id="rId20"/>
    <p:sldLayoutId id="2147483664" r:id="rId21"/>
    <p:sldLayoutId id="2147483665" r:id="rId22"/>
    <p:sldLayoutId id="214748367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377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kstin paikkamerkki 2">
            <a:extLst>
              <a:ext uri="{FF2B5EF4-FFF2-40B4-BE49-F238E27FC236}">
                <a16:creationId xmlns:a16="http://schemas.microsoft.com/office/drawing/2014/main" id="{7C11D6E2-D80A-4C54-4013-4498C95A51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8370" name="Otsikon paikkamerkki 1">
            <a:extLst>
              <a:ext uri="{FF2B5EF4-FFF2-40B4-BE49-F238E27FC236}">
                <a16:creationId xmlns:a16="http://schemas.microsoft.com/office/drawing/2014/main" id="{75A80279-354D-399F-F79D-8A4B202C4F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 dirty="0"/>
              <a:t>Muokkaa </a:t>
            </a:r>
            <a:r>
              <a:rPr lang="fi-FI" altLang="fi-FI" dirty="0" err="1"/>
              <a:t>perustyyl</a:t>
            </a:r>
            <a:r>
              <a:rPr lang="fi-FI" altLang="fi-FI" dirty="0"/>
              <a:t>. </a:t>
            </a:r>
            <a:r>
              <a:rPr lang="fi-FI" altLang="fi-FI" dirty="0" err="1"/>
              <a:t>napsautt</a:t>
            </a:r>
            <a:r>
              <a:rPr lang="fi-FI" alt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E4316D0-D4E4-2840-A141-B248CC1DF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42674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20FBD98-00E2-C947-8C5F-6CA64E486BA9}" type="datetime1">
              <a:rPr lang="fi-FI" smtClean="0"/>
              <a:pPr>
                <a:defRPr/>
              </a:pPr>
              <a:t>19.11.2024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2E7C890-945D-7144-AE71-B0C559C1B6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0962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FAB942D-6E3D-B24B-BEBC-F20056D11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r" eaLnBrk="1" hangingPunct="1">
              <a:defRPr sz="1300" b="1">
                <a:solidFill>
                  <a:schemeClr val="tx1"/>
                </a:solidFill>
              </a:defRPr>
            </a:lvl1pPr>
          </a:lstStyle>
          <a:p>
            <a:fld id="{CC570664-92F3-C447-BAF6-4BFF8947FC1B}" type="slidenum">
              <a:rPr lang="fi-FI" altLang="en-FI" smtClean="0"/>
              <a:pPr/>
              <a:t>‹#›</a:t>
            </a:fld>
            <a:endParaRPr lang="fi-FI" altLang="en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E3078A-8743-3F0D-E596-38439B8E0A0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470339" y="6227473"/>
            <a:ext cx="2072335" cy="36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99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evinnovations.fi/" TargetMode="Externa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vinnovations.fi/" TargetMode="External"/><Relationship Id="rId2" Type="http://schemas.openxmlformats.org/officeDocument/2006/relationships/hyperlink" Target="http://www.linkedin.com/company/hevinnovations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rakennerahastot.fi/documents/91635434/110820686/EAKR-+ja+JTF-hakijan+ohje.pdf/6a51ebff-30b9-f2f1-d3ea-542e3153e151/EAKR-+ja+JTF-hakijan+ohje.pdf?t=1723635802659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AC562EA-C2C3-4B2B-BA22-EABFB42B4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98520"/>
            <a:ext cx="9144000" cy="1193800"/>
          </a:xfrm>
        </p:spPr>
        <p:txBody>
          <a:bodyPr>
            <a:noAutofit/>
          </a:bodyPr>
          <a:lstStyle/>
          <a:p>
            <a:r>
              <a:rPr lang="fi-FI" sz="4400" dirty="0"/>
              <a:t>Hankeklinikka: Viestintä 19.11</a:t>
            </a:r>
            <a:endParaRPr lang="en-FI" sz="4400" dirty="0"/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0B3CE8D0-28B5-40B8-A678-3A3E6C4646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63625"/>
            <a:ext cx="9144000" cy="1655762"/>
          </a:xfrm>
        </p:spPr>
        <p:txBody>
          <a:bodyPr>
            <a:normAutofit/>
          </a:bodyPr>
          <a:lstStyle/>
          <a:p>
            <a:r>
              <a:rPr lang="fi-FI" b="1" dirty="0" err="1"/>
              <a:t>HEVinnovations</a:t>
            </a:r>
            <a:r>
              <a:rPr lang="fi-FI" b="1" dirty="0"/>
              <a:t>, pk-seudun oma innovaatio-ohjelma</a:t>
            </a:r>
            <a:endParaRPr lang="en-FI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B1BE9-FEC5-78F1-3439-FEB182624E66}"/>
              </a:ext>
            </a:extLst>
          </p:cNvPr>
          <p:cNvSpPr txBox="1">
            <a:spLocks/>
          </p:cNvSpPr>
          <p:nvPr/>
        </p:nvSpPr>
        <p:spPr>
          <a:xfrm>
            <a:off x="-518160" y="3935324"/>
            <a:ext cx="13258800" cy="1193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i-FI" sz="2400" b="0" dirty="0">
                <a:solidFill>
                  <a:schemeClr val="tx1"/>
                </a:solidFill>
              </a:rPr>
              <a:t>Kuinka vahvistat hankkeen näkyvyyttä ja tunnettuutta jo hankesuunnitteluvaiheessa</a:t>
            </a:r>
            <a:endParaRPr lang="en-FI" sz="2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75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FC8E25E-F650-4BEE-A856-85EF50DCED1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0879" y="586423"/>
            <a:ext cx="10515600" cy="2016125"/>
          </a:xfrm>
        </p:spPr>
        <p:txBody>
          <a:bodyPr anchor="t">
            <a:normAutofit/>
          </a:bodyPr>
          <a:lstStyle/>
          <a:p>
            <a:pPr>
              <a:lnSpc>
                <a:spcPct val="105000"/>
              </a:lnSpc>
              <a:spcAft>
                <a:spcPts val="15"/>
              </a:spcAft>
            </a:pPr>
            <a:r>
              <a:rPr lang="fi-FI" sz="3600" b="1" dirty="0">
                <a:solidFill>
                  <a:srgbClr val="00377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Hankkeilta edellytetään etukäteissparrausta ekosysteemisopimuksen koordinaation kanssa.</a:t>
            </a:r>
            <a:endParaRPr lang="fi-FI" sz="3600" b="1" dirty="0">
              <a:solidFill>
                <a:srgbClr val="003770"/>
              </a:solidFill>
            </a:endParaRPr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9FC8E25E-F650-4BEE-A856-85EF50DCED11}"/>
              </a:ext>
            </a:extLst>
          </p:cNvPr>
          <p:cNvSpPr txBox="1">
            <a:spLocks/>
          </p:cNvSpPr>
          <p:nvPr/>
        </p:nvSpPr>
        <p:spPr>
          <a:xfrm>
            <a:off x="710879" y="2275840"/>
            <a:ext cx="11234194" cy="4391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800" dirty="0">
                <a:solidFill>
                  <a:srgbClr val="22222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Vähintään hankekonsortiota edustavan päätoteuttajahakijan on oltava suunnitelmasta yhteydessä sparraajiin ennen hakemuksen jättämistä. </a:t>
            </a:r>
            <a:br>
              <a:rPr lang="fi-FI" sz="2800" dirty="0">
                <a:solidFill>
                  <a:srgbClr val="222222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fi-FI" sz="2800" dirty="0">
              <a:solidFill>
                <a:srgbClr val="222222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Hankeidean istuvuus hakuilmoitukseen/instrumenttiin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Hankesuunnitelmaluonnokset, ryhmähanke- tai osahanketasolla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Hakijoita on useita - Ethän odota sparrausta saman päivän aikana (vaikka sitä saatatkin saada)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Sparraajat joululomalla 20.12-6.1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89862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900806C-E515-2384-0218-E23CE5110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240" y="2539940"/>
            <a:ext cx="10515600" cy="2814439"/>
          </a:xfrm>
        </p:spPr>
        <p:txBody>
          <a:bodyPr>
            <a:normAutofit/>
          </a:bodyPr>
          <a:lstStyle/>
          <a:p>
            <a:pPr algn="ctr"/>
            <a:r>
              <a:rPr lang="fi-FI" sz="6000" dirty="0">
                <a:solidFill>
                  <a:srgbClr val="003770"/>
                </a:solidFill>
                <a:latin typeface="+mj-lt"/>
              </a:rPr>
              <a:t>HEVi-ohjelman viestintäpalvelut</a:t>
            </a:r>
          </a:p>
        </p:txBody>
      </p:sp>
    </p:spTree>
    <p:extLst>
      <p:ext uri="{BB962C8B-B14F-4D97-AF65-F5344CB8AC3E}">
        <p14:creationId xmlns:p14="http://schemas.microsoft.com/office/powerpoint/2010/main" val="520697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900806C-E515-2384-0218-E23CE5110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96501"/>
            <a:ext cx="10515600" cy="1664998"/>
          </a:xfrm>
        </p:spPr>
        <p:txBody>
          <a:bodyPr>
            <a:normAutofit/>
          </a:bodyPr>
          <a:lstStyle/>
          <a:p>
            <a:pPr algn="ctr"/>
            <a:r>
              <a:rPr lang="fi-FI" sz="6000" dirty="0">
                <a:solidFill>
                  <a:srgbClr val="003770"/>
                </a:solidFill>
                <a:latin typeface="+mj-lt"/>
              </a:rPr>
              <a:t>1. Sisällöntuotanto</a:t>
            </a:r>
          </a:p>
        </p:txBody>
      </p:sp>
    </p:spTree>
    <p:extLst>
      <p:ext uri="{BB962C8B-B14F-4D97-AF65-F5344CB8AC3E}">
        <p14:creationId xmlns:p14="http://schemas.microsoft.com/office/powerpoint/2010/main" val="2552965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1D165A-C209-F69C-9399-A5D552F41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07000"/>
              </a:lnSpc>
            </a:pPr>
            <a:r>
              <a:rPr lang="fi-FI" b="1" kern="100" dirty="0"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Sisällöt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DC51EB2-A884-2CCE-9FA0-CD7CBB7FB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8737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</a:pPr>
            <a:r>
              <a:rPr lang="fi-FI" sz="2100" dirty="0">
                <a:latin typeface="Lato (Leipäteksti)"/>
              </a:rPr>
              <a:t>Hankkeiden toiminnasta laaditaan sisältöjä hankkeiden ja HEVi-koordinaation toimesta. </a:t>
            </a:r>
            <a:br>
              <a:rPr lang="fi-FI" sz="2100" dirty="0">
                <a:latin typeface="Lato (Leipäteksti)"/>
              </a:rPr>
            </a:br>
            <a:endParaRPr lang="fi-FI" sz="2100" dirty="0">
              <a:latin typeface="Lato (Leipäteksti)"/>
            </a:endParaRPr>
          </a:p>
          <a:p>
            <a:pPr marL="571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sz="2100" dirty="0">
                <a:latin typeface="Lato (Leipäteksti)"/>
              </a:rPr>
              <a:t>HEVi-koordinaatio tuottaa juttuja esim. hankkeita yhdistävissä teemoissa ja seudullisen ekosysteemikehittämisen näkökulmasta. Myös hankkeiden omia sisältöjä voidaan hyödyntää </a:t>
            </a:r>
            <a:r>
              <a:rPr lang="fi-FI" sz="2100" dirty="0" err="1">
                <a:latin typeface="Lato (Leipäteksti)"/>
              </a:rPr>
              <a:t>HEVin</a:t>
            </a:r>
            <a:r>
              <a:rPr lang="fi-FI" sz="2100" dirty="0">
                <a:latin typeface="Lato (Leipäteksti)"/>
              </a:rPr>
              <a:t> jutuissa.</a:t>
            </a:r>
          </a:p>
          <a:p>
            <a:pPr marL="571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sz="2100" dirty="0">
                <a:latin typeface="Lato (Leipäteksti)"/>
              </a:rPr>
              <a:t>HEVi ei laadi hankekohtaisia juttuja, mutta auttaa sovittamaan ne ohjelman kanaviin. </a:t>
            </a:r>
            <a:endParaRPr lang="fi-FI" sz="2100" dirty="0">
              <a:highlight>
                <a:srgbClr val="FFFF00"/>
              </a:highlight>
              <a:latin typeface="Lato (Leipäteksti)"/>
            </a:endParaRPr>
          </a:p>
          <a:p>
            <a:pPr marL="571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sz="2100" dirty="0" err="1">
                <a:latin typeface="Lato (Leipäteksti)"/>
              </a:rPr>
              <a:t>HEVin</a:t>
            </a:r>
            <a:r>
              <a:rPr lang="fi-FI" sz="2100" dirty="0">
                <a:latin typeface="Lato (Leipäteksti)"/>
              </a:rPr>
              <a:t> sivuilla voi julkaista mm. artikkeleja/uutisia, blogeja ja tapahtumia.</a:t>
            </a:r>
          </a:p>
          <a:p>
            <a:pPr marL="571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i-FI" sz="2100" dirty="0">
                <a:latin typeface="Lato (Leipäteksti)"/>
              </a:rPr>
              <a:t>HEVi voi tehdä somenostoja esim. hankkeiden tapahtumista tai uutisista. </a:t>
            </a:r>
            <a:br>
              <a:rPr lang="fi-FI" sz="2100" dirty="0">
                <a:latin typeface="Lato (Leipäteksti)"/>
              </a:rPr>
            </a:br>
            <a:endParaRPr lang="fi-FI" sz="2100" dirty="0">
              <a:latin typeface="Lato (Leipäteksti)"/>
            </a:endParaRPr>
          </a:p>
          <a:p>
            <a:pPr indent="-228600">
              <a:lnSpc>
                <a:spcPct val="107000"/>
              </a:lnSpc>
            </a:pPr>
            <a:r>
              <a:rPr lang="fi-FI" sz="2100" dirty="0">
                <a:latin typeface="Lato (Leipäteksti)"/>
              </a:rPr>
              <a:t>+ Materiaalipankki (yhteinen tai hankekohtainen) – selvitykset, julkaisut, raportit, jne.</a:t>
            </a:r>
          </a:p>
        </p:txBody>
      </p:sp>
    </p:spTree>
    <p:extLst>
      <p:ext uri="{BB962C8B-B14F-4D97-AF65-F5344CB8AC3E}">
        <p14:creationId xmlns:p14="http://schemas.microsoft.com/office/powerpoint/2010/main" val="1480191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8599E7-ABCF-F122-6217-51A01A2E5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b="1" kern="100" dirty="0" err="1"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HEVin</a:t>
            </a:r>
            <a:r>
              <a:rPr lang="fi-FI" sz="4000" b="1" kern="100" dirty="0"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muu tuki viestintään</a:t>
            </a:r>
            <a:endParaRPr lang="fi-FI" sz="4000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D90BE01-73AF-B476-B924-FEE0E2FA53C4}"/>
              </a:ext>
            </a:extLst>
          </p:cNvPr>
          <p:cNvSpPr txBox="1"/>
          <p:nvPr/>
        </p:nvSpPr>
        <p:spPr>
          <a:xfrm>
            <a:off x="707162" y="1690688"/>
            <a:ext cx="1077363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Hankkeen käynnistyessä perehdytys </a:t>
            </a:r>
            <a:r>
              <a:rPr lang="fi-FI" sz="2000" dirty="0" err="1"/>
              <a:t>HEVi</a:t>
            </a:r>
            <a:r>
              <a:rPr lang="fi-FI" sz="2000" dirty="0"/>
              <a:t>-hankkeiden viestintään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Hankkeen käynnistyessä ja sivun rakentaminen hankkeen tarpeisiin </a:t>
            </a:r>
            <a:br>
              <a:rPr lang="fi-FI" sz="2000" dirty="0"/>
            </a:br>
            <a:r>
              <a:rPr lang="fi-FI" sz="2000" dirty="0"/>
              <a:t>(1. versio tuotetaan hankesuunnitelman pohjalta, jonka jälkeen sisältöä tuotetaan ja muokataan yhdessä hankkeen kanssa)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Hankkeen toiminnan aikana sivuston muuttaminen ja uusien alasivujen rakentaminen (materiaalipankki, osahankkeille alasivut, ajankohtaista –osio)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Uutisten ja tapahtumien vieminen sivuille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Ajankohtaisten asioiden jakaminen LinkedInissä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Nostot uutiskirjeisiin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Viestintäkoulutukset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Analytiikka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err="1"/>
              <a:t>Rekry</a:t>
            </a:r>
            <a:r>
              <a:rPr lang="fi-FI" sz="2000" dirty="0"/>
              <a:t>-kanava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Neuvot viestintään, hankekohtaiset tapaamiset</a:t>
            </a:r>
          </a:p>
        </p:txBody>
      </p:sp>
    </p:spTree>
    <p:extLst>
      <p:ext uri="{BB962C8B-B14F-4D97-AF65-F5344CB8AC3E}">
        <p14:creationId xmlns:p14="http://schemas.microsoft.com/office/powerpoint/2010/main" val="2233855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900806C-E515-2384-0218-E23CE5110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96501"/>
            <a:ext cx="10515600" cy="1664998"/>
          </a:xfrm>
        </p:spPr>
        <p:txBody>
          <a:bodyPr>
            <a:normAutofit/>
          </a:bodyPr>
          <a:lstStyle/>
          <a:p>
            <a:pPr algn="ctr"/>
            <a:r>
              <a:rPr lang="fi-FI" sz="6000" b="1" dirty="0">
                <a:solidFill>
                  <a:srgbClr val="003770"/>
                </a:solidFill>
              </a:rPr>
              <a:t>2. </a:t>
            </a:r>
            <a:r>
              <a:rPr lang="fi-FI" sz="6000" b="1" dirty="0" err="1">
                <a:solidFill>
                  <a:srgbClr val="003770"/>
                </a:solidFill>
              </a:rPr>
              <a:t>HEVin</a:t>
            </a:r>
            <a:r>
              <a:rPr lang="fi-FI" sz="6000" b="1" dirty="0">
                <a:solidFill>
                  <a:srgbClr val="003770"/>
                </a:solidFill>
              </a:rPr>
              <a:t> kanavat</a:t>
            </a:r>
          </a:p>
        </p:txBody>
      </p:sp>
    </p:spTree>
    <p:extLst>
      <p:ext uri="{BB962C8B-B14F-4D97-AF65-F5344CB8AC3E}">
        <p14:creationId xmlns:p14="http://schemas.microsoft.com/office/powerpoint/2010/main" val="902936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1BA6AA-05DE-97EE-6F07-A244854C5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highlight>
                  <a:srgbClr val="FFFF00"/>
                </a:highlight>
              </a:rPr>
              <a:t>TAPAHTUMAKALENTERI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86977B7-1220-D130-6300-6D18A1240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D01E696-98C4-29CA-2BF8-F7520A422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0981"/>
            <a:ext cx="12192000" cy="714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5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18158B-2AD9-5D7F-716F-542B1FC04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808F2DA-95B6-BA9F-419E-776DF3A72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B8412BF-AD14-9F6C-10CC-98D7CD30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7219"/>
            <a:ext cx="12628197" cy="686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00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AEBB94-04F2-D9AC-19BE-F30B7C7F0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A8196A7-0A29-02FB-ACF0-28339C357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FC3CBF9-2A1D-AA28-6DFC-5FDF5766F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71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20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1BA6AA-05DE-97EE-6F07-A244854C5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highlight>
                  <a:srgbClr val="FFFF00"/>
                </a:highlight>
              </a:rPr>
              <a:t>UUTISKIRJE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86977B7-1220-D130-6300-6D18A1240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1926A09-C513-A7E8-2904-AB7444DB8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5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27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0830925-587E-F59E-D5C3-507A5CE7F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Ohjelma	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592C032-FCCF-53E4-3BFD-7F2549C55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" y="2082800"/>
            <a:ext cx="10830560" cy="477520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2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HEVin</a:t>
            </a:r>
            <a:r>
              <a:rPr lang="fi-FI" sz="2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haku kertauksena</a:t>
            </a:r>
            <a:endParaRPr lang="fi-FI" sz="2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Kuink</a:t>
            </a:r>
            <a:r>
              <a:rPr lang="fi-FI" sz="22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a kasvattaa HEVi-hankkeen näkyvyyttä ja tunnettuutta</a:t>
            </a:r>
          </a:p>
          <a:p>
            <a:pPr marL="1028700" lvl="1" indent="-342900">
              <a:lnSpc>
                <a:spcPct val="107000"/>
              </a:lnSpc>
              <a:spcAft>
                <a:spcPts val="800"/>
              </a:spcAft>
            </a:pPr>
            <a:r>
              <a:rPr lang="fi-FI" sz="18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Sisällöntuotanto</a:t>
            </a:r>
          </a:p>
          <a:p>
            <a:pPr marL="1028700" lvl="1" indent="-342900">
              <a:lnSpc>
                <a:spcPct val="107000"/>
              </a:lnSpc>
              <a:spcAft>
                <a:spcPts val="800"/>
              </a:spcAft>
            </a:pPr>
            <a:r>
              <a:rPr lang="fi-FI" sz="18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HEVIn</a:t>
            </a:r>
            <a:r>
              <a:rPr lang="fi-FI" sz="18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kanavat</a:t>
            </a:r>
          </a:p>
          <a:p>
            <a:pPr marL="1028700" lvl="1" indent="-342900">
              <a:lnSpc>
                <a:spcPct val="107000"/>
              </a:lnSpc>
              <a:spcAft>
                <a:spcPts val="800"/>
              </a:spcAft>
            </a:pPr>
            <a:r>
              <a:rPr lang="fi-FI" sz="18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HEVi-perhe</a:t>
            </a:r>
          </a:p>
          <a:p>
            <a:pPr marL="1028700" lvl="1" indent="-342900">
              <a:lnSpc>
                <a:spcPct val="107000"/>
              </a:lnSpc>
              <a:spcAft>
                <a:spcPts val="800"/>
              </a:spcAft>
            </a:pPr>
            <a:r>
              <a:rPr lang="fi-FI" sz="18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Parhaat palat hankeviestinnän koulutuksesta 04/2024</a:t>
            </a:r>
          </a:p>
          <a:p>
            <a:pPr marL="1028700" lvl="1" indent="-342900">
              <a:lnSpc>
                <a:spcPct val="107000"/>
              </a:lnSpc>
              <a:spcAft>
                <a:spcPts val="800"/>
              </a:spcAft>
            </a:pPr>
            <a:r>
              <a:rPr lang="fi-FI" sz="18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Muita käytännön vinkkejä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Vapaata keskustelua ja sparrausta tarjolla</a:t>
            </a:r>
            <a:endParaRPr lang="fi-FI" sz="2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i-FI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811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1BA6AA-05DE-97EE-6F07-A244854C5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highlight>
                  <a:srgbClr val="FFFF00"/>
                </a:highlight>
              </a:rPr>
              <a:t>KUVA ARTIKKELISTA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86977B7-1220-D130-6300-6D18A1240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7B875E2-4AC2-D078-ABB3-4F55EE870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0487"/>
            <a:ext cx="14749081" cy="694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10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2B2D5B-2912-E982-E3C7-834850EE4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Webbianalytiikka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1821EFB-06C8-F802-9198-387A22381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4132"/>
            <a:ext cx="5836920" cy="4241079"/>
          </a:xfrm>
        </p:spPr>
        <p:txBody>
          <a:bodyPr>
            <a:normAutofit lnSpcReduction="10000"/>
          </a:bodyPr>
          <a:lstStyle/>
          <a:p>
            <a:r>
              <a:rPr lang="fi-FI" dirty="0"/>
              <a:t>Todentaa hankesivujen välisen liikenteen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Lukijoita kiinnostaa laajasti eri sisällöt painopisteestä riippumatta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Tapahtumat sekä esim. somessa jaetut uutiset synnyttävät liikennettä koko </a:t>
            </a:r>
            <a:r>
              <a:rPr lang="fi-FI" dirty="0" err="1"/>
              <a:t>saitilla</a:t>
            </a:r>
            <a:endParaRPr lang="fi-FI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Polku uutisesta hankesivulle yleinen</a:t>
            </a:r>
          </a:p>
          <a:p>
            <a:pPr marL="457200" indent="-457200">
              <a:buFontTx/>
              <a:buChar char="-"/>
            </a:pPr>
            <a:endParaRPr lang="fi-FI" dirty="0"/>
          </a:p>
        </p:txBody>
      </p:sp>
      <p:pic>
        <p:nvPicPr>
          <p:cNvPr id="5" name="Kuva 4" descr="Kuva, joka sisältää kohteen teksti, kuvakaappaus, Fontti, numero&#10;&#10;Kuvaus luotu automaattisesti">
            <a:extLst>
              <a:ext uri="{FF2B5EF4-FFF2-40B4-BE49-F238E27FC236}">
                <a16:creationId xmlns:a16="http://schemas.microsoft.com/office/drawing/2014/main" id="{AFC97923-68A4-A74D-F4B3-B908F1DF4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081" y="1858327"/>
            <a:ext cx="5516880" cy="333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44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419458F-0512-2C5B-FB61-B77A5F566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Muita mahdollisia viestintäkanavia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6D428D5-3DD1-85CD-00A6-CEDBA62BE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>
                <a:latin typeface="Lato (Leipäteksti)"/>
              </a:rPr>
              <a:t>Helsingin, Espoon ja Vantaan kaupunkien kanavat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 err="1">
                <a:latin typeface="Lato (Leipäteksti)"/>
              </a:rPr>
              <a:t>Innokaupungit</a:t>
            </a:r>
            <a:r>
              <a:rPr lang="fi-FI" sz="2800" dirty="0">
                <a:latin typeface="Lato (Leipäteksti)"/>
              </a:rPr>
              <a:t>–verkosto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>
                <a:latin typeface="Lato (Leipäteksti)"/>
              </a:rPr>
              <a:t>Temaattiset uutiskirjeet ja </a:t>
            </a:r>
            <a:r>
              <a:rPr lang="fi-FI" dirty="0" err="1">
                <a:latin typeface="Lato (Leipäteksti)"/>
              </a:rPr>
              <a:t>saitit</a:t>
            </a:r>
            <a:endParaRPr lang="fi-FI" dirty="0">
              <a:latin typeface="Lato (Leipäteksti)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>
                <a:latin typeface="Lato (Leipäteksti)"/>
              </a:rPr>
              <a:t>Helsinki Smart </a:t>
            </a:r>
            <a:r>
              <a:rPr lang="fi-FI" sz="2800" dirty="0" err="1">
                <a:latin typeface="Lato (Leipäteksti)"/>
              </a:rPr>
              <a:t>Region</a:t>
            </a:r>
            <a:r>
              <a:rPr lang="fi-FI" sz="2800" dirty="0">
                <a:latin typeface="Lato (Leipäteksti)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>
                <a:latin typeface="Lato (Leipäteksti)"/>
              </a:rPr>
              <a:t>Jne.</a:t>
            </a:r>
            <a:endParaRPr lang="fi-FI" sz="2800" dirty="0">
              <a:latin typeface="Lato (Leipäteksti)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55776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EB8054-62C3-6DBA-F0F5-C5215E128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377" y="2661285"/>
            <a:ext cx="1697263" cy="1325563"/>
          </a:xfrm>
        </p:spPr>
        <p:txBody>
          <a:bodyPr/>
          <a:lstStyle/>
          <a:p>
            <a:r>
              <a:rPr lang="fi-FI" dirty="0"/>
              <a:t>TAI…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BB1C610-2F4A-4C1C-D902-DB496FC36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055" y="8875"/>
            <a:ext cx="8384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92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900806C-E515-2384-0218-E23CE5110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647" y="2825210"/>
            <a:ext cx="10515600" cy="2024326"/>
          </a:xfrm>
        </p:spPr>
        <p:txBody>
          <a:bodyPr>
            <a:normAutofit/>
          </a:bodyPr>
          <a:lstStyle/>
          <a:p>
            <a:pPr algn="ctr"/>
            <a:r>
              <a:rPr lang="fi-FI" sz="5400" dirty="0">
                <a:solidFill>
                  <a:srgbClr val="003770"/>
                </a:solidFill>
                <a:latin typeface="+mj-lt"/>
              </a:rPr>
              <a:t>HEVi-perhe</a:t>
            </a:r>
          </a:p>
        </p:txBody>
      </p:sp>
    </p:spTree>
    <p:extLst>
      <p:ext uri="{BB962C8B-B14F-4D97-AF65-F5344CB8AC3E}">
        <p14:creationId xmlns:p14="http://schemas.microsoft.com/office/powerpoint/2010/main" val="1704889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8599E7-ABCF-F122-6217-51A01A2E5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0985" y="4346"/>
            <a:ext cx="5815739" cy="1325563"/>
          </a:xfrm>
        </p:spPr>
        <p:txBody>
          <a:bodyPr>
            <a:normAutofit/>
          </a:bodyPr>
          <a:lstStyle/>
          <a:p>
            <a:pPr algn="ctr"/>
            <a:r>
              <a:rPr lang="fi-FI" sz="4000" dirty="0"/>
              <a:t>Portfolio</a:t>
            </a:r>
          </a:p>
        </p:txBody>
      </p:sp>
      <p:graphicFrame>
        <p:nvGraphicFramePr>
          <p:cNvPr id="6" name="Taulukko 5">
            <a:extLst>
              <a:ext uri="{FF2B5EF4-FFF2-40B4-BE49-F238E27FC236}">
                <a16:creationId xmlns:a16="http://schemas.microsoft.com/office/drawing/2014/main" id="{6DA9C140-225F-0102-2390-97CAEC6CD74E}"/>
              </a:ext>
            </a:extLst>
          </p:cNvPr>
          <p:cNvGraphicFramePr>
            <a:graphicFrameLocks noGrp="1"/>
          </p:cNvGraphicFramePr>
          <p:nvPr/>
        </p:nvGraphicFramePr>
        <p:xfrm>
          <a:off x="400993" y="1220989"/>
          <a:ext cx="11315722" cy="5493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4333">
                  <a:extLst>
                    <a:ext uri="{9D8B030D-6E8A-4147-A177-3AD203B41FA5}">
                      <a16:colId xmlns:a16="http://schemas.microsoft.com/office/drawing/2014/main" val="3495594844"/>
                    </a:ext>
                  </a:extLst>
                </a:gridCol>
                <a:gridCol w="4751389">
                  <a:extLst>
                    <a:ext uri="{9D8B030D-6E8A-4147-A177-3AD203B41FA5}">
                      <a16:colId xmlns:a16="http://schemas.microsoft.com/office/drawing/2014/main" val="2044850501"/>
                    </a:ext>
                  </a:extLst>
                </a:gridCol>
              </a:tblGrid>
              <a:tr h="111656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770"/>
                          </a:solidFill>
                          <a:effectLst/>
                          <a:uLnTx/>
                          <a:uFillTx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Älykkäät ja kestävät kaupunkiratkaisut</a:t>
                      </a:r>
                    </a:p>
                    <a:p>
                      <a:br>
                        <a:rPr lang="en-US" sz="1200" b="1" i="0" u="none" strike="noStrike" cap="none" baseline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</a:br>
                      <a:r>
                        <a:rPr lang="en-US" sz="1400" b="1" i="0" u="none" strike="noStrike" cap="none" baseline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  <a:t>ENPA – Energiapalvelumalli alueille </a:t>
                      </a:r>
                      <a:br>
                        <a:rPr lang="en-US" sz="1400" b="1" i="0" u="none" strike="noStrike" cap="none" baseline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</a:br>
                      <a:r>
                        <a:rPr lang="en-US" sz="1400" b="1" i="0" u="none" strike="noStrike" cap="none" baseline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  <a:t>– yritysten ja kaupunkien energiayhteistyö käytäntöön</a:t>
                      </a:r>
                      <a:br>
                        <a:rPr lang="en-US" sz="1400" b="1" i="0" u="none" strike="noStrike" cap="none" baseline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</a:br>
                      <a:br>
                        <a:rPr lang="en-US" sz="1400" b="1" i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r>
                        <a:rPr lang="en-US" sz="1400" b="1" i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Pääkaupunkiseudun haastemoottori </a:t>
                      </a:r>
                      <a:br>
                        <a:rPr lang="en-US" sz="1400" b="1" i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endParaRPr lang="en-US" sz="1400" b="1" i="0" dirty="0">
                        <a:solidFill>
                          <a:schemeClr val="accent3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r>
                        <a:rPr lang="en-US" sz="1400" b="1" i="0" u="none" strike="noStrike" cap="none" baseline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  <a:t>Avoimen innovation edistäminen rakennetussa ympäristössä </a:t>
                      </a:r>
                      <a:br>
                        <a:rPr lang="en-US" sz="1400" b="1" i="0" u="none" strike="noStrike" cap="none" baseline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</a:br>
                      <a:r>
                        <a:rPr lang="en-US" sz="1400" b="1" i="0" u="none" strike="noStrike" cap="none" baseline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  <a:t>– innovaatioista käytäntöön</a:t>
                      </a:r>
                    </a:p>
                    <a:p>
                      <a:endParaRPr lang="fi-FI" sz="1400" b="1" i="0" u="none" strike="noStrike" cap="none" baseline="0" dirty="0">
                        <a:solidFill>
                          <a:schemeClr val="accent3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Arial"/>
                      </a:endParaRPr>
                    </a:p>
                    <a:p>
                      <a:r>
                        <a:rPr lang="fi-FI" sz="1400" b="1" i="0" u="none" strike="noStrike" cap="none" baseline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  <a:t>Kestävän tulevaisuuden kaupunginosat</a:t>
                      </a:r>
                      <a:br>
                        <a:rPr lang="fi-FI" sz="1400" b="1" i="0" u="none" strike="noStrike" cap="none" baseline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</a:br>
                      <a:endParaRPr lang="fi-FI" sz="1400" b="1" i="0" u="none" strike="noStrike" cap="none" baseline="0" dirty="0">
                        <a:solidFill>
                          <a:schemeClr val="accent3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Arial"/>
                      </a:endParaRPr>
                    </a:p>
                    <a:p>
                      <a:r>
                        <a:rPr lang="fi-FI" sz="1400" b="1" i="0" u="none" strike="noStrike" cap="none" baseline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  <a:t>Food SystemiCity -ohjelma</a:t>
                      </a:r>
                      <a:br>
                        <a:rPr lang="fi-FI" sz="1400" b="1" i="0" u="none" strike="noStrike" cap="none" baseline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</a:br>
                      <a:endParaRPr lang="fi-FI" sz="1400" b="1" i="0" u="none" strike="noStrike" cap="none" baseline="0" dirty="0">
                        <a:solidFill>
                          <a:schemeClr val="accent3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Arial"/>
                      </a:endParaRPr>
                    </a:p>
                    <a:p>
                      <a:r>
                        <a:rPr lang="fi-FI" sz="1400" b="1" i="0" u="none" strike="noStrike" cap="none" baseline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  <a:t>Food waste ecosystem </a:t>
                      </a:r>
                      <a:br>
                        <a:rPr lang="fi-FI" sz="1400" b="1" i="0" u="none" strike="noStrike" cap="none" baseline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</a:br>
                      <a:r>
                        <a:rPr lang="fi-FI" sz="1400" b="1" i="0" u="none" strike="noStrike" cap="none" baseline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  <a:t>– ruokahävikin vähentäminen ja hävikkiruoan hyödyntäminen</a:t>
                      </a:r>
                    </a:p>
                    <a:p>
                      <a:br>
                        <a:rPr lang="fi-FI" sz="1400" b="1" i="0" u="none" strike="noStrike" cap="none" baseline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</a:br>
                      <a:r>
                        <a:rPr lang="fi-FI" sz="1400" b="1" i="0" u="none" strike="noStrike" cap="none" baseline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  <a:t>Kiertotalot</a:t>
                      </a:r>
                    </a:p>
                    <a:p>
                      <a:endParaRPr lang="fi-FI" sz="1400" b="1" i="0" u="none" strike="noStrike" cap="none" baseline="0" dirty="0">
                        <a:solidFill>
                          <a:schemeClr val="accent3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Arial"/>
                      </a:endParaRPr>
                    </a:p>
                    <a:p>
                      <a:r>
                        <a:rPr lang="fi-FI" sz="1400" b="1" i="0" u="none" strike="noStrike" cap="none" baseline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  <a:t>SOLMU – Liikkumisen uudet palvelut liikenteen solmukohdissa</a:t>
                      </a:r>
                      <a:br>
                        <a:rPr lang="fi-FI" sz="1400" b="1" i="0" u="none" strike="noStrike" cap="none" baseline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</a:br>
                      <a:endParaRPr lang="fi-FI" sz="1400" b="1" i="0" u="none" strike="noStrike" cap="none" baseline="0" dirty="0">
                        <a:solidFill>
                          <a:schemeClr val="accent3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Arial"/>
                      </a:endParaRPr>
                    </a:p>
                  </a:txBody>
                  <a:tcPr marL="79765" marR="79765" marT="39882" marB="398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DF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Hyvinvointi ja terveysteknologia</a:t>
                      </a:r>
                    </a:p>
                    <a:p>
                      <a:br>
                        <a:rPr lang="en-US" sz="1200" b="1" dirty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KauKo – Kaupunkiympäristöt kokeilualustana </a:t>
                      </a:r>
                      <a:br>
                        <a:rPr lang="en-US" sz="1400" b="1" dirty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hyvinvointi-innovaatioille</a:t>
                      </a:r>
                    </a:p>
                    <a:p>
                      <a:endParaRPr lang="en-US" sz="1400" b="1" dirty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Terveysinnovaatioita yli siilorajojen</a:t>
                      </a:r>
                      <a:br>
                        <a:rPr lang="en-US" sz="1400" b="1" i="0" dirty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endParaRPr lang="en-US" sz="1400" b="1" i="0" dirty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79765" marR="79765" marT="39882" marB="39882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7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746750"/>
                  </a:ext>
                </a:extLst>
              </a:tr>
              <a:tr h="2534537">
                <a:tc vMerge="1">
                  <a:txBody>
                    <a:bodyPr/>
                    <a:lstStyle/>
                    <a:p>
                      <a:endParaRPr lang="fi-FI" sz="1200" b="1" i="0" u="none" strike="noStrike" cap="none" baseline="0" dirty="0">
                        <a:solidFill>
                          <a:schemeClr val="accent3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Arial"/>
                      </a:endParaRPr>
                    </a:p>
                  </a:txBody>
                  <a:tcPr marL="79765" marR="79765" marT="39882" marB="39882">
                    <a:solidFill>
                      <a:srgbClr val="26DFD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Uudet avaukset &amp; </a:t>
                      </a:r>
                      <a:br>
                        <a:rPr kumimoji="0" lang="fi-FI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r>
                        <a:rPr kumimoji="0" lang="fi-FI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yleinen ekosysteemien kehittäminen</a:t>
                      </a:r>
                    </a:p>
                    <a:p>
                      <a:br>
                        <a:rPr lang="fi-FI" sz="1400" b="1" i="0" u="none" strike="noStrike" cap="none" baseline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</a:br>
                      <a:r>
                        <a:rPr lang="fi-FI" sz="1400" b="1" i="0" u="none" strike="noStrike" cap="none" baseline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  <a:t>Laskeutuvien yritysten palvelut pk-seudulla</a:t>
                      </a:r>
                      <a:br>
                        <a:rPr lang="fi-FI" sz="1400" b="1" i="0" u="none" strike="noStrike" cap="none" baseline="0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</a:br>
                      <a:endParaRPr lang="fi-FI" sz="1400" b="1" i="0" u="none" strike="noStrike" cap="none" baseline="0" dirty="0">
                        <a:solidFill>
                          <a:schemeClr val="accent3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Arial"/>
                      </a:endParaRPr>
                    </a:p>
                    <a:p>
                      <a:r>
                        <a:rPr lang="en-US" sz="1400" b="1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Digital Creative Industries and Beyond</a:t>
                      </a:r>
                    </a:p>
                    <a:p>
                      <a:endParaRPr lang="fi-FI" sz="1400" b="1" dirty="0">
                        <a:solidFill>
                          <a:schemeClr val="accent3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r>
                        <a:rPr lang="en-US" sz="1400" b="1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Pääkaupunkiseudun pelialan keskittymä pk-yrityksille</a:t>
                      </a:r>
                    </a:p>
                    <a:p>
                      <a:endParaRPr lang="fi-FI" sz="1400" b="1" dirty="0">
                        <a:solidFill>
                          <a:schemeClr val="accent3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r>
                        <a:rPr lang="en-US" sz="1400" b="1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Vaikuttavat ekosysteemit </a:t>
                      </a:r>
                      <a:br>
                        <a:rPr lang="en-US" sz="1400" b="1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r>
                        <a:rPr lang="en-US" sz="1400" b="1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– tuloksellisen klusterikehittämisen reseptit</a:t>
                      </a:r>
                      <a:br>
                        <a:rPr lang="en-US" sz="1400" b="1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br>
                        <a:rPr lang="en-US" sz="1400" b="1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r>
                        <a:rPr lang="fi-FI" sz="1400" b="1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HEVinnovations </a:t>
                      </a:r>
                      <a:br>
                        <a:rPr lang="fi-FI" sz="1400" b="1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r>
                        <a:rPr lang="fi-FI" sz="1400" b="1" dirty="0">
                          <a:solidFill>
                            <a:schemeClr val="accent3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– Pks-ekosysteemisopimuksen koordinaatiohanke</a:t>
                      </a:r>
                    </a:p>
                    <a:p>
                      <a:endParaRPr kumimoji="0" lang="fi-FI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r>
                        <a:rPr kumimoji="0" lang="fi-FI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AI – Business Hautomo</a:t>
                      </a:r>
                      <a:endParaRPr kumimoji="0" lang="fi-FI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79765" marR="79765" marT="39882" marB="39882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951004"/>
                  </a:ext>
                </a:extLst>
              </a:tr>
              <a:tr h="9087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  <a:t>Uudet oppimisympäristöt ja osaamisen digitaaliset ratkaisut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kumimoji="0" lang="en-US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</a:b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  <a:t>Jakamisella viisautta: yhteiskäyttöiset innovaatio- ja oppimisympäristöt</a:t>
                      </a:r>
                      <a:b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</a:br>
                      <a:endParaRPr kumimoji="0" lang="fi-FI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  <a:sym typeface="Arial"/>
                      </a:endParaRPr>
                    </a:p>
                  </a:txBody>
                  <a:tcPr marL="79765" marR="79765" marT="39882" marB="398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0" lang="fi-FI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79765" marR="79765" marT="39882" marB="39882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240895"/>
                  </a:ext>
                </a:extLst>
              </a:tr>
            </a:tbl>
          </a:graphicData>
        </a:graphic>
      </p:graphicFrame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3ECC2F67-A4C3-4107-CF65-281DADC7FA41}"/>
              </a:ext>
            </a:extLst>
          </p:cNvPr>
          <p:cNvSpPr/>
          <p:nvPr/>
        </p:nvSpPr>
        <p:spPr>
          <a:xfrm>
            <a:off x="6292311" y="5909491"/>
            <a:ext cx="526658" cy="473482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1400" b="1" i="0" u="none" strike="noStrike" kern="0" cap="none" spc="0" normalizeH="0" baseline="0" noProof="0" dirty="0">
                <a:ln>
                  <a:noFill/>
                </a:ln>
                <a:solidFill>
                  <a:srgbClr val="00377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1,8 M€</a:t>
            </a: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E910E100-309A-054B-213E-865DBA122439}"/>
              </a:ext>
            </a:extLst>
          </p:cNvPr>
          <p:cNvSpPr/>
          <p:nvPr/>
        </p:nvSpPr>
        <p:spPr>
          <a:xfrm>
            <a:off x="11034793" y="2961960"/>
            <a:ext cx="521742" cy="470001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i-FI" sz="1400" b="1" kern="0" dirty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8,2</a:t>
            </a:r>
            <a:r>
              <a:rPr kumimoji="0" lang="fi-FI" sz="1400" b="1" i="0" u="none" strike="noStrike" kern="0" cap="none" spc="0" normalizeH="0" baseline="0" noProof="0" dirty="0">
                <a:ln>
                  <a:noFill/>
                </a:ln>
                <a:solidFill>
                  <a:srgbClr val="00377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M€</a:t>
            </a: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37F9EB77-89ED-F913-39D3-0170D06D3902}"/>
              </a:ext>
            </a:extLst>
          </p:cNvPr>
          <p:cNvSpPr/>
          <p:nvPr/>
        </p:nvSpPr>
        <p:spPr>
          <a:xfrm flipH="1">
            <a:off x="11028148" y="1388718"/>
            <a:ext cx="521741" cy="495816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i-FI" sz="1400" b="1" kern="0" dirty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2,2</a:t>
            </a:r>
            <a:r>
              <a:rPr kumimoji="0" lang="fi-FI" sz="1400" b="1" i="0" u="none" strike="noStrike" kern="0" cap="none" spc="0" normalizeH="0" baseline="0" noProof="0" dirty="0">
                <a:ln>
                  <a:noFill/>
                </a:ln>
                <a:solidFill>
                  <a:srgbClr val="00377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M€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C7EBF2DE-EB85-A98C-65C8-C9FE22C8D0D7}"/>
              </a:ext>
            </a:extLst>
          </p:cNvPr>
          <p:cNvSpPr/>
          <p:nvPr/>
        </p:nvSpPr>
        <p:spPr>
          <a:xfrm>
            <a:off x="6269064" y="1349974"/>
            <a:ext cx="526658" cy="53456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i-FI" sz="1400" b="1" kern="0" dirty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6</a:t>
            </a:r>
            <a:r>
              <a:rPr kumimoji="0" lang="fi-FI" sz="1400" b="1" i="0" u="none" strike="noStrike" kern="0" cap="none" spc="0" normalizeH="0" baseline="0" noProof="0" dirty="0">
                <a:ln>
                  <a:noFill/>
                </a:ln>
                <a:solidFill>
                  <a:srgbClr val="00377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,9 M€</a:t>
            </a:r>
          </a:p>
        </p:txBody>
      </p:sp>
    </p:spTree>
    <p:extLst>
      <p:ext uri="{BB962C8B-B14F-4D97-AF65-F5344CB8AC3E}">
        <p14:creationId xmlns:p14="http://schemas.microsoft.com/office/powerpoint/2010/main" val="1013764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B3B06803-288B-28A9-FC50-E445DC06B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694" y="454660"/>
            <a:ext cx="7615325" cy="603821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68599E7-ABCF-F122-6217-51A01A2E5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/>
              <a:t>Menetelmälliset</a:t>
            </a:r>
            <a:br>
              <a:rPr lang="fi-FI" sz="4000" dirty="0"/>
            </a:br>
            <a:r>
              <a:rPr lang="fi-FI" sz="4000" dirty="0"/>
              <a:t>kokonaisuudet</a:t>
            </a:r>
          </a:p>
        </p:txBody>
      </p:sp>
    </p:spTree>
    <p:extLst>
      <p:ext uri="{BB962C8B-B14F-4D97-AF65-F5344CB8AC3E}">
        <p14:creationId xmlns:p14="http://schemas.microsoft.com/office/powerpoint/2010/main" val="1019419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2B2D5B-2912-E982-E3C7-834850EE4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Miten hyödyntää HEVi-perhettä?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1821EFB-06C8-F802-9198-387A223813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0533" y="1756599"/>
            <a:ext cx="3622089" cy="2754651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Tapahtumat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Valmennukset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Verkostot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Kohderyhmät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Yhteisviestintä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jne.</a:t>
            </a:r>
          </a:p>
          <a:p>
            <a:endParaRPr lang="fi-FI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7A2DE06-C37E-5ADA-770A-4996ED631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349" y="1930863"/>
            <a:ext cx="7976062" cy="2406122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E1B0A1CD-2169-E198-8D38-BE111E9949E7}"/>
              </a:ext>
            </a:extLst>
          </p:cNvPr>
          <p:cNvSpPr/>
          <p:nvPr/>
        </p:nvSpPr>
        <p:spPr>
          <a:xfrm>
            <a:off x="2400562" y="4850178"/>
            <a:ext cx="6830722" cy="16426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i-FI" sz="2000" b="1" kern="0" dirty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18 hanketta (15 ryhmähanketta)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2000" b="1" i="0" u="none" strike="noStrike" kern="0" cap="none" spc="0" normalizeH="0" baseline="0" noProof="0" dirty="0">
                <a:ln>
                  <a:noFill/>
                </a:ln>
                <a:solidFill>
                  <a:srgbClr val="00377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54 osahanketta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i-FI" sz="2000" b="1" kern="0" dirty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12</a:t>
            </a:r>
            <a:r>
              <a:rPr kumimoji="0" lang="fi-FI" sz="2000" b="1" i="0" u="none" strike="noStrike" kern="0" cap="none" spc="0" normalizeH="0" baseline="0" noProof="0" dirty="0">
                <a:ln>
                  <a:noFill/>
                </a:ln>
                <a:solidFill>
                  <a:srgbClr val="00377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organisaatiota 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377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(+ </a:t>
            </a:r>
            <a:r>
              <a:rPr lang="fi-FI" sz="2000" kern="0" dirty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näiden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377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verkostot, alustat, resurssit…)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i-FI" sz="2000" b="1" kern="0" dirty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70</a:t>
            </a:r>
            <a:r>
              <a:rPr kumimoji="0" lang="fi-FI" sz="2000" b="1" i="0" u="none" strike="noStrike" kern="0" cap="none" spc="0" normalizeH="0" baseline="0" noProof="0" dirty="0">
                <a:ln>
                  <a:noFill/>
                </a:ln>
                <a:solidFill>
                  <a:srgbClr val="00377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+ työntekijää 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377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(+ </a:t>
            </a:r>
            <a:r>
              <a:rPr lang="fi-FI" sz="2000" kern="0" dirty="0">
                <a:solidFill>
                  <a:srgbClr val="00377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näiden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377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verkostot, osaaminen…)</a:t>
            </a:r>
          </a:p>
        </p:txBody>
      </p:sp>
    </p:spTree>
    <p:extLst>
      <p:ext uri="{BB962C8B-B14F-4D97-AF65-F5344CB8AC3E}">
        <p14:creationId xmlns:p14="http://schemas.microsoft.com/office/powerpoint/2010/main" val="1015017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900806C-E515-2384-0218-E23CE5110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6837"/>
            <a:ext cx="10515600" cy="2024326"/>
          </a:xfrm>
        </p:spPr>
        <p:txBody>
          <a:bodyPr>
            <a:normAutofit/>
          </a:bodyPr>
          <a:lstStyle/>
          <a:p>
            <a:pPr algn="ctr"/>
            <a:r>
              <a:rPr lang="fi-FI" sz="5400" b="1" dirty="0">
                <a:solidFill>
                  <a:srgbClr val="003770"/>
                </a:solidFill>
              </a:rPr>
              <a:t>Hankeviestinnän koulutus 4/2024, Hanke viestii-tiimi</a:t>
            </a:r>
          </a:p>
        </p:txBody>
      </p:sp>
    </p:spTree>
    <p:extLst>
      <p:ext uri="{BB962C8B-B14F-4D97-AF65-F5344CB8AC3E}">
        <p14:creationId xmlns:p14="http://schemas.microsoft.com/office/powerpoint/2010/main" val="2662952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5C63EF6B-5485-4162-9400-A6B4CF4E6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28" y="10231"/>
            <a:ext cx="9644743" cy="6847769"/>
          </a:xfrm>
          <a:prstGeom prst="rect">
            <a:avLst/>
          </a:prstGeom>
          <a:noFill/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1AEC4F52-C141-7713-DFE2-B90AA5E0F2F2}"/>
              </a:ext>
            </a:extLst>
          </p:cNvPr>
          <p:cNvSpPr txBox="1"/>
          <p:nvPr/>
        </p:nvSpPr>
        <p:spPr>
          <a:xfrm>
            <a:off x="95795" y="0"/>
            <a:ext cx="4397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Kaavio: Marja-Liisa Torniainen, Pisteen paikka</a:t>
            </a:r>
          </a:p>
        </p:txBody>
      </p:sp>
    </p:spTree>
    <p:extLst>
      <p:ext uri="{BB962C8B-B14F-4D97-AF65-F5344CB8AC3E}">
        <p14:creationId xmlns:p14="http://schemas.microsoft.com/office/powerpoint/2010/main" val="1938960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900806C-E515-2384-0218-E23CE5110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33852"/>
            <a:ext cx="10515600" cy="1664998"/>
          </a:xfrm>
        </p:spPr>
        <p:txBody>
          <a:bodyPr>
            <a:normAutofit/>
          </a:bodyPr>
          <a:lstStyle/>
          <a:p>
            <a:pPr algn="ctr"/>
            <a:r>
              <a:rPr lang="fi-FI" sz="6000" b="1" dirty="0">
                <a:solidFill>
                  <a:srgbClr val="003770"/>
                </a:solidFill>
              </a:rPr>
              <a:t>Haku 4.11.-15.1.</a:t>
            </a:r>
          </a:p>
        </p:txBody>
      </p:sp>
    </p:spTree>
    <p:extLst>
      <p:ext uri="{BB962C8B-B14F-4D97-AF65-F5344CB8AC3E}">
        <p14:creationId xmlns:p14="http://schemas.microsoft.com/office/powerpoint/2010/main" val="8245847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5E365CD-588D-18A3-CF44-E1288E338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Esimerkkejä työkaluista viestintäsisältöjen kehittämiseen</a:t>
            </a:r>
          </a:p>
        </p:txBody>
      </p:sp>
      <p:pic>
        <p:nvPicPr>
          <p:cNvPr id="9" name="Kuva 8" descr="Kuva, joka sisältää kohteen teksti, kuvakaappaus, Fontti, ympyrä&#10;&#10;Kuvaus luotu automaattisesti">
            <a:extLst>
              <a:ext uri="{FF2B5EF4-FFF2-40B4-BE49-F238E27FC236}">
                <a16:creationId xmlns:a16="http://schemas.microsoft.com/office/drawing/2014/main" id="{94B8DFA6-60FE-1D6F-A448-BDBA96BCF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985" y="48985"/>
            <a:ext cx="13561785" cy="6888805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765CBD4A-620F-6057-A7A1-5B4F4120F14E}"/>
              </a:ext>
            </a:extLst>
          </p:cNvPr>
          <p:cNvSpPr txBox="1"/>
          <p:nvPr/>
        </p:nvSpPr>
        <p:spPr>
          <a:xfrm>
            <a:off x="8988783" y="5846544"/>
            <a:ext cx="4397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Kaavio: Marja-Liisa Torniainen, Pisteen paikka</a:t>
            </a:r>
          </a:p>
        </p:txBody>
      </p:sp>
    </p:spTree>
    <p:extLst>
      <p:ext uri="{BB962C8B-B14F-4D97-AF65-F5344CB8AC3E}">
        <p14:creationId xmlns:p14="http://schemas.microsoft.com/office/powerpoint/2010/main" val="4227118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teksti, kuvakaappaus, Fontti, muotoilu&#10;&#10;Kuvaus luotu automaattisesti">
            <a:extLst>
              <a:ext uri="{FF2B5EF4-FFF2-40B4-BE49-F238E27FC236}">
                <a16:creationId xmlns:a16="http://schemas.microsoft.com/office/drawing/2014/main" id="{A6A44007-41BE-5944-7BC1-7BFD9887E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82" y="0"/>
            <a:ext cx="11702318" cy="6970511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C5E38348-9C02-2E17-DC92-5F8BAEA21698}"/>
              </a:ext>
            </a:extLst>
          </p:cNvPr>
          <p:cNvSpPr txBox="1"/>
          <p:nvPr/>
        </p:nvSpPr>
        <p:spPr>
          <a:xfrm>
            <a:off x="337282" y="421341"/>
            <a:ext cx="4397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Kaavio: Marja-Liisa Torniainen, Pisteen paikka</a:t>
            </a:r>
          </a:p>
        </p:txBody>
      </p:sp>
    </p:spTree>
    <p:extLst>
      <p:ext uri="{BB962C8B-B14F-4D97-AF65-F5344CB8AC3E}">
        <p14:creationId xmlns:p14="http://schemas.microsoft.com/office/powerpoint/2010/main" val="3720918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teksti, kuvakaappaus, Ihmisen kasvot, henkilö&#10;&#10;Kuvaus luotu automaattisesti">
            <a:extLst>
              <a:ext uri="{FF2B5EF4-FFF2-40B4-BE49-F238E27FC236}">
                <a16:creationId xmlns:a16="http://schemas.microsoft.com/office/drawing/2014/main" id="{6936E90B-147A-C98E-3597-11AC0A70A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141" y="172719"/>
            <a:ext cx="7856619" cy="539009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5E365CD-588D-18A3-CF44-E1288E338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Asiakaspersoonat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A49671-D780-4999-9DC6-881B7E7DD93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8866" y="2116772"/>
            <a:ext cx="6010275" cy="497490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/>
              <a:t>Asiakaspersoona – fiktiivinen mutta faktoihin perustuva hahmo, jonka avulla luomme ymmärrystä asiakkaasta, hänen tarpeistaan ja toiveistaan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/>
              <a:t>Asiakaspersoonien avulla haemme syvällisempää ymmärrystä siitä, </a:t>
            </a:r>
            <a:br>
              <a:rPr lang="fi-FI" sz="2200" dirty="0"/>
            </a:br>
            <a:r>
              <a:rPr lang="fi-FI" sz="2200" dirty="0"/>
              <a:t>mitkä asiat vaikuttavat kohderyhmäläisten osallistumiseen – myönteisesti tai kielteisesti.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/>
              <a:t>Kertoo asiakkaan toiveista, ongelmista, motivaatiosta ja tavoista. 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D92967BB-2D12-7A6A-FB60-CACFF24BF12F}"/>
              </a:ext>
            </a:extLst>
          </p:cNvPr>
          <p:cNvSpPr txBox="1"/>
          <p:nvPr/>
        </p:nvSpPr>
        <p:spPr>
          <a:xfrm>
            <a:off x="6666925" y="5357748"/>
            <a:ext cx="4397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Kuva: Marja-Liisa Torniainen, Pisteen paikka</a:t>
            </a:r>
          </a:p>
        </p:txBody>
      </p:sp>
    </p:spTree>
    <p:extLst>
      <p:ext uri="{BB962C8B-B14F-4D97-AF65-F5344CB8AC3E}">
        <p14:creationId xmlns:p14="http://schemas.microsoft.com/office/powerpoint/2010/main" val="879808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900806C-E515-2384-0218-E23CE5110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647" y="2825210"/>
            <a:ext cx="10515600" cy="2024326"/>
          </a:xfrm>
        </p:spPr>
        <p:txBody>
          <a:bodyPr>
            <a:normAutofit/>
          </a:bodyPr>
          <a:lstStyle/>
          <a:p>
            <a:pPr algn="ctr"/>
            <a:r>
              <a:rPr lang="fi-FI" sz="5400" dirty="0">
                <a:solidFill>
                  <a:srgbClr val="003770"/>
                </a:solidFill>
                <a:latin typeface="+mj-lt"/>
              </a:rPr>
              <a:t>Muita käytännön vinkkejä </a:t>
            </a:r>
          </a:p>
        </p:txBody>
      </p:sp>
    </p:spTree>
    <p:extLst>
      <p:ext uri="{BB962C8B-B14F-4D97-AF65-F5344CB8AC3E}">
        <p14:creationId xmlns:p14="http://schemas.microsoft.com/office/powerpoint/2010/main" val="2205207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1821EFB-06C8-F802-9198-387A22381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440" y="1584960"/>
            <a:ext cx="11069320" cy="4429760"/>
          </a:xfrm>
        </p:spPr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Viestintä ei ole pelkkää sometusta – myös esim. sisäinen vaikuttaminen/edunvalvonta voi edellyttää viestinnällistä panostusta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Säännöllinen viestintä vahvistaa kohderyhmän osallisuutta ja sitoutumista toimintaan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Viestintä kannattaa suunnitella konsortioyhteisesti ja työpakettikohtaisesti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Viesti tuloksista vielä kun se on ajankohtaista ja hanke käynnissä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i-FI" dirty="0"/>
          </a:p>
          <a:p>
            <a:r>
              <a:rPr lang="fi-FI" dirty="0"/>
              <a:t>Viestinnän mittareita asettaessa kannattaa käyttää maalaisjärkeä esim. julkaisujen määrässä ja aikataulutuksessa. </a:t>
            </a: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E48BC02B-8F73-E006-AFBA-3709E8E40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" y="387826"/>
            <a:ext cx="10515600" cy="1325563"/>
          </a:xfrm>
        </p:spPr>
        <p:txBody>
          <a:bodyPr/>
          <a:lstStyle/>
          <a:p>
            <a:r>
              <a:rPr lang="fi-FI" dirty="0"/>
              <a:t>Mikä on sinun hankkeelle vaikuttavaa?</a:t>
            </a:r>
          </a:p>
        </p:txBody>
      </p:sp>
    </p:spTree>
    <p:extLst>
      <p:ext uri="{BB962C8B-B14F-4D97-AF65-F5344CB8AC3E}">
        <p14:creationId xmlns:p14="http://schemas.microsoft.com/office/powerpoint/2010/main" val="30237415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1821EFB-06C8-F802-9198-387A22381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815320" cy="412083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Onko hankkeessa tarpeeksi henkilökuntaa suhteessa toimenpiteisiin/tavoitteisiin?</a:t>
            </a:r>
          </a:p>
          <a:p>
            <a:pPr marL="1143000" lvl="1" indent="-457200"/>
            <a:r>
              <a:rPr lang="fi-FI" sz="2600" dirty="0"/>
              <a:t>Voiko sivutoimisesti viestiä riittävästi hankkeessa, jolla on suuret näkyvyystavoitteet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Tarjoatko kaikille samat sisällöt vai kohdistatko sanomaasi?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Tarvitseeko viestintä ulkoisia toimijoita esim. videot </a:t>
            </a:r>
            <a:br>
              <a:rPr lang="fi-FI" sz="3200" dirty="0"/>
            </a:br>
            <a:r>
              <a:rPr lang="fi-FI" sz="3200" dirty="0"/>
              <a:t>tai muu erityisosaaminen</a:t>
            </a:r>
          </a:p>
          <a:p>
            <a:br>
              <a:rPr lang="fi-FI" sz="3200" dirty="0"/>
            </a:br>
            <a:r>
              <a:rPr lang="fi-FI" sz="3200" dirty="0"/>
              <a:t>”Viestintäasiantuntija hankkeessa ei vapauta muuta konsortiota viestimästä toiminnasta”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F017442-AF10-D6C1-FBB5-30F60EAC7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/>
              <a:t>Resursoi viestintään</a:t>
            </a:r>
          </a:p>
        </p:txBody>
      </p:sp>
    </p:spTree>
    <p:extLst>
      <p:ext uri="{BB962C8B-B14F-4D97-AF65-F5344CB8AC3E}">
        <p14:creationId xmlns:p14="http://schemas.microsoft.com/office/powerpoint/2010/main" val="3622362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DCFC7EB-A64E-4E05-7FBC-6231FFE5B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Yhteisrekisteri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3465F1D-65AA-3224-02B8-1F9B3903C83A}"/>
              </a:ext>
            </a:extLst>
          </p:cNvPr>
          <p:cNvSpPr txBox="1"/>
          <p:nvPr/>
        </p:nvSpPr>
        <p:spPr>
          <a:xfrm>
            <a:off x="838200" y="1723353"/>
            <a:ext cx="1037725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fi-FI" sz="2200" b="0" u="none" strike="noStrike" dirty="0">
                <a:effectLst/>
              </a:rPr>
              <a:t>Jos hanke toteuttaa kohdistettua viestintää ja markkinointia (esim. uutiskirje, tapahtumat), yhteisrekisterin perustaminen yhteistyösopimuksen laadinnan yhteydessä voi olla järkevää. </a:t>
            </a:r>
            <a:br>
              <a:rPr lang="fi-FI" sz="2200" b="0" u="none" strike="noStrike" dirty="0">
                <a:effectLst/>
              </a:rPr>
            </a:br>
            <a:endParaRPr lang="fi-FI" sz="2200" b="0" u="none" strike="noStrike" dirty="0">
              <a:effectLst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200" b="0" u="none" strike="noStrike" dirty="0">
                <a:effectLst/>
              </a:rPr>
              <a:t>Ilman yhteisrekisteriä </a:t>
            </a:r>
            <a:r>
              <a:rPr lang="fi-FI" sz="2200" dirty="0"/>
              <a:t>yhteystietoja ei saa välittää organisaatiolta toiselle, jolloin organisaatiot ylläpitävät erillisiä rekistereitä omien organisaatioidensa tietosuojakäytänteiden puitteissa (tai viestintä on keskitetty vain yhdelle taholle)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i-FI" sz="2200" dirty="0"/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200" dirty="0"/>
              <a:t>Yhteisrekisteri mahdollistaa sen, että osahan</a:t>
            </a:r>
            <a:r>
              <a:rPr lang="fi-FI" sz="2200" b="0" u="none" strike="noStrike" dirty="0">
                <a:effectLst/>
              </a:rPr>
              <a:t>ketoteuttajat voivat </a:t>
            </a:r>
            <a:br>
              <a:rPr lang="fi-FI" sz="2200" b="0" u="none" strike="noStrike" dirty="0">
                <a:effectLst/>
              </a:rPr>
            </a:br>
            <a:r>
              <a:rPr lang="fi-FI" sz="2200" b="0" u="none" strike="noStrike" dirty="0">
                <a:effectLst/>
              </a:rPr>
              <a:t>(luvan saatuaan) käsitellä verkostonsa henkilötietoja yhteisessä rekisterissä.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i-FI" sz="2200" dirty="0"/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200" b="0" u="none" strike="noStrike" dirty="0">
                <a:effectLst/>
              </a:rPr>
              <a:t>Organisaatiosi tietosuojavastaava osaa neuvoa asiassa parhaiten, </a:t>
            </a:r>
            <a:br>
              <a:rPr lang="fi-FI" sz="2200" b="0" u="none" strike="noStrike" dirty="0">
                <a:effectLst/>
              </a:rPr>
            </a:br>
            <a:r>
              <a:rPr lang="fi-FI" sz="2200" b="0" u="none" strike="noStrike" dirty="0">
                <a:effectLst/>
              </a:rPr>
              <a:t>HEVi voi tarjota vertaistukea (mutta ei lainopillisia neuvoja).</a:t>
            </a:r>
          </a:p>
        </p:txBody>
      </p:sp>
    </p:spTree>
    <p:extLst>
      <p:ext uri="{BB962C8B-B14F-4D97-AF65-F5344CB8AC3E}">
        <p14:creationId xmlns:p14="http://schemas.microsoft.com/office/powerpoint/2010/main" val="32210354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DCFC7EB-A64E-4E05-7FBC-6231FFE5B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Tulossa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69A3044A-DF58-C337-3B2D-78ADF8FFEFFB}"/>
              </a:ext>
            </a:extLst>
          </p:cNvPr>
          <p:cNvSpPr txBox="1"/>
          <p:nvPr/>
        </p:nvSpPr>
        <p:spPr>
          <a:xfrm>
            <a:off x="838200" y="1690688"/>
            <a:ext cx="10377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fi-FI" sz="3200" b="1" i="0" u="none" strike="noStrike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Hankeklinikka: Vaikuttavuus </a:t>
            </a:r>
            <a:br>
              <a:rPr lang="fi-FI" sz="3200" b="0" i="0" u="none" strike="noStrike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i-FI" sz="3200" b="0" i="0" u="none" strike="noStrike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26.11. klo 09-10.30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fi-FI" sz="3200" b="0" i="0" u="none" strike="noStrike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Business Helsinki, Kansakoulukatu 3, 4. krs.</a:t>
            </a:r>
            <a:br>
              <a:rPr lang="fi-FI" sz="3200" b="0" i="0" u="none" strike="noStrike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fi-FI" sz="3200" b="0" i="0" u="none" strike="noStrike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fi-FI" sz="3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fi-FI" sz="3200" b="1" i="0" u="none" strike="noStrike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HEVi</a:t>
            </a:r>
            <a:r>
              <a:rPr lang="fi-FI" sz="3200" b="1" i="0" u="none" strike="noStrike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-verkoston pikkujoulut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fi-FI" sz="3200" b="0" i="0" u="none" strike="noStrike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2.12. klo 13.15-16.15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br>
              <a:rPr lang="fi-FI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i-FI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Ilmoittaudu! </a:t>
            </a:r>
            <a:r>
              <a:rPr lang="fi-FI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/>
              </a:rPr>
              <a:t>www.hevinnovations.fi</a:t>
            </a:r>
            <a:r>
              <a:rPr lang="fi-FI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fi-FI" sz="3200" b="0" i="0" u="none" strike="noStrike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14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0D44532-4000-BDC0-92B5-C618DD4CEF3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77240" y="409241"/>
            <a:ext cx="10515600" cy="4790831"/>
          </a:xfrm>
        </p:spPr>
        <p:txBody>
          <a:bodyPr>
            <a:normAutofit/>
          </a:bodyPr>
          <a:lstStyle/>
          <a:p>
            <a:pPr marL="11430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endParaRPr kumimoji="0" lang="fi-FI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1430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endParaRPr kumimoji="0" lang="fi-FI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1430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ato"/>
              <a:buNone/>
              <a:tabLst/>
              <a:defRPr/>
            </a:pPr>
            <a:r>
              <a:rPr kumimoji="0" lang="fi-FI" sz="3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www.linkedin.com/company/hevinnovations/</a:t>
            </a:r>
            <a:endParaRPr kumimoji="0" lang="fi-FI" sz="3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11430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ato"/>
              <a:buNone/>
              <a:tabLst/>
              <a:defRPr/>
            </a:pPr>
            <a:endParaRPr kumimoji="0" lang="fi-FI" sz="3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11430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ato"/>
              <a:buNone/>
              <a:tabLst/>
              <a:defRPr/>
            </a:pPr>
            <a:r>
              <a:rPr lang="fi-FI" sz="4400" b="1" u="sng" kern="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  <a:hlinkClick r:id="rId3"/>
              </a:rPr>
              <a:t>www.hevinnovations.fi</a:t>
            </a:r>
            <a:endParaRPr lang="fi-FI" sz="4400" b="1" u="sng" kern="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11430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ato"/>
              <a:buNone/>
              <a:tabLst/>
              <a:defRPr/>
            </a:pPr>
            <a:endParaRPr kumimoji="0" lang="fi-FI" sz="44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marL="50800" indent="0">
              <a:buNone/>
            </a:pPr>
            <a:r>
              <a:rPr lang="fi-FI" sz="2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				TILAA UUTISKIRJE:</a:t>
            </a:r>
          </a:p>
        </p:txBody>
      </p:sp>
      <p:pic>
        <p:nvPicPr>
          <p:cNvPr id="1026" name="Kuva 3">
            <a:extLst>
              <a:ext uri="{FF2B5EF4-FFF2-40B4-BE49-F238E27FC236}">
                <a16:creationId xmlns:a16="http://schemas.microsoft.com/office/drawing/2014/main" id="{6624A807-5D44-DC7A-77CD-A50E254CF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572" y="2687899"/>
            <a:ext cx="2915111" cy="291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293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AB2C9E-E838-7D85-ED74-FEF4C119D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78" y="1103954"/>
            <a:ext cx="10515600" cy="1325700"/>
          </a:xfrm>
        </p:spPr>
        <p:txBody>
          <a:bodyPr>
            <a:normAutofit fontScale="90000"/>
          </a:bodyPr>
          <a:lstStyle/>
          <a:p>
            <a:br>
              <a:rPr lang="fi-FI" dirty="0"/>
            </a:br>
            <a:br>
              <a:rPr lang="fi-FI" dirty="0"/>
            </a:br>
            <a:r>
              <a:rPr lang="fi-FI" dirty="0"/>
              <a:t>Kiitos!</a:t>
            </a:r>
            <a:br>
              <a:rPr lang="fi-FI" dirty="0"/>
            </a:br>
            <a:br>
              <a:rPr lang="fi-FI" dirty="0"/>
            </a:br>
            <a:r>
              <a:rPr lang="fi-FI" sz="2200" dirty="0"/>
              <a:t>Pääkaupunkiseudun innovaatiotoiminnan ekosysteemisopimuksen toteutusta koordinoi </a:t>
            </a:r>
            <a:br>
              <a:rPr lang="fi-FI" sz="2200" dirty="0"/>
            </a:br>
            <a:r>
              <a:rPr lang="fi-FI" sz="2200" dirty="0"/>
              <a:t>ja fasilitoi HEVi -Pääkaupunkiseudun ekosysteemisopimuksen portfoliohanke, joka on Euroopan Unionin osarahoittama ajalla 1.5.2024-31.12.2027. </a:t>
            </a:r>
            <a:br>
              <a:rPr lang="fi-FI" sz="2200" dirty="0"/>
            </a:br>
            <a:br>
              <a:rPr lang="fi-FI" sz="2200" dirty="0"/>
            </a:br>
            <a:r>
              <a:rPr lang="fi-FI" sz="2200" dirty="0"/>
              <a:t>Hankkeen budjetti on 1,6 milj. euroa, josta EAKR-tukea on 60% (988 000 euroa). </a:t>
            </a:r>
            <a:br>
              <a:rPr lang="fi-FI" sz="2200" dirty="0"/>
            </a:br>
            <a:r>
              <a:rPr lang="fi-FI" sz="2200" dirty="0" err="1"/>
              <a:t>HEViä</a:t>
            </a:r>
            <a:r>
              <a:rPr lang="fi-FI" sz="2200" dirty="0"/>
              <a:t> rahoittavat myös Helsingin, Espoon ja Vantaan kaupungit.</a:t>
            </a:r>
            <a:br>
              <a:rPr lang="fi-FI" sz="2200" dirty="0"/>
            </a:br>
            <a:endParaRPr lang="fi-FI" sz="2200" dirty="0"/>
          </a:p>
        </p:txBody>
      </p:sp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2644859-70CB-5FC7-FE76-45252C4EC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879" y="4341119"/>
            <a:ext cx="2601798" cy="545844"/>
          </a:xfrm>
          <a:prstGeom prst="rect">
            <a:avLst/>
          </a:prstGeom>
        </p:spPr>
      </p:pic>
      <p:pic>
        <p:nvPicPr>
          <p:cNvPr id="4" name="Kuva 3" descr="Kuva, joka sisältää kohteen logo&#10;&#10;Kuvaus luotu automaattisesti">
            <a:extLst>
              <a:ext uri="{FF2B5EF4-FFF2-40B4-BE49-F238E27FC236}">
                <a16:creationId xmlns:a16="http://schemas.microsoft.com/office/drawing/2014/main" id="{4F077637-712E-584D-3B9A-6CBDF12E1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229" y="4269990"/>
            <a:ext cx="2001624" cy="630951"/>
          </a:xfrm>
          <a:prstGeom prst="rect">
            <a:avLst/>
          </a:prstGeom>
        </p:spPr>
      </p:pic>
      <p:pic>
        <p:nvPicPr>
          <p:cNvPr id="6" name="Kuva 5" descr="Kuva, joka sisältää kohteen kuvakaappaus, Grafiikka, Fontti, graafinen suunnittelu&#10;&#10;Kuvaus luotu automaattisesti">
            <a:extLst>
              <a:ext uri="{FF2B5EF4-FFF2-40B4-BE49-F238E27FC236}">
                <a16:creationId xmlns:a16="http://schemas.microsoft.com/office/drawing/2014/main" id="{26B73818-B792-5848-5FB4-9155A8B75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040" y="4278587"/>
            <a:ext cx="1858815" cy="670909"/>
          </a:xfrm>
          <a:prstGeom prst="rect">
            <a:avLst/>
          </a:prstGeom>
        </p:spPr>
      </p:pic>
      <p:pic>
        <p:nvPicPr>
          <p:cNvPr id="7" name="Kuva 6" descr="Kuva, joka sisältää kohteen teksti, merkki&#10;&#10;Kuvaus luotu automaattisesti">
            <a:extLst>
              <a:ext uri="{FF2B5EF4-FFF2-40B4-BE49-F238E27FC236}">
                <a16:creationId xmlns:a16="http://schemas.microsoft.com/office/drawing/2014/main" id="{B1D7DB23-5C96-861A-DC97-3C43D64A4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9140" y="5340201"/>
            <a:ext cx="1204092" cy="558655"/>
          </a:xfrm>
          <a:prstGeom prst="rect">
            <a:avLst/>
          </a:prstGeom>
        </p:spPr>
      </p:pic>
      <p:pic>
        <p:nvPicPr>
          <p:cNvPr id="8" name="Kuva 7" descr="Kuva, joka sisältää kohteen teksti, käyntikortti&#10;&#10;Kuvaus luotu automaattisesti">
            <a:extLst>
              <a:ext uri="{FF2B5EF4-FFF2-40B4-BE49-F238E27FC236}">
                <a16:creationId xmlns:a16="http://schemas.microsoft.com/office/drawing/2014/main" id="{A14934EC-287D-6AA5-9F57-08D0929D2B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6839" y="5073438"/>
            <a:ext cx="1864751" cy="932376"/>
          </a:xfrm>
          <a:prstGeom prst="rect">
            <a:avLst/>
          </a:prstGeom>
        </p:spPr>
      </p:pic>
      <p:pic>
        <p:nvPicPr>
          <p:cNvPr id="9" name="Kuva 8" descr="Kuva, joka sisältää kohteen musta, Grafiikka, ympyrä, Fontti&#10;&#10;Kuvaus luotu automaattisesti">
            <a:extLst>
              <a:ext uri="{FF2B5EF4-FFF2-40B4-BE49-F238E27FC236}">
                <a16:creationId xmlns:a16="http://schemas.microsoft.com/office/drawing/2014/main" id="{68154585-5690-B662-0A16-8FF344E2DE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8379" y="4972850"/>
            <a:ext cx="1815256" cy="119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73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9"/>
          <p:cNvSpPr txBox="1">
            <a:spLocks noGrp="1"/>
          </p:cNvSpPr>
          <p:nvPr>
            <p:ph type="title"/>
          </p:nvPr>
        </p:nvSpPr>
        <p:spPr/>
        <p:txBody>
          <a:bodyPr spcFirstLastPara="1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3770"/>
              </a:buClr>
              <a:buSzPts val="4400"/>
              <a:buFont typeface="Lato"/>
              <a:buNone/>
            </a:pPr>
            <a:r>
              <a:rPr lang="fi-FI" b="1" dirty="0">
                <a:latin typeface="+mn-lt"/>
              </a:rPr>
              <a:t>Hankkeiden kesto ja budjetti</a:t>
            </a:r>
          </a:p>
        </p:txBody>
      </p:sp>
      <p:graphicFrame>
        <p:nvGraphicFramePr>
          <p:cNvPr id="566" name="Google Shape;564;p9">
            <a:extLst>
              <a:ext uri="{FF2B5EF4-FFF2-40B4-BE49-F238E27FC236}">
                <a16:creationId xmlns:a16="http://schemas.microsoft.com/office/drawing/2014/main" id="{98BA8351-9CFE-2BF9-1A2C-BC061C164B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3581905"/>
              </p:ext>
            </p:extLst>
          </p:nvPr>
        </p:nvGraphicFramePr>
        <p:xfrm>
          <a:off x="797560" y="20288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DCFC7EB-A64E-4E05-7FBC-6231FFE5B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Haasteita hakemuksissa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69A3044A-DF58-C337-3B2D-78ADF8FFEFFB}"/>
              </a:ext>
            </a:extLst>
          </p:cNvPr>
          <p:cNvSpPr txBox="1"/>
          <p:nvPr/>
        </p:nvSpPr>
        <p:spPr>
          <a:xfrm>
            <a:off x="838200" y="1855433"/>
            <a:ext cx="10377256" cy="385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000" b="0" i="0" u="none" strike="noStrike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Hankeidea ei ole kyllin konkreettinen/kuvattu liian pinnallisesti</a:t>
            </a:r>
          </a:p>
          <a:p>
            <a:pPr marL="285750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000" b="0" i="0" u="none" strike="noStrike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Hankkeessa tehdään ”liikaa”; tekemiset hajallaan/irrallisia</a:t>
            </a:r>
          </a:p>
          <a:p>
            <a:pPr marL="285750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Tavoitteet epärealistiset</a:t>
            </a:r>
          </a:p>
          <a:p>
            <a:pPr marL="285750" indent="-28575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2000" b="0" i="0" u="none" strike="noStrike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Toiminta ei tuota suoria, mitattavia tuloksia // liian heikko panos-/tuotossuhde</a:t>
            </a:r>
          </a:p>
          <a:p>
            <a:pPr marL="285750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000" b="0" i="0" u="none" strike="noStrike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Toiminta ei ole linjassa kaupunkistrategioiden tai ekosysteemisopimuksen kanssa</a:t>
            </a:r>
          </a:p>
          <a:p>
            <a:pPr marL="285750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000" b="0" i="0" u="none" strike="noStrike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Perustoiminnan rahoittaminen (ei sallittu)</a:t>
            </a:r>
          </a:p>
          <a:p>
            <a:pPr marL="285750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Sisäinen kehittäminen, kohderyhmät eivät hyödy hankkeesta sen aikana </a:t>
            </a:r>
          </a:p>
          <a:p>
            <a:pPr marL="285750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Toiminta rajattu perusteettomasti tietyille ryhmille (jäsenistö tms.)</a:t>
            </a:r>
            <a:endParaRPr lang="fi-FI" sz="2000" b="0" i="0" u="none" strike="noStrike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000" b="0" i="0" u="none" strike="noStrike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Toiminta irrallaan muusta samankaltaisesta toiminnasta, ei kytkeydy ekosysteemiin</a:t>
            </a:r>
          </a:p>
        </p:txBody>
      </p:sp>
    </p:spTree>
    <p:extLst>
      <p:ext uri="{BB962C8B-B14F-4D97-AF65-F5344CB8AC3E}">
        <p14:creationId xmlns:p14="http://schemas.microsoft.com/office/powerpoint/2010/main" val="2327334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69;p10">
            <a:extLst>
              <a:ext uri="{FF2B5EF4-FFF2-40B4-BE49-F238E27FC236}">
                <a16:creationId xmlns:a16="http://schemas.microsoft.com/office/drawing/2014/main" id="{F4DE8376-A0A6-8D33-92E9-F448804B00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lvl="0"/>
            <a:r>
              <a:rPr lang="fi-FI"/>
              <a:t>Tuensaajat ja kohderyhmät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307A2AE-F19C-A53B-9412-5F40C46F0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graphicFrame>
        <p:nvGraphicFramePr>
          <p:cNvPr id="11" name="Google Shape;570;p10">
            <a:extLst>
              <a:ext uri="{FF2B5EF4-FFF2-40B4-BE49-F238E27FC236}">
                <a16:creationId xmlns:a16="http://schemas.microsoft.com/office/drawing/2014/main" id="{F1A2632C-AFB3-30CB-6084-84B44A72B3FE}"/>
              </a:ext>
            </a:extLst>
          </p:cNvPr>
          <p:cNvGraphicFramePr/>
          <p:nvPr/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5937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65FCE0F-D0BC-784A-82E7-E756D0892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775" y="3873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i-FI" b="1" dirty="0" err="1">
                <a:solidFill>
                  <a:srgbClr val="003770"/>
                </a:solidFill>
                <a:latin typeface="Lato"/>
                <a:ea typeface="Lato"/>
                <a:cs typeface="Lato"/>
              </a:rPr>
              <a:t>HEVi</a:t>
            </a:r>
            <a:r>
              <a:rPr lang="fi-FI" b="1" dirty="0">
                <a:solidFill>
                  <a:srgbClr val="003770"/>
                </a:solidFill>
                <a:latin typeface="Lato"/>
                <a:ea typeface="Lato"/>
                <a:cs typeface="Lato"/>
              </a:rPr>
              <a:t>-hankkeiden erityispiirteet</a:t>
            </a:r>
            <a:endParaRPr lang="fi-FI" b="1" dirty="0">
              <a:solidFill>
                <a:srgbClr val="00377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6" name="Kaaviokuva 5">
            <a:extLst>
              <a:ext uri="{FF2B5EF4-FFF2-40B4-BE49-F238E27FC236}">
                <a16:creationId xmlns:a16="http://schemas.microsoft.com/office/drawing/2014/main" id="{D0F81210-3F77-2604-BEE0-E381CB9D4282}"/>
              </a:ext>
            </a:extLst>
          </p:cNvPr>
          <p:cNvGraphicFramePr/>
          <p:nvPr/>
        </p:nvGraphicFramePr>
        <p:xfrm>
          <a:off x="838200" y="1830257"/>
          <a:ext cx="10444566" cy="2779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uorakulmio: Pyöristetyt kulmat 2">
            <a:extLst>
              <a:ext uri="{FF2B5EF4-FFF2-40B4-BE49-F238E27FC236}">
                <a16:creationId xmlns:a16="http://schemas.microsoft.com/office/drawing/2014/main" id="{3446362B-C191-2338-7BF3-E49C95463564}"/>
              </a:ext>
            </a:extLst>
          </p:cNvPr>
          <p:cNvSpPr/>
          <p:nvPr/>
        </p:nvSpPr>
        <p:spPr>
          <a:xfrm>
            <a:off x="866775" y="4819650"/>
            <a:ext cx="3295650" cy="1473200"/>
          </a:xfrm>
          <a:prstGeom prst="roundRect">
            <a:avLst/>
          </a:prstGeom>
          <a:solidFill>
            <a:srgbClr val="0037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Ryhmähanke</a:t>
            </a:r>
          </a:p>
        </p:txBody>
      </p:sp>
      <p:sp>
        <p:nvSpPr>
          <p:cNvPr id="4" name="Suorakulmio: Pyöristetyt kulmat 3">
            <a:extLst>
              <a:ext uri="{FF2B5EF4-FFF2-40B4-BE49-F238E27FC236}">
                <a16:creationId xmlns:a16="http://schemas.microsoft.com/office/drawing/2014/main" id="{97289AD3-F462-FAA1-CA4D-1A6D0639A201}"/>
              </a:ext>
            </a:extLst>
          </p:cNvPr>
          <p:cNvSpPr/>
          <p:nvPr/>
        </p:nvSpPr>
        <p:spPr>
          <a:xfrm>
            <a:off x="7987116" y="4819650"/>
            <a:ext cx="3295650" cy="1473200"/>
          </a:xfrm>
          <a:prstGeom prst="roundRect">
            <a:avLst/>
          </a:prstGeom>
          <a:solidFill>
            <a:srgbClr val="0037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 keskity sisäiseen kehittämiseen tai tarvekartoituksiin</a:t>
            </a:r>
          </a:p>
        </p:txBody>
      </p: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1C0F8B39-B711-D920-5D07-A92450AA5799}"/>
              </a:ext>
            </a:extLst>
          </p:cNvPr>
          <p:cNvSpPr/>
          <p:nvPr/>
        </p:nvSpPr>
        <p:spPr>
          <a:xfrm>
            <a:off x="4412658" y="4819650"/>
            <a:ext cx="3295650" cy="1473200"/>
          </a:xfrm>
          <a:prstGeom prst="roundRect">
            <a:avLst/>
          </a:prstGeom>
          <a:solidFill>
            <a:srgbClr val="00377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Tuottaa elinvoimaa </a:t>
            </a:r>
            <a:br>
              <a:rPr lang="fi-FI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i-FI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 kilpailukykyä hankkeen aikana</a:t>
            </a:r>
          </a:p>
        </p:txBody>
      </p:sp>
    </p:spTree>
    <p:extLst>
      <p:ext uri="{BB962C8B-B14F-4D97-AF65-F5344CB8AC3E}">
        <p14:creationId xmlns:p14="http://schemas.microsoft.com/office/powerpoint/2010/main" val="4080361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8599E7-ABCF-F122-6217-51A01A2E5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b="1" dirty="0">
                <a:latin typeface="+mn-lt"/>
              </a:rPr>
              <a:t>Menetelmälliset</a:t>
            </a:r>
            <a:br>
              <a:rPr lang="fi-FI" sz="4000" b="1" dirty="0">
                <a:latin typeface="+mn-lt"/>
              </a:rPr>
            </a:br>
            <a:r>
              <a:rPr lang="fi-FI" sz="4000" b="1" dirty="0">
                <a:latin typeface="+mn-lt"/>
              </a:rPr>
              <a:t>kokonaisuudet</a:t>
            </a:r>
          </a:p>
        </p:txBody>
      </p:sp>
      <p:graphicFrame>
        <p:nvGraphicFramePr>
          <p:cNvPr id="7" name="Sisällön paikkamerkki 6">
            <a:extLst>
              <a:ext uri="{FF2B5EF4-FFF2-40B4-BE49-F238E27FC236}">
                <a16:creationId xmlns:a16="http://schemas.microsoft.com/office/drawing/2014/main" id="{6D5F6E53-848C-2728-3BEA-17AEECAE56B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82221214"/>
              </p:ext>
            </p:extLst>
          </p:nvPr>
        </p:nvGraphicFramePr>
        <p:xfrm>
          <a:off x="3479369" y="442618"/>
          <a:ext cx="8026170" cy="5936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4397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ulukko 4">
            <a:extLst>
              <a:ext uri="{FF2B5EF4-FFF2-40B4-BE49-F238E27FC236}">
                <a16:creationId xmlns:a16="http://schemas.microsoft.com/office/drawing/2014/main" id="{094620DC-0E7B-24A6-D83C-920CB2ED745A}"/>
              </a:ext>
            </a:extLst>
          </p:cNvPr>
          <p:cNvGraphicFramePr>
            <a:graphicFrameLocks noGrp="1"/>
          </p:cNvGraphicFramePr>
          <p:nvPr/>
        </p:nvGraphicFramePr>
        <p:xfrm>
          <a:off x="349623" y="403409"/>
          <a:ext cx="8956302" cy="6073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077">
                  <a:extLst>
                    <a:ext uri="{9D8B030D-6E8A-4147-A177-3AD203B41FA5}">
                      <a16:colId xmlns:a16="http://schemas.microsoft.com/office/drawing/2014/main" val="3686397600"/>
                    </a:ext>
                  </a:extLst>
                </a:gridCol>
                <a:gridCol w="3400425">
                  <a:extLst>
                    <a:ext uri="{9D8B030D-6E8A-4147-A177-3AD203B41FA5}">
                      <a16:colId xmlns:a16="http://schemas.microsoft.com/office/drawing/2014/main" val="3477422627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3179594624"/>
                    </a:ext>
                  </a:extLst>
                </a:gridCol>
              </a:tblGrid>
              <a:tr h="1880736">
                <a:tc>
                  <a:txBody>
                    <a:bodyPr/>
                    <a:lstStyle/>
                    <a:p>
                      <a:pPr algn="ctr"/>
                      <a:r>
                        <a:rPr lang="fi-FI" sz="1800" b="1" dirty="0"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ET 1.1 </a:t>
                      </a:r>
                      <a:br>
                        <a:rPr lang="fi-FI" sz="1800" b="1" dirty="0"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</a:br>
                      <a:r>
                        <a:rPr lang="fi-FI" sz="1800" b="1" dirty="0"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Tutkimus- ja innovointivalmiuksien ja </a:t>
                      </a:r>
                      <a:br>
                        <a:rPr lang="fi-FI" sz="1800" b="1" dirty="0"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</a:br>
                      <a:r>
                        <a:rPr lang="fi-FI" sz="1800" b="1" dirty="0"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kehittyneiden teknologioiden käyttöönoton parantaminen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b="1" dirty="0"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ET 1.2 </a:t>
                      </a:r>
                      <a:br>
                        <a:rPr lang="fi-FI" sz="1800" b="1" dirty="0"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</a:br>
                      <a:r>
                        <a:rPr lang="fi-FI" sz="1800" b="1" dirty="0"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Digitalisaation etujen hyödyntäminen kansalaisten, yritysten ja julkishallinnon hyväksi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b="1" dirty="0"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ET 1.3 </a:t>
                      </a:r>
                    </a:p>
                    <a:p>
                      <a:pPr algn="ctr"/>
                      <a:r>
                        <a:rPr lang="fi-FI" sz="1800" b="1" dirty="0"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Pk-yritysten kasvun </a:t>
                      </a:r>
                    </a:p>
                    <a:p>
                      <a:pPr algn="ctr"/>
                      <a:r>
                        <a:rPr lang="fi-FI" sz="1800" b="1" dirty="0">
                          <a:effectLst/>
                          <a:latin typeface="Lato" panose="020F0502020204030203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ja kilpailukyvyn parantaminen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187001"/>
                  </a:ext>
                </a:extLst>
              </a:tr>
              <a:tr h="1461119">
                <a:tc>
                  <a:txBody>
                    <a:bodyPr/>
                    <a:lstStyle/>
                    <a:p>
                      <a:pPr algn="ctr"/>
                      <a:endParaRPr lang="fi-FI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342933"/>
                  </a:ext>
                </a:extLst>
              </a:tr>
              <a:tr h="1461119">
                <a:tc>
                  <a:txBody>
                    <a:bodyPr/>
                    <a:lstStyle/>
                    <a:p>
                      <a:pPr algn="ctr"/>
                      <a:endParaRPr lang="fi-FI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853182"/>
                  </a:ext>
                </a:extLst>
              </a:tr>
              <a:tr h="1270617">
                <a:tc>
                  <a:txBody>
                    <a:bodyPr/>
                    <a:lstStyle/>
                    <a:p>
                      <a:pPr algn="ctr"/>
                      <a:endParaRPr lang="fi-FI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i-FI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290771"/>
                  </a:ext>
                </a:extLst>
              </a:tr>
            </a:tbl>
          </a:graphicData>
        </a:graphic>
      </p:graphicFrame>
      <p:sp>
        <p:nvSpPr>
          <p:cNvPr id="10" name="Tekstiruutu 9">
            <a:extLst>
              <a:ext uri="{FF2B5EF4-FFF2-40B4-BE49-F238E27FC236}">
                <a16:creationId xmlns:a16="http://schemas.microsoft.com/office/drawing/2014/main" id="{9CE9F367-97ED-E59A-AAA8-6181A3726FC7}"/>
              </a:ext>
            </a:extLst>
          </p:cNvPr>
          <p:cNvSpPr txBox="1"/>
          <p:nvPr/>
        </p:nvSpPr>
        <p:spPr>
          <a:xfrm>
            <a:off x="490980" y="2828167"/>
            <a:ext cx="8673587" cy="3139321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fi-FI" sz="1800" b="1" kern="100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fi-FI" sz="1800" b="1" kern="100" dirty="0">
                <a:solidFill>
                  <a:srgbClr val="000000"/>
                </a:solidFill>
                <a:effectLst/>
                <a:highlight>
                  <a:srgbClr val="26DFD4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Älykkäät ja kestävät </a:t>
            </a:r>
            <a:r>
              <a:rPr lang="fi-FI" b="1" kern="100" dirty="0">
                <a:solidFill>
                  <a:srgbClr val="000000"/>
                </a:solidFill>
                <a:effectLst/>
                <a:highlight>
                  <a:srgbClr val="26DFD4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kaupunkiratkaisut</a:t>
            </a:r>
            <a:r>
              <a:rPr lang="fi-FI" sz="1800" b="1" kern="100" dirty="0">
                <a:solidFill>
                  <a:srgbClr val="000000"/>
                </a:solidFill>
                <a:effectLst/>
                <a:highlight>
                  <a:srgbClr val="26DFD4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fi-FI" b="1" kern="100" dirty="0">
              <a:solidFill>
                <a:srgbClr val="000000"/>
              </a:solidFill>
              <a:highlight>
                <a:srgbClr val="26DFD4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fi-FI" kern="1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</a:t>
            </a:r>
            <a:r>
              <a:rPr lang="fi-FI" sz="1800" kern="1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iherratkaisut ja luonnon monimuotoisuuden edistäminen kaupunkiympäristössä</a:t>
            </a:r>
            <a:br>
              <a:rPr lang="fi-FI" sz="1800" kern="1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i-FI" sz="1800" kern="1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Kaupunki-ilmailu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1800" kern="1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fi-FI" sz="1800" b="1" kern="100" dirty="0">
                <a:solidFill>
                  <a:schemeClr val="bg1"/>
                </a:solidFill>
                <a:effectLst/>
                <a:highlight>
                  <a:srgbClr val="E64F24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Uudet oppimisympäristöt ja osaamisen digitaaliset ratkaisut</a:t>
            </a:r>
            <a:r>
              <a:rPr lang="fi-FI" sz="1800" kern="100" dirty="0">
                <a:solidFill>
                  <a:schemeClr val="bg1"/>
                </a:solidFill>
                <a:effectLst/>
                <a:highlight>
                  <a:srgbClr val="E64F24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br>
              <a:rPr lang="fi-FI" sz="1800" kern="1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i-FI" sz="1800" kern="1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Simulaatio-opetus virtuaaliympäristöissä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i-FI" sz="1800" kern="100" dirty="0">
              <a:solidFill>
                <a:srgbClr val="000000"/>
              </a:solidFill>
            </a:endParaRPr>
          </a:p>
          <a:p>
            <a:pPr algn="ctr"/>
            <a:r>
              <a:rPr lang="fi-FI" sz="1800" b="1" kern="100" dirty="0">
                <a:solidFill>
                  <a:srgbClr val="000000"/>
                </a:solidFill>
                <a:effectLst/>
                <a:highlight>
                  <a:srgbClr val="D1B4D9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Uudet avaukset ja yleinen ekosysteemien kehittäminen</a:t>
            </a:r>
          </a:p>
          <a:p>
            <a:pPr algn="ctr"/>
            <a:r>
              <a:rPr lang="fi-FI" sz="1800" kern="1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Pk-yritysten kasvu ja kansainvälistyminen</a:t>
            </a:r>
          </a:p>
          <a:p>
            <a:pPr algn="ctr"/>
            <a:endParaRPr lang="fi-FI" b="1" dirty="0">
              <a:effectLst/>
              <a:latin typeface="Lato" panose="020F0502020204030203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BE56A7E0-0683-BF4A-D2AC-B89CAE01DBE9}"/>
              </a:ext>
            </a:extLst>
          </p:cNvPr>
          <p:cNvSpPr txBox="1"/>
          <p:nvPr/>
        </p:nvSpPr>
        <p:spPr>
          <a:xfrm>
            <a:off x="9544050" y="2367720"/>
            <a:ext cx="2344215" cy="1038701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4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Kokeiluympäristöt sekä innovatiiviset hankinnat</a:t>
            </a:r>
            <a:endParaRPr lang="fi-FI" sz="1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95B46449-F294-B553-693A-A7AE6ECDA004}"/>
              </a:ext>
            </a:extLst>
          </p:cNvPr>
          <p:cNvSpPr txBox="1"/>
          <p:nvPr/>
        </p:nvSpPr>
        <p:spPr>
          <a:xfrm>
            <a:off x="9544050" y="3594573"/>
            <a:ext cx="2344215" cy="164461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4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TKI-keskittymien toiminnan, rakenteiden </a:t>
            </a:r>
            <a:br>
              <a:rPr lang="fi-FI" sz="14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i-FI" sz="14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 osaamisen vahvistaminen</a:t>
            </a:r>
            <a:endParaRPr lang="fi-FI" sz="1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3C35B6EE-8F16-04ED-894C-F91AE663F1AF}"/>
              </a:ext>
            </a:extLst>
          </p:cNvPr>
          <p:cNvSpPr txBox="1"/>
          <p:nvPr/>
        </p:nvSpPr>
        <p:spPr>
          <a:xfrm>
            <a:off x="9544049" y="5375424"/>
            <a:ext cx="2344215" cy="1038701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4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Yrityshautomot </a:t>
            </a:r>
            <a:br>
              <a:rPr lang="fi-FI" sz="14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i-FI" sz="14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 muut yrityspalvelut</a:t>
            </a:r>
          </a:p>
        </p:txBody>
      </p:sp>
    </p:spTree>
    <p:extLst>
      <p:ext uri="{BB962C8B-B14F-4D97-AF65-F5344CB8AC3E}">
        <p14:creationId xmlns:p14="http://schemas.microsoft.com/office/powerpoint/2010/main" val="747388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65FCE0F-D0BC-784A-82E7-E756D0892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212725"/>
            <a:ext cx="10515600" cy="1325563"/>
          </a:xfrm>
        </p:spPr>
        <p:txBody>
          <a:bodyPr>
            <a:normAutofit/>
          </a:bodyPr>
          <a:lstStyle/>
          <a:p>
            <a:r>
              <a:rPr lang="fi-FI" sz="4000" b="1" dirty="0">
                <a:solidFill>
                  <a:srgbClr val="003770"/>
                </a:solidFill>
                <a:latin typeface="Lato"/>
                <a:ea typeface="Lato"/>
                <a:cs typeface="Lato"/>
              </a:rPr>
              <a:t>Valintaperusteet, yleiset ja erityiset</a:t>
            </a:r>
            <a:endParaRPr lang="en-FI" sz="4000" dirty="0">
              <a:solidFill>
                <a:srgbClr val="003770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FE1C5F0-1E07-DAD9-60F8-AAE3ECF0B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920" y="1808018"/>
            <a:ext cx="11199920" cy="460317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</a:pPr>
            <a:r>
              <a:rPr lang="fi-FI" sz="32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Yleiset</a:t>
            </a:r>
            <a:r>
              <a:rPr lang="fi-FI" sz="32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valintaperusteet</a:t>
            </a:r>
            <a:r>
              <a:rPr lang="fi-FI" sz="3200" i="0" u="none" strike="noStrike" cap="none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varmistavat hankkeen ohjelma- ja rahoituskelpoisuuden </a:t>
            </a:r>
            <a:br>
              <a:rPr lang="fi-FI" sz="3200" i="0" u="none" strike="noStrike" cap="none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i-FI" sz="3200" i="0" u="none" strike="noStrike" cap="none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(ks. </a:t>
            </a:r>
            <a:r>
              <a:rPr lang="fi-FI" sz="3200" i="0" u="none" strike="noStrike" cap="none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/>
              </a:rPr>
              <a:t>Ohje EAKR-rahoituksen hakijalle</a:t>
            </a:r>
            <a:r>
              <a:rPr lang="fi-FI" sz="3200" i="0" u="none" strike="noStrike" cap="none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s. 31)</a:t>
            </a:r>
            <a:br>
              <a:rPr lang="fi-FI" sz="3200" i="0" u="none" strike="noStrike" cap="none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fi-FI" sz="3200" i="0" u="none" strike="noStrike" cap="none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</a:pPr>
            <a:r>
              <a:rPr lang="fi-FI" sz="32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Erityiset</a:t>
            </a:r>
            <a:r>
              <a:rPr lang="fi-FI" sz="32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valintaperusteet, </a:t>
            </a:r>
            <a:r>
              <a:rPr lang="fi-FI" sz="3200" u="sng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kerryttävät pisteitä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None/>
            </a:pPr>
            <a:r>
              <a:rPr lang="fi-FI" sz="2800" b="1" dirty="0">
                <a:solidFill>
                  <a:srgbClr val="000000"/>
                </a:solidFill>
              </a:rPr>
              <a:t>1) </a:t>
            </a:r>
            <a:r>
              <a:rPr lang="fi-FI" sz="2800" dirty="0">
                <a:solidFill>
                  <a:srgbClr val="000000"/>
                </a:solidFill>
              </a:rPr>
              <a:t>Horisontaaliset valintaperusteet (samat kaikille hakijoille) (0-3 pistettä per kriteeri)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None/>
            </a:pPr>
            <a:r>
              <a:rPr lang="fi-FI" sz="2800" b="1" dirty="0">
                <a:solidFill>
                  <a:srgbClr val="000000"/>
                </a:solidFill>
              </a:rPr>
              <a:t>2)</a:t>
            </a:r>
            <a:r>
              <a:rPr lang="fi-FI" sz="28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Erityistavoitekohtaiset</a:t>
            </a:r>
            <a:r>
              <a:rPr lang="fi-FI" sz="28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kriteerit (0-5 pistettä per kriteeri)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None/>
            </a:pPr>
            <a:r>
              <a:rPr lang="fi-FI" sz="2800" b="1" dirty="0">
                <a:solidFill>
                  <a:srgbClr val="000000"/>
                </a:solidFill>
              </a:rPr>
              <a:t>3) </a:t>
            </a:r>
            <a:r>
              <a:rPr lang="fi-FI" sz="2800" dirty="0">
                <a:solidFill>
                  <a:srgbClr val="000000"/>
                </a:solidFill>
              </a:rPr>
              <a:t>Tarkentava valintaperuste </a:t>
            </a:r>
            <a:r>
              <a:rPr lang="fi-FI" sz="28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(0-5 pistettä, on täytyttävä):</a:t>
            </a:r>
            <a:br>
              <a:rPr lang="fi-FI" sz="28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i-FI" sz="2800" i="1" kern="100" dirty="0">
                <a:solidFill>
                  <a:srgbClr val="222222"/>
                </a:solidFill>
                <a:effectLst/>
              </a:rPr>
              <a:t>Hanke on </a:t>
            </a:r>
            <a:r>
              <a:rPr lang="fi-FI" sz="2800" i="1" kern="100" dirty="0" err="1">
                <a:solidFill>
                  <a:srgbClr val="222222"/>
                </a:solidFill>
                <a:effectLst/>
              </a:rPr>
              <a:t>pks</a:t>
            </a:r>
            <a:r>
              <a:rPr lang="fi-FI" sz="2800" i="1" kern="100" dirty="0">
                <a:solidFill>
                  <a:srgbClr val="222222"/>
                </a:solidFill>
              </a:rPr>
              <a:t>-</a:t>
            </a:r>
            <a:r>
              <a:rPr lang="fi-FI" sz="2800" i="1" kern="100" dirty="0">
                <a:solidFill>
                  <a:srgbClr val="222222"/>
                </a:solidFill>
                <a:effectLst/>
              </a:rPr>
              <a:t>ekosysteemisopimuksen mukainen: </a:t>
            </a:r>
            <a:r>
              <a:rPr lang="fi-FI" sz="2800" i="1" dirty="0">
                <a:solidFill>
                  <a:srgbClr val="000000"/>
                </a:solidFill>
                <a:effectLst/>
              </a:rPr>
              <a:t>Hankkeessa tehdään monitoimijaisesti pääkaupunkiseudun laajuista yhteistyötä ja luodaan alueellista vaikuttavuutta.</a:t>
            </a:r>
            <a:br>
              <a:rPr lang="fi-FI" sz="28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fi-FI" sz="32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</a:pPr>
            <a:r>
              <a:rPr lang="fi-FI" sz="3200" b="1" dirty="0">
                <a:solidFill>
                  <a:schemeClr val="dk1"/>
                </a:solidFill>
              </a:rPr>
              <a:t>Rahoitettaviksi </a:t>
            </a:r>
            <a:r>
              <a:rPr lang="fi-FI" sz="3200" dirty="0">
                <a:solidFill>
                  <a:schemeClr val="dk1"/>
                </a:solidFill>
              </a:rPr>
              <a:t>valikoituvat suurimmat pistemäärät saaneet hakemukset. </a:t>
            </a:r>
            <a:br>
              <a:rPr lang="fi-FI" sz="3200" dirty="0">
                <a:solidFill>
                  <a:schemeClr val="dk1"/>
                </a:solidFill>
              </a:rPr>
            </a:br>
            <a:r>
              <a:rPr lang="fi-FI" sz="3200" dirty="0">
                <a:solidFill>
                  <a:schemeClr val="dk1"/>
                </a:solidFill>
              </a:rPr>
              <a:t>Rahoitettavien hankkeiden on lisäksi kerrytettävä </a:t>
            </a:r>
            <a:r>
              <a:rPr lang="fi-FI" sz="32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vähintään 60 % maksimipistemäärästä.</a:t>
            </a:r>
            <a:endParaRPr lang="fi-FI" sz="3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519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HEVi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6DFD3"/>
      </a:accent1>
      <a:accent2>
        <a:srgbClr val="E64F24"/>
      </a:accent2>
      <a:accent3>
        <a:srgbClr val="003770"/>
      </a:accent3>
      <a:accent4>
        <a:srgbClr val="D1B3D9"/>
      </a:accent4>
      <a:accent5>
        <a:srgbClr val="000000"/>
      </a:accent5>
      <a:accent6>
        <a:srgbClr val="7F6541"/>
      </a:accent6>
      <a:hlink>
        <a:srgbClr val="003770"/>
      </a:hlink>
      <a:folHlink>
        <a:srgbClr val="737373"/>
      </a:folHlink>
    </a:clrScheme>
    <a:fontScheme name="Suvi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Vi_powerpoint-pohja.potx" id="{BFA48238-1D16-4DB5-8289-FA897C2BDDE2}" vid="{ABCA40CA-1833-48C4-BE70-D12E354AAEAE}"/>
    </a:ext>
  </a:extLst>
</a:theme>
</file>

<file path=ppt/theme/theme2.xml><?xml version="1.0" encoding="utf-8"?>
<a:theme xmlns:a="http://schemas.openxmlformats.org/drawingml/2006/main" name="HKI-metro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FFFF"/>
        </a:solidFill>
        <a:ln>
          <a:noFill/>
        </a:ln>
        <a:extLs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round/>
              <a:headEnd/>
              <a:tailEnd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HKI_malliesitys_v2017-04-29-v09.potx" id="{D7A1E1F4-833B-4DB8-B87A-45D1112F921E}" vid="{2B78483D-0C23-4D17-B913-30E8786E4013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69deb4e-581b-4576-91ef-1127bf824f8d">
      <Terms xmlns="http://schemas.microsoft.com/office/infopath/2007/PartnerControls"/>
    </lcf76f155ced4ddcb4097134ff3c332f>
    <TaxCatchAll xmlns="46fcde59-e350-40c2-8288-8d0ddcab9cf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F944C7E31C1F44BC8C6A78E337A9CE" ma:contentTypeVersion="12" ma:contentTypeDescription="Create a new document." ma:contentTypeScope="" ma:versionID="1457bf15d3634010c3341f5fcf5d80f6">
  <xsd:schema xmlns:xsd="http://www.w3.org/2001/XMLSchema" xmlns:xs="http://www.w3.org/2001/XMLSchema" xmlns:p="http://schemas.microsoft.com/office/2006/metadata/properties" xmlns:ns2="d69deb4e-581b-4576-91ef-1127bf824f8d" xmlns:ns3="d859da8f-cfa0-424a-a909-fd7a7249962f" xmlns:ns4="46fcde59-e350-40c2-8288-8d0ddcab9cfc" targetNamespace="http://schemas.microsoft.com/office/2006/metadata/properties" ma:root="true" ma:fieldsID="f41f18602cb555da9dfb86dd03ca2eda" ns2:_="" ns3:_="" ns4:_="">
    <xsd:import namespace="d69deb4e-581b-4576-91ef-1127bf824f8d"/>
    <xsd:import namespace="d859da8f-cfa0-424a-a909-fd7a7249962f"/>
    <xsd:import namespace="46fcde59-e350-40c2-8288-8d0ddcab9c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9deb4e-581b-4576-91ef-1127bf824f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1b13d2ae-8643-4d9b-9691-30b7950a7e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59da8f-cfa0-424a-a909-fd7a7249962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fcde59-e350-40c2-8288-8d0ddcab9cfc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e527485-c5a0-4f90-8ade-349e1d82ddc6}" ma:internalName="TaxCatchAll" ma:showField="CatchAllData" ma:web="d859da8f-cfa0-424a-a909-fd7a724996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1A2E01-2E2A-4175-ACE4-40012160950A}">
  <ds:schemaRefs>
    <ds:schemaRef ds:uri="http://schemas.microsoft.com/office/2006/metadata/properties"/>
    <ds:schemaRef ds:uri="http://www.w3.org/XML/1998/namespace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d69deb4e-581b-4576-91ef-1127bf824f8d"/>
    <ds:schemaRef ds:uri="http://purl.org/dc/dcmitype/"/>
    <ds:schemaRef ds:uri="http://schemas.openxmlformats.org/package/2006/metadata/core-properties"/>
    <ds:schemaRef ds:uri="46fcde59-e350-40c2-8288-8d0ddcab9cfc"/>
    <ds:schemaRef ds:uri="d859da8f-cfa0-424a-a909-fd7a7249962f"/>
  </ds:schemaRefs>
</ds:datastoreItem>
</file>

<file path=customXml/itemProps2.xml><?xml version="1.0" encoding="utf-8"?>
<ds:datastoreItem xmlns:ds="http://schemas.openxmlformats.org/officeDocument/2006/customXml" ds:itemID="{781A2512-943A-43D2-8728-5F2F110AEC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527C31-28C4-4220-8B23-42E203DBB7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9deb4e-581b-4576-91ef-1127bf824f8d"/>
    <ds:schemaRef ds:uri="d859da8f-cfa0-424a-a909-fd7a7249962f"/>
    <ds:schemaRef ds:uri="46fcde59-e350-40c2-8288-8d0ddcab9c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26102</TotalTime>
  <Words>1345</Words>
  <Application>Microsoft Office PowerPoint</Application>
  <PresentationFormat>Laajakuva</PresentationFormat>
  <Paragraphs>204</Paragraphs>
  <Slides>40</Slides>
  <Notes>2</Notes>
  <HiddenSlides>1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40</vt:i4>
      </vt:variant>
    </vt:vector>
  </HeadingPairs>
  <TitlesOfParts>
    <vt:vector size="48" baseType="lpstr">
      <vt:lpstr>Arial</vt:lpstr>
      <vt:lpstr>Arial Black</vt:lpstr>
      <vt:lpstr>Calibri</vt:lpstr>
      <vt:lpstr>Lato</vt:lpstr>
      <vt:lpstr>Lato (Leipäteksti)</vt:lpstr>
      <vt:lpstr>Lato Black</vt:lpstr>
      <vt:lpstr>Office-teema</vt:lpstr>
      <vt:lpstr>HKI-metro</vt:lpstr>
      <vt:lpstr>Hankeklinikka: Viestintä 19.11</vt:lpstr>
      <vt:lpstr>Ohjelma </vt:lpstr>
      <vt:lpstr>PowerPoint-esitys</vt:lpstr>
      <vt:lpstr>Hankkeiden kesto ja budjetti</vt:lpstr>
      <vt:lpstr>Tuensaajat ja kohderyhmät</vt:lpstr>
      <vt:lpstr>HEVi-hankkeiden erityispiirteet</vt:lpstr>
      <vt:lpstr>Menetelmälliset kokonaisuudet</vt:lpstr>
      <vt:lpstr>PowerPoint-esitys</vt:lpstr>
      <vt:lpstr>Valintaperusteet, yleiset ja erityiset</vt:lpstr>
      <vt:lpstr>PowerPoint-esitys</vt:lpstr>
      <vt:lpstr>PowerPoint-esitys</vt:lpstr>
      <vt:lpstr>PowerPoint-esitys</vt:lpstr>
      <vt:lpstr>Sisällöt</vt:lpstr>
      <vt:lpstr>HEVin muu tuki viestintään</vt:lpstr>
      <vt:lpstr>PowerPoint-esitys</vt:lpstr>
      <vt:lpstr>TAPAHTUMAKALENTERI</vt:lpstr>
      <vt:lpstr>PowerPoint-esitys</vt:lpstr>
      <vt:lpstr>PowerPoint-esitys</vt:lpstr>
      <vt:lpstr>UUTISKIRJE</vt:lpstr>
      <vt:lpstr>KUVA ARTIKKELISTA</vt:lpstr>
      <vt:lpstr>Webbianalytiikka</vt:lpstr>
      <vt:lpstr>Muita mahdollisia viestintäkanavia</vt:lpstr>
      <vt:lpstr>TAI…</vt:lpstr>
      <vt:lpstr>PowerPoint-esitys</vt:lpstr>
      <vt:lpstr>Portfolio</vt:lpstr>
      <vt:lpstr>Menetelmälliset kokonaisuudet</vt:lpstr>
      <vt:lpstr>Miten hyödyntää HEVi-perhettä?</vt:lpstr>
      <vt:lpstr>PowerPoint-esitys</vt:lpstr>
      <vt:lpstr>PowerPoint-esitys</vt:lpstr>
      <vt:lpstr>Esimerkkejä työkaluista viestintäsisältöjen kehittämiseen</vt:lpstr>
      <vt:lpstr>PowerPoint-esitys</vt:lpstr>
      <vt:lpstr>Asiakaspersoonat</vt:lpstr>
      <vt:lpstr>PowerPoint-esitys</vt:lpstr>
      <vt:lpstr>Mikä on sinun hankkeelle vaikuttavaa?</vt:lpstr>
      <vt:lpstr>Resursoi viestintään</vt:lpstr>
      <vt:lpstr>Yhteisrekisteri</vt:lpstr>
      <vt:lpstr>Tulossa</vt:lpstr>
      <vt:lpstr>PowerPoint-esitys</vt:lpstr>
      <vt:lpstr>  Kiitos!  Pääkaupunkiseudun innovaatiotoiminnan ekosysteemisopimuksen toteutusta koordinoi  ja fasilitoi HEVi -Pääkaupunkiseudun ekosysteemisopimuksen portfoliohanke, joka on Euroopan Unionin osarahoittama ajalla 1.5.2024-31.12.2027.   Hankkeen budjetti on 1,6 milj. euroa, josta EAKR-tukea on 60% (988 000 euroa).  HEViä rahoittavat myös Helsingin, Espoon ja Vantaan kaupungit. </vt:lpstr>
      <vt:lpstr>Haasteita hakemuksissa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Pääotsikko</dc:title>
  <dc:creator>Marjamaa Sinna</dc:creator>
  <cp:lastModifiedBy>Marjamaa Sinna</cp:lastModifiedBy>
  <cp:revision>159</cp:revision>
  <dcterms:created xsi:type="dcterms:W3CDTF">2023-07-17T06:32:13Z</dcterms:created>
  <dcterms:modified xsi:type="dcterms:W3CDTF">2024-11-19T11:47:01Z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0x0101006BF944C7E31C1F44BC8C6A78E337A9CE</vt:lpwstr>
  </property>
  <property fmtid="{D5CDD505-2E9C-101B-9397-08002B2CF9AE}" pid="3" name="MSIP_Label_f35e945f-875f-47b7-87fa-10b3524d17f5_Enabled">
    <vt:lpwstr>true</vt:lpwstr>
  </property>
  <property fmtid="{D5CDD505-2E9C-101B-9397-08002B2CF9AE}" pid="4" name="MSIP_Label_f35e945f-875f-47b7-87fa-10b3524d17f5_SetDate">
    <vt:lpwstr>2023-07-17T06:32:16Z</vt:lpwstr>
  </property>
  <property fmtid="{D5CDD505-2E9C-101B-9397-08002B2CF9AE}" pid="5" name="MSIP_Label_f35e945f-875f-47b7-87fa-10b3524d17f5_Method">
    <vt:lpwstr>Standard</vt:lpwstr>
  </property>
  <property fmtid="{D5CDD505-2E9C-101B-9397-08002B2CF9AE}" pid="6" name="MSIP_Label_f35e945f-875f-47b7-87fa-10b3524d17f5_Name">
    <vt:lpwstr>Julkinen (harkinnanvaraisesti)</vt:lpwstr>
  </property>
  <property fmtid="{D5CDD505-2E9C-101B-9397-08002B2CF9AE}" pid="7" name="MSIP_Label_f35e945f-875f-47b7-87fa-10b3524d17f5_SiteId">
    <vt:lpwstr>3feb6bc1-d722-4726-966c-5b58b64df752</vt:lpwstr>
  </property>
  <property fmtid="{D5CDD505-2E9C-101B-9397-08002B2CF9AE}" pid="8" name="MSIP_Label_f35e945f-875f-47b7-87fa-10b3524d17f5_ActionId">
    <vt:lpwstr>b098af12-da6f-40be-9365-0621135b1b96</vt:lpwstr>
  </property>
  <property fmtid="{D5CDD505-2E9C-101B-9397-08002B2CF9AE}" pid="9" name="MSIP_Label_f35e945f-875f-47b7-87fa-10b3524d17f5_ContentBits">
    <vt:lpwstr>0</vt:lpwstr>
  </property>
</Properties>
</file>