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91" r:id="rId4"/>
    <p:sldId id="292" r:id="rId5"/>
    <p:sldId id="293" r:id="rId6"/>
    <p:sldId id="261" r:id="rId7"/>
    <p:sldId id="294" r:id="rId8"/>
    <p:sldId id="295" r:id="rId9"/>
    <p:sldId id="302" r:id="rId10"/>
    <p:sldId id="296" r:id="rId11"/>
    <p:sldId id="297" r:id="rId12"/>
    <p:sldId id="303" r:id="rId13"/>
    <p:sldId id="298" r:id="rId14"/>
    <p:sldId id="299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0E3FDE45-AF77-4B5C-9715-49D594BDF05E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top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ED7D31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D7D31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  <a:tblStyle styleId="{37CE84F3-28C3-443E-9E96-99CF82512B78}" styleName="Tumma tyyli 1 - Korostu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Tumma tyyli 1 - Korostu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Tumma tyyli 1 - Korostu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Tumma tyyli 1 - Korostu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Tumma tyyli 1 - Korostu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Tumma tyyli 2 - Korostus 3/Korostu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A488322-F2BA-4B5B-9748-0D474271808F}" styleName="Normaali tyyli 3 - Korostu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Normaali tyyli 3 - Korostu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Vaalea tyyli 2 - Korostu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Vaalea tyyli 2 - Korostu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Vaalea tyyli 2 - Korostus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Vaalea tyyli 2 - Korostus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Vaalea tyyli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Vaalea tyyli 3 - Korostu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Vaalea tyyli 3 - Korostu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Vaalea tyyli 3 - Korost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Vaalea tyyli 3 - Korostu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Vaalea tyyli 3 - Korostus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Vaalea tyyli 3 - Korostu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Normaali tyyl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Normaali tyyli 1 - Korost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9631B5-78F2-41C9-869B-9F39066F8104}" styleName="Normaali tyyli 3 - Korostu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Normaali tyyli 3 - Korostu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Tumma tyyli 2 - Korostus 1/Korostu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Tumma tyyli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Tumma tyyli 2 - Korostus 5/Korostu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Tumma tyyli 1 - Korost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Tumma tyyli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Normaali tyyli 4 - Korostu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Normaali tyyli 4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Normaali tyyli 4 - Korostu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Normaali tyyli 4 - Korostu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86438"/>
  </p:normalViewPr>
  <p:slideViewPr>
    <p:cSldViewPr snapToGrid="0">
      <p:cViewPr varScale="1">
        <p:scale>
          <a:sx n="105" d="100"/>
          <a:sy n="105" d="100"/>
        </p:scale>
        <p:origin x="1320" y="176"/>
      </p:cViewPr>
      <p:guideLst/>
    </p:cSldViewPr>
  </p:slideViewPr>
  <p:outlineViewPr>
    <p:cViewPr>
      <p:scale>
        <a:sx n="33" d="100"/>
        <a:sy n="33" d="100"/>
      </p:scale>
      <p:origin x="0" y="-68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463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142B330-EDC4-2E79-C06C-AC656186036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545536B-B429-6D77-1E67-1E774E70AB1B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B0BE9F-DFED-234B-B554-E05A73B90D5B}" type="datetime1">
              <a:rPr lang="fi-FI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8.9.2026</a:t>
            </a:fld>
            <a:endParaRPr lang="fi-FI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3A7B708-41F4-8CFD-48AE-CEB7065287F8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26C8511-6159-249F-32A2-D5661ECC6839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9D2B75-2367-8945-8CB8-2965A2E61383}" type="slidenum">
              <a:rPr>
                <a:latin typeface="Lato" panose="020F0502020204030203" pitchFamily="34" charset="77"/>
              </a:rPr>
              <a:t>‹#›</a:t>
            </a:fld>
            <a:endParaRPr lang="fi-FI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893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82A316-3EB1-AAF6-C9B3-FE23F9E39E6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7B4726-920E-746A-115A-6DF5DE22E362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6FFD65A4-7FD3-884E-B5FC-88082C6AA26C}" type="datetime1">
              <a:rPr lang="en-GB"/>
              <a:pPr lvl="0"/>
              <a:t>08/09/2026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14BE7F2-188A-0B10-8AF0-77C8965556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E6DD6CB-5C5E-2209-8010-671D4A51E3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C064E-C824-2443-CED9-E899251DE07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6FF05-B60D-1429-C29A-9C68E91559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16B22FD-B593-1B43-BB67-78FAC21DD18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642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1" name="Google Shape;5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37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4795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9" name="Google Shape;52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737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0" name="Google Shape;5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7146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7" name="Google Shape;5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4651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0419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441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203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>
          <a:extLst>
            <a:ext uri="{FF2B5EF4-FFF2-40B4-BE49-F238E27FC236}">
              <a16:creationId xmlns:a16="http://schemas.microsoft.com/office/drawing/2014/main" id="{AB4DA85E-3FFC-26E5-7670-DEB63C67C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8:notes">
            <a:extLst>
              <a:ext uri="{FF2B5EF4-FFF2-40B4-BE49-F238E27FC236}">
                <a16:creationId xmlns:a16="http://schemas.microsoft.com/office/drawing/2014/main" id="{3C1148AC-A611-37B3-B549-4A6BCA592D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0" name="Google Shape;620;p8:notes">
            <a:extLst>
              <a:ext uri="{FF2B5EF4-FFF2-40B4-BE49-F238E27FC236}">
                <a16:creationId xmlns:a16="http://schemas.microsoft.com/office/drawing/2014/main" id="{E36F65A2-6326-5854-2C36-880BA7392C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007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3843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6" name="Google Shape;63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8761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>
          <a:extLst>
            <a:ext uri="{FF2B5EF4-FFF2-40B4-BE49-F238E27FC236}">
              <a16:creationId xmlns:a16="http://schemas.microsoft.com/office/drawing/2014/main" id="{AD15C986-6128-10D6-58F1-8B704AC6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0:notes">
            <a:extLst>
              <a:ext uri="{FF2B5EF4-FFF2-40B4-BE49-F238E27FC236}">
                <a16:creationId xmlns:a16="http://schemas.microsoft.com/office/drawing/2014/main" id="{8C6032C2-DD2B-3D76-A112-21AFE0516D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6" name="Google Shape;636;p10:notes">
            <a:extLst>
              <a:ext uri="{FF2B5EF4-FFF2-40B4-BE49-F238E27FC236}">
                <a16:creationId xmlns:a16="http://schemas.microsoft.com/office/drawing/2014/main" id="{0D02BCC5-833D-A0CB-E4E3-F47F119B76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0:notes">
            <a:extLst>
              <a:ext uri="{FF2B5EF4-FFF2-40B4-BE49-F238E27FC236}">
                <a16:creationId xmlns:a16="http://schemas.microsoft.com/office/drawing/2014/main" id="{4ECEC56E-8ACC-29AE-617D-DFBA08B12BC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2154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9581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3" name="Google Shape;6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435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739C5-2A1A-65EB-6EEE-D76B94CA81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65129"/>
            <a:ext cx="11855936" cy="1033902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tx2"/>
                </a:solidFill>
                <a:latin typeface="Lato Black" panose="020F0502020204030203" pitchFamily="34" charset="77"/>
              </a:defRPr>
            </a:lvl1pPr>
          </a:lstStyle>
          <a:p>
            <a:pPr lv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BB050-FE32-4FCF-320E-6289594EFBE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0000" y="1611453"/>
            <a:ext cx="11135938" cy="36393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  <a:lvl2pPr>
              <a:defRPr b="0" i="0">
                <a:latin typeface="Lato" panose="020F0502020204030203" pitchFamily="34" charset="77"/>
              </a:defRPr>
            </a:lvl2pPr>
            <a:lvl3pPr>
              <a:defRPr b="0" i="0">
                <a:latin typeface="Lato" panose="020F0502020204030203" pitchFamily="34" charset="77"/>
              </a:defRPr>
            </a:lvl3pPr>
            <a:lvl4pPr>
              <a:defRPr b="0" i="0">
                <a:latin typeface="Lato" panose="020F0502020204030203" pitchFamily="34" charset="77"/>
              </a:defRPr>
            </a:lvl4pPr>
            <a:lvl5pPr>
              <a:defRPr b="0" i="0">
                <a:latin typeface="Lato" panose="020F0502020204030203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C100B7B-18A8-ADF1-EA41-64A2A036C5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9245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80E8E-F44A-F7B7-8D2A-FBA1A6A3D0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65129"/>
            <a:ext cx="10515600" cy="1033902"/>
          </a:xfrm>
          <a:prstGeom prst="rect">
            <a:avLst/>
          </a:prstGeo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Lato Black" panose="020F0502020204030203" pitchFamily="34" charset="77"/>
              </a:defRPr>
            </a:lvl1pPr>
          </a:lstStyle>
          <a:p>
            <a:pPr lv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A8128-90B7-A310-F08E-9DCFD98B97B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86782"/>
            <a:ext cx="4889068" cy="3645337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" b="0" i="0">
                <a:latin typeface="Lato" panose="020F0502020204030203" pitchFamily="34" charset="77"/>
              </a:defRPr>
            </a:lvl1pPr>
            <a:lvl2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2pPr>
            <a:lvl3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3pPr>
            <a:lvl4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4pPr>
            <a:lvl5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3EF687-C9EE-7096-42EA-39E54957E01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30931" y="1886782"/>
            <a:ext cx="4889068" cy="3645337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" b="0" i="0">
                <a:latin typeface="Lato" panose="020F0502020204030203" pitchFamily="34" charset="77"/>
              </a:defRPr>
            </a:lvl1pPr>
            <a:lvl2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2pPr>
            <a:lvl3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3pPr>
            <a:lvl4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4pPr>
            <a:lvl5pPr>
              <a:lnSpc>
                <a:spcPct val="80000"/>
              </a:lnSpc>
              <a:defRPr sz="1800" b="0" i="0">
                <a:latin typeface="Lato" panose="020F0502020204030203" pitchFamily="34" charset="77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DFED1D3-13AA-7B5B-5B59-C3B399595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1584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7D9B987D-9623-933E-7834-89E48D46A5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5892302"/>
          </a:xfrm>
          <a:prstGeom prst="rect">
            <a:avLst/>
          </a:prstGeo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 sz="18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ADE58CE1-2876-F44A-07B6-3C61831AF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9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EA2FD163-9173-B578-60A9-18AAECB5315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69164" y="164592"/>
            <a:ext cx="5806440" cy="5536692"/>
          </a:xfrm>
          <a:prstGeom prst="rect">
            <a:avLst/>
          </a:prstGeo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 sz="18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8761F48A-DBA5-196E-C8C0-CB689F5E324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04204" y="164592"/>
            <a:ext cx="5806440" cy="5536692"/>
          </a:xfrm>
          <a:prstGeom prst="rect">
            <a:avLst/>
          </a:prstGeo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 sz="18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1600A6-D175-377F-055D-2A8FE38641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431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F819-C6B4-7031-F6A6-FA972614E6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65129"/>
            <a:ext cx="10663431" cy="62699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000000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FC501D4-7563-4D72-7545-3EFAED2E88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471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EA263B6-AE3C-ABCB-A467-58B15FEB54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9521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on paikkamerkki 3">
            <a:extLst>
              <a:ext uri="{FF2B5EF4-FFF2-40B4-BE49-F238E27FC236}">
                <a16:creationId xmlns:a16="http://schemas.microsoft.com/office/drawing/2014/main" id="{AF0E93CC-D38A-CDCC-3076-CCBD7D0C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40000"/>
            <a:ext cx="11855936" cy="549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D038C8DE-B2ED-5D93-DC5E-F4E3697B3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825625"/>
            <a:ext cx="11135936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76A22001-A642-8F4C-38C3-5A0A1DD7F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368548"/>
            <a:ext cx="273536" cy="3258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fld id="{E70901DD-1AA0-E848-912F-2A393D06EFBD}" type="slidenum">
              <a:rPr lang="fi-FI" smtClean="0"/>
              <a:pPr/>
              <a:t>‹#›</a:t>
            </a:fld>
            <a:endParaRPr lang="fi-F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4" r:id="rId3"/>
    <p:sldLayoutId id="2147483665" r:id="rId4"/>
    <p:sldLayoutId id="2147483667" r:id="rId5"/>
    <p:sldLayoutId id="2147483668" r:id="rId6"/>
  </p:sldLayoutIdLst>
  <p:hf hdr="0" ftr="0" dt="0"/>
  <p:txStyles>
    <p:titleStyle>
      <a:lvl1pPr marL="720000" marR="0" lvl="0" indent="0" algn="l" defTabSz="914400" rtl="0" eaLnBrk="1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i-FI" sz="3200" b="1" i="0" u="none" strike="noStrike" kern="1200" cap="none" spc="0" baseline="0">
          <a:solidFill>
            <a:schemeClr val="tx2"/>
          </a:solidFill>
          <a:uFillTx/>
          <a:latin typeface="Lato Black" panose="020F0502020204030203" pitchFamily="34" charset="77"/>
        </a:defRPr>
      </a:lvl1pPr>
    </p:titleStyle>
    <p:bodyStyle>
      <a:lvl1pPr marL="228600" marR="0" lvl="0" indent="-228600" algn="l" defTabSz="914400" rtl="0" eaLnBrk="1" fontAlgn="auto" hangingPunct="1">
        <a:lnSpc>
          <a:spcPct val="100000"/>
        </a:lnSpc>
        <a:spcBef>
          <a:spcPts val="1000"/>
        </a:spcBef>
        <a:spcAft>
          <a:spcPts val="1200"/>
        </a:spcAft>
        <a:buSzPct val="100000"/>
        <a:buFont typeface="Arial" pitchFamily="34"/>
        <a:buChar char="•"/>
        <a:tabLst/>
        <a:defRPr lang="fi-FI" sz="1600" b="0" i="0" u="none" strike="noStrike" kern="1200" cap="none" spc="0" baseline="0">
          <a:solidFill>
            <a:srgbClr val="000000"/>
          </a:solidFill>
          <a:uFillTx/>
          <a:latin typeface="Lato" panose="020F0502020204030203" pitchFamily="34" charset="77"/>
        </a:defRPr>
      </a:lvl1pPr>
      <a:lvl2pPr marL="540000" marR="0" lvl="1" indent="-180000" algn="l" defTabSz="914400" rtl="0" eaLnBrk="1" fontAlgn="auto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System Font Regular"/>
        <a:buChar char="−"/>
        <a:tabLst/>
        <a:defRPr lang="fi-FI" sz="1200" b="0" i="0" u="none" strike="noStrike" kern="1200" cap="none" spc="0" baseline="0">
          <a:solidFill>
            <a:srgbClr val="000000"/>
          </a:solidFill>
          <a:uFillTx/>
          <a:latin typeface="Lato" panose="020F0502020204030203" pitchFamily="34" charset="77"/>
        </a:defRPr>
      </a:lvl2pPr>
      <a:lvl3pPr marL="900000" marR="0" lvl="2" indent="-180000" algn="l" defTabSz="914400" rtl="0" eaLnBrk="1" fontAlgn="auto" hangingPunct="1">
        <a:lnSpc>
          <a:spcPct val="100000"/>
        </a:lnSpc>
        <a:spcBef>
          <a:spcPts val="0"/>
        </a:spcBef>
        <a:spcAft>
          <a:spcPts val="0"/>
        </a:spcAft>
        <a:buSzPct val="100000"/>
        <a:buFont typeface="Courier New" pitchFamily="49"/>
        <a:buChar char="o"/>
        <a:tabLst/>
        <a:defRPr lang="fi-FI" sz="1200" b="0" i="0" u="none" strike="noStrike" kern="1200" cap="none" spc="0" baseline="0">
          <a:solidFill>
            <a:srgbClr val="000000"/>
          </a:solidFill>
          <a:uFillTx/>
          <a:latin typeface="Lato" panose="020F0502020204030203" pitchFamily="34" charset="77"/>
        </a:defRPr>
      </a:lvl3pPr>
      <a:lvl4pPr marL="1600200" marR="0" lvl="3" indent="-228600" algn="l" defTabSz="914400" rtl="0" eaLnBrk="1" fontAlgn="auto" hangingPunct="1">
        <a:lnSpc>
          <a:spcPct val="100000"/>
        </a:lnSpc>
        <a:spcBef>
          <a:spcPts val="0"/>
        </a:spcBef>
        <a:spcAft>
          <a:spcPts val="0"/>
        </a:spcAft>
        <a:buSzPct val="100000"/>
        <a:buFont typeface="Arial" pitchFamily="34"/>
        <a:buChar char="•"/>
        <a:tabLst/>
        <a:defRPr lang="fi-FI" sz="1200" b="0" i="0" u="none" strike="noStrike" kern="1200" cap="none" spc="0" baseline="0">
          <a:solidFill>
            <a:srgbClr val="000000"/>
          </a:solidFill>
          <a:uFillTx/>
          <a:latin typeface="Lato" panose="020F0502020204030203" pitchFamily="34" charset="77"/>
        </a:defRPr>
      </a:lvl4pPr>
      <a:lvl5pPr marL="2057400" marR="0" lvl="4" indent="-228600" algn="l" defTabSz="914400" rtl="0" eaLnBrk="1" fontAlgn="auto" hangingPunct="1">
        <a:lnSpc>
          <a:spcPct val="100000"/>
        </a:lnSpc>
        <a:spcBef>
          <a:spcPts val="0"/>
        </a:spcBef>
        <a:spcAft>
          <a:spcPts val="0"/>
        </a:spcAft>
        <a:buSzPct val="100000"/>
        <a:buFont typeface="Arial" pitchFamily="34"/>
        <a:buChar char="•"/>
        <a:tabLst/>
        <a:defRPr lang="fi-FI" sz="1200" b="0" i="0" u="none" strike="noStrike" kern="1200" cap="none" spc="0" baseline="0">
          <a:solidFill>
            <a:srgbClr val="000000"/>
          </a:solidFill>
          <a:uFillTx/>
          <a:latin typeface="Lato" panose="020F0502020204030203" pitchFamily="34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hevinnovations.fi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vinnovations.fi/enpa-kasikirj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hevinnovations.fi/enpa-kasikirja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evinnovations.fi/wp-content/uploads/2026/08/Energiapalvelumallin-hankkijan-materiaalit-Excel.xls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hevinnovations.fi/wp-content/uploads/2026/08/Energiapalvelumallin-hankkijan-materiaalit-Excel.xlsx" TargetMode="External"/><Relationship Id="rId3" Type="http://schemas.openxmlformats.org/officeDocument/2006/relationships/image" Target="../media/image9.svg"/><Relationship Id="rId7" Type="http://schemas.openxmlformats.org/officeDocument/2006/relationships/hyperlink" Target="https://hevinnovations.fi/wp-content/uploads/2025/09/20250606_Raportti_ENPA-tontinluovutustyopajat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12.sv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evinnovations.fi/enpa-kasikirj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17.png"/><Relationship Id="rId4" Type="http://schemas.openxmlformats.org/officeDocument/2006/relationships/hyperlink" Target="https://hevinnovations.fi/wp-content/uploads/2026/08/Energiapalvelumallin-hankkijan-materiaalit-Excel.xls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3">
            <a:extLst>
              <a:ext uri="{FF2B5EF4-FFF2-40B4-BE49-F238E27FC236}">
                <a16:creationId xmlns:a16="http://schemas.microsoft.com/office/drawing/2014/main" id="{EEC538A1-DE5C-A8D2-2D22-0C7129EB7D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5181" y="3447666"/>
            <a:ext cx="12191999" cy="72405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Lato"/>
                <a:cs typeface="Lato"/>
                <a:sym typeface="Lato"/>
              </a:rPr>
              <a:t>Energiapalvelumalli alueille</a:t>
            </a:r>
            <a:endParaRPr kumimoji="0" lang="fi-FI" sz="4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514" name="Google Shape;514;p1"/>
          <p:cNvSpPr txBox="1"/>
          <p:nvPr/>
        </p:nvSpPr>
        <p:spPr>
          <a:xfrm>
            <a:off x="0" y="4171723"/>
            <a:ext cx="12180864" cy="141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spcBef>
                <a:spcPts val="600"/>
              </a:spcBef>
              <a:buClr>
                <a:srgbClr val="26DFD4"/>
              </a:buClr>
              <a:buSzPts val="3200"/>
            </a:pPr>
            <a:r>
              <a:rPr lang="fi-FI" sz="2800" b="1" dirty="0">
                <a:solidFill>
                  <a:schemeClr val="accent1"/>
                </a:solidFill>
                <a:latin typeface="Lato" panose="020F0502020204030203" pitchFamily="34" charset="77"/>
              </a:rPr>
              <a:t>Käsikirja alueellisen energiapalvelun </a:t>
            </a:r>
            <a:br>
              <a:rPr lang="fi-FI" sz="2800" b="1" dirty="0">
                <a:solidFill>
                  <a:schemeClr val="accent1"/>
                </a:solidFill>
                <a:latin typeface="Lato" panose="020F0502020204030203" pitchFamily="34" charset="77"/>
              </a:rPr>
            </a:br>
            <a:r>
              <a:rPr lang="fi-FI" sz="2800" b="1" dirty="0">
                <a:solidFill>
                  <a:schemeClr val="accent1"/>
                </a:solidFill>
                <a:latin typeface="Lato" panose="020F0502020204030203" pitchFamily="34" charset="77"/>
              </a:rPr>
              <a:t>soveltuvuuden arviointiin ja hankintaan</a:t>
            </a:r>
          </a:p>
          <a:p>
            <a:pPr lvl="0" algn="ctr">
              <a:spcBef>
                <a:spcPts val="800"/>
              </a:spcBef>
              <a:buClr>
                <a:srgbClr val="26DFD4"/>
              </a:buClr>
              <a:buSzPts val="3200"/>
            </a:pPr>
            <a:r>
              <a:rPr lang="fi-FI" sz="2400" b="1" u="none" strike="noStrike" cap="none" dirty="0">
                <a:solidFill>
                  <a:schemeClr val="accent2">
                    <a:lumMod val="50000"/>
                  </a:schemeClr>
                </a:solidFill>
                <a:latin typeface="Lato Black" panose="020F0502020204030203" pitchFamily="34" charset="77"/>
                <a:ea typeface="Lato"/>
                <a:cs typeface="Lato"/>
                <a:sym typeface="Lato"/>
              </a:rPr>
              <a:t>TIIVISTELMÄ</a:t>
            </a:r>
            <a:endParaRPr sz="2400" b="1" u="none" strike="noStrike" cap="none" dirty="0">
              <a:solidFill>
                <a:schemeClr val="accent2">
                  <a:lumMod val="50000"/>
                </a:schemeClr>
              </a:solidFill>
              <a:latin typeface="Lato Black" panose="020F0502020204030203" pitchFamily="34" charset="77"/>
              <a:ea typeface="Lato"/>
              <a:cs typeface="Lato"/>
              <a:sym typeface="Lato"/>
            </a:endParaRPr>
          </a:p>
        </p:txBody>
      </p:sp>
      <p:pic>
        <p:nvPicPr>
          <p:cNvPr id="6" name="Kuva 5" descr="Valokuva Helsingistä Korkeasaaren suunnasta Kalasatamaan päin.">
            <a:extLst>
              <a:ext uri="{FF2B5EF4-FFF2-40B4-BE49-F238E27FC236}">
                <a16:creationId xmlns:a16="http://schemas.microsoft.com/office/drawing/2014/main" id="{9F967159-52D4-1AE3-FCDB-FAF4E67DD8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0"/>
          <a:stretch>
            <a:fillRect/>
          </a:stretch>
        </p:blipFill>
        <p:spPr>
          <a:xfrm>
            <a:off x="-55119" y="-10758"/>
            <a:ext cx="12275803" cy="3195558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285099C9-3C69-7917-4705-4542DE989D69}"/>
              </a:ext>
            </a:extLst>
          </p:cNvPr>
          <p:cNvSpPr txBox="1"/>
          <p:nvPr/>
        </p:nvSpPr>
        <p:spPr>
          <a:xfrm rot="16200000">
            <a:off x="-674423" y="854283"/>
            <a:ext cx="1905224" cy="34726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R="0">
              <a:buNone/>
            </a:pPr>
            <a:r>
              <a:rPr lang="fi-FI" sz="1000" dirty="0">
                <a:latin typeface="Lato" panose="020F0502020204030203" pitchFamily="34" charset="77"/>
              </a:rPr>
              <a:t>Kuva: Kalasatama, Helsinki.</a:t>
            </a:r>
            <a:br>
              <a:rPr lang="fi-FI" sz="1000" dirty="0">
                <a:latin typeface="Lato" panose="020F0502020204030203" pitchFamily="34" charset="77"/>
              </a:rPr>
            </a:br>
            <a:r>
              <a:rPr lang="fi-FI" sz="1000" dirty="0">
                <a:latin typeface="Lato" panose="020F0502020204030203" pitchFamily="34" charset="77"/>
              </a:rPr>
              <a:t>Kuvaaja: Timo Määttä.</a:t>
            </a:r>
          </a:p>
        </p:txBody>
      </p:sp>
      <p:pic>
        <p:nvPicPr>
          <p:cNvPr id="7" name="Kuva 6" descr="Euroopan unionin osarahoittama logo.">
            <a:extLst>
              <a:ext uri="{FF2B5EF4-FFF2-40B4-BE49-F238E27FC236}">
                <a16:creationId xmlns:a16="http://schemas.microsoft.com/office/drawing/2014/main" id="{3AE8BFDC-2FEA-9E84-F48C-39BA69026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86" y="5805956"/>
            <a:ext cx="3759975" cy="891373"/>
          </a:xfrm>
          <a:prstGeom prst="rect">
            <a:avLst/>
          </a:prstGeom>
        </p:spPr>
      </p:pic>
      <p:pic>
        <p:nvPicPr>
          <p:cNvPr id="5" name="Kuva 4" descr="Innokaupungit logo.">
            <a:extLst>
              <a:ext uri="{FF2B5EF4-FFF2-40B4-BE49-F238E27FC236}">
                <a16:creationId xmlns:a16="http://schemas.microsoft.com/office/drawing/2014/main" id="{A36A8241-D20E-9363-D6F5-5035E6635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885" y="5949494"/>
            <a:ext cx="1978429" cy="623140"/>
          </a:xfrm>
          <a:prstGeom prst="rect">
            <a:avLst/>
          </a:prstGeom>
        </p:spPr>
      </p:pic>
      <p:pic>
        <p:nvPicPr>
          <p:cNvPr id="3" name="Kuva 2" descr="HEVinnovations-logo.">
            <a:hlinkClick r:id="rId6"/>
            <a:extLst>
              <a:ext uri="{FF2B5EF4-FFF2-40B4-BE49-F238E27FC236}">
                <a16:creationId xmlns:a16="http://schemas.microsoft.com/office/drawing/2014/main" id="{E1ADDD33-816D-572D-AEC2-74FFA7C401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580800" y="5629497"/>
            <a:ext cx="1477014" cy="118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3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2A1CF01-8AB1-2293-88B4-D63E09FB6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4183" y="0"/>
            <a:ext cx="307781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41045D89-BD3C-3385-33B5-10F39EE98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47321" y="1408137"/>
            <a:ext cx="2829848" cy="28298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6" name="Otsikon paikkamerkki 3">
            <a:extLst>
              <a:ext uri="{FF2B5EF4-FFF2-40B4-BE49-F238E27FC236}">
                <a16:creationId xmlns:a16="http://schemas.microsoft.com/office/drawing/2014/main" id="{6B354A2C-6E03-DDDC-FAAB-83F5EFB0EE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9111832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Lato Black"/>
                <a:cs typeface="Lato Black"/>
                <a:sym typeface="Lato Black"/>
              </a:rPr>
              <a:t>Energiapalvelumalli alueille 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+mn-ea"/>
                <a:cs typeface="+mn-cs"/>
                <a:sym typeface="Arial"/>
              </a:rPr>
              <a:t>-</a:t>
            </a: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Lato Black"/>
                <a:cs typeface="Lato Black"/>
                <a:sym typeface="Lato Black"/>
              </a:rPr>
              <a:t>käsikirja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524" name="Google Shape;524;p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0001" y="1260000"/>
            <a:ext cx="8391832" cy="510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7200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ct val="120000"/>
              <a:buNone/>
            </a:pPr>
            <a:r>
              <a:rPr lang="fi-FI" sz="1600" b="1" dirty="0">
                <a:solidFill>
                  <a:schemeClr val="tx2"/>
                </a:solidFill>
                <a:latin typeface="Lato Black" panose="020F0502020204030203" pitchFamily="34" charset="77"/>
                <a:ea typeface="Lato"/>
                <a:cs typeface="Lato"/>
                <a:sym typeface="Lato"/>
              </a:rPr>
              <a:t>KÄSIKIRJAN SISÄLTÖ</a:t>
            </a:r>
          </a:p>
          <a:p>
            <a:pPr marL="180000" lvl="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</a:rPr>
              <a:t>Energiapalvelumalli alueille: Käsikirja alueellisen energiapalvelun soveltuvuuden </a:t>
            </a:r>
            <a:br>
              <a:rPr lang="fi-FI" sz="1600" dirty="0">
                <a:solidFill>
                  <a:schemeClr val="tx1"/>
                </a:solidFill>
              </a:rPr>
            </a:br>
            <a:r>
              <a:rPr lang="fi-FI" sz="1600" dirty="0">
                <a:solidFill>
                  <a:schemeClr val="tx1"/>
                </a:solidFill>
              </a:rPr>
              <a:t>arviointiin ja </a:t>
            </a:r>
            <a:r>
              <a:rPr lang="fi-FI" sz="1600">
                <a:solidFill>
                  <a:schemeClr val="tx1"/>
                </a:solidFill>
              </a:rPr>
              <a:t>hankintaan </a:t>
            </a:r>
            <a:r>
              <a:rPr lang="fi-FI" sz="1600">
                <a:solidFill>
                  <a:schemeClr val="tx1"/>
                </a:solidFill>
                <a:sym typeface="Lato"/>
              </a:rPr>
              <a:t>esittää</a:t>
            </a:r>
            <a:r>
              <a:rPr lang="fi-FI" sz="1600" dirty="0">
                <a:solidFill>
                  <a:schemeClr val="tx1"/>
                </a:solidFill>
                <a:sym typeface="Lato"/>
              </a:rPr>
              <a:t>, mitä vaiheita alueellisen lämmitys- ja jäähdytyspalvelun suunnitteluun, hankintaan ja käyttöönottoon sisältyy. </a:t>
            </a:r>
            <a:endParaRPr lang="fi-FI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Clr>
                <a:schemeClr val="dk1"/>
              </a:buClr>
              <a:buSzPct val="120000"/>
              <a:buNone/>
            </a:pPr>
            <a:r>
              <a:rPr lang="fi-FI" sz="1600" b="1" dirty="0">
                <a:solidFill>
                  <a:schemeClr val="tx2"/>
                </a:solidFill>
                <a:latin typeface="Lato Black" panose="020F0502020204030203" pitchFamily="34" charset="77"/>
                <a:sym typeface="Lato"/>
              </a:rPr>
              <a:t>KOHDERYHMÄ</a:t>
            </a:r>
          </a:p>
          <a:p>
            <a: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Kohderyhmiä ovat energiaoperaattorit, rakennuttajat, suunnittelijat ja </a:t>
            </a:r>
            <a:br>
              <a:rPr lang="fi-FI" sz="1600" dirty="0">
                <a:solidFill>
                  <a:schemeClr val="tx1"/>
                </a:solidFill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sym typeface="Lato"/>
              </a:rPr>
              <a:t>kuntien kaavoitus- ja kiinteistötoimijat.</a:t>
            </a:r>
            <a:endParaRPr lang="fi-FI" sz="1600" dirty="0">
              <a:solidFill>
                <a:schemeClr val="tx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Clr>
                <a:schemeClr val="dk1"/>
              </a:buClr>
              <a:buSzPct val="120000"/>
              <a:buNone/>
            </a:pPr>
            <a:r>
              <a:rPr lang="fi-FI" sz="1600" b="1" dirty="0">
                <a:solidFill>
                  <a:schemeClr val="tx2"/>
                </a:solidFill>
                <a:latin typeface="Lato Black" panose="020F0502020204030203" pitchFamily="34" charset="77"/>
                <a:sym typeface="Lato"/>
              </a:rPr>
              <a:t>HYÖDYT</a:t>
            </a:r>
          </a:p>
          <a:p>
            <a:pPr marL="180000" lvl="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Alueellinen energiapalvelumalli voi mahdollistaa päästövähennyksiä, </a:t>
            </a:r>
            <a:br>
              <a:rPr lang="fi-FI" sz="1600" dirty="0">
                <a:solidFill>
                  <a:schemeClr val="tx1"/>
                </a:solidFill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sym typeface="Lato"/>
              </a:rPr>
              <a:t>kustannussäästöjä sekä lisätä uusiutuvan energian ja hukkalämpöjen käyttöä. </a:t>
            </a:r>
            <a:endParaRPr lang="fi-FI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Clr>
                <a:schemeClr val="dk1"/>
              </a:buClr>
              <a:buSzPct val="120000"/>
              <a:buNone/>
            </a:pPr>
            <a:r>
              <a:rPr lang="fi-FI" sz="1600" b="1" dirty="0">
                <a:solidFill>
                  <a:schemeClr val="tx2"/>
                </a:solidFill>
                <a:latin typeface="Lato Black" panose="020F0502020204030203" pitchFamily="34" charset="77"/>
                <a:sym typeface="Lato"/>
              </a:rPr>
              <a:t>TYÖKALUT JA LIITTEET</a:t>
            </a:r>
          </a:p>
          <a:p>
            <a: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Käsikirjaa tukevat hankkeen nettisivuilta löytyvät pilottialueiden kuvaukset, prosessi-</a:t>
            </a:r>
            <a:br>
              <a:rPr lang="fi-FI" sz="1600" dirty="0">
                <a:solidFill>
                  <a:schemeClr val="tx1"/>
                </a:solidFill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sym typeface="Lato"/>
              </a:rPr>
              <a:t>kaavio hankkeen toteutuksesta sekä </a:t>
            </a:r>
            <a:r>
              <a:rPr lang="fi-FI" sz="1600" dirty="0">
                <a:solidFill>
                  <a:schemeClr val="tx1"/>
                </a:solidFill>
              </a:rPr>
              <a:t>Energiapalvelumallin hankkijan materiaalit -Excel</a:t>
            </a:r>
            <a:r>
              <a:rPr lang="fi-FI" sz="1600" dirty="0">
                <a:solidFill>
                  <a:schemeClr val="tx1"/>
                </a:solidFill>
                <a:sym typeface="Lato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Clr>
                <a:schemeClr val="dk1"/>
              </a:buClr>
              <a:buSzPct val="120000"/>
              <a:buNone/>
            </a:pPr>
            <a:r>
              <a:rPr lang="fi-FI" sz="1600" b="1" dirty="0">
                <a:solidFill>
                  <a:schemeClr val="tx2"/>
                </a:solidFill>
                <a:latin typeface="Lato Black" panose="020F0502020204030203" pitchFamily="34" charset="77"/>
                <a:sym typeface="Lato"/>
              </a:rPr>
              <a:t>KÄSIKIRJAN VERKKOJULKAISU</a:t>
            </a:r>
          </a:p>
          <a:p>
            <a:pPr marL="180000" lvl="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Tämä on tiivistelmä käsikirjan pääkohdista. </a:t>
            </a:r>
            <a:r>
              <a:rPr lang="fi-FI" sz="1550" dirty="0">
                <a:solidFill>
                  <a:schemeClr val="tx2"/>
                </a:solidFill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Energiapalvelumalli alueille: Käsikirja alueellisen energiapalvelun soveltuvuuden arviointiin ja hankintaan löytyy </a:t>
            </a:r>
            <a:r>
              <a:rPr lang="fi-FI" sz="1550" u="sng" dirty="0" err="1">
                <a:solidFill>
                  <a:schemeClr val="tx2"/>
                </a:solidFill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</a:t>
            </a:r>
            <a:r>
              <a:rPr lang="fi-FI" sz="1550" u="sng" dirty="0" err="1">
                <a:solidFill>
                  <a:schemeClr val="tx2"/>
                </a:solidFill>
                <a:sym typeface="Lato"/>
              </a:rPr>
              <a:t>EV</a:t>
            </a:r>
            <a:r>
              <a:rPr lang="fi-FI" sz="1550" u="sng" dirty="0" err="1">
                <a:solidFill>
                  <a:schemeClr val="tx2"/>
                </a:solidFill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</a:t>
            </a:r>
            <a:r>
              <a:rPr lang="fi-FI" sz="1550" dirty="0" err="1">
                <a:solidFill>
                  <a:schemeClr val="tx2"/>
                </a:solidFill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novations</a:t>
            </a:r>
            <a:r>
              <a:rPr lang="fi-FI" sz="1550" dirty="0">
                <a:solidFill>
                  <a:schemeClr val="tx2"/>
                </a:solidFill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-verkkosivulta</a:t>
            </a:r>
            <a:r>
              <a:rPr lang="fi-FI" sz="1550" dirty="0">
                <a:solidFill>
                  <a:schemeClr val="tx2"/>
                </a:solidFill>
                <a:sym typeface="Lato"/>
              </a:rPr>
              <a:t>. </a:t>
            </a:r>
            <a:endParaRPr lang="fi-FI" sz="1550" dirty="0">
              <a:solidFill>
                <a:schemeClr val="tx2"/>
              </a:solidFill>
              <a:sym typeface="Lato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4BA4A3B-D223-232D-84D9-A3E8C0CDE979}"/>
              </a:ext>
            </a:extLst>
          </p:cNvPr>
          <p:cNvSpPr txBox="1"/>
          <p:nvPr/>
        </p:nvSpPr>
        <p:spPr>
          <a:xfrm>
            <a:off x="9323231" y="4585936"/>
            <a:ext cx="26591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fi-FI" sz="14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Käsikirja on luotu </a:t>
            </a:r>
            <a:br>
              <a:rPr lang="fi-FI" sz="1400" dirty="0">
                <a:latin typeface="Lato" panose="020F0502020204030203" pitchFamily="34" charset="77"/>
                <a:ea typeface="Lato"/>
                <a:cs typeface="Lato"/>
                <a:sym typeface="Lato"/>
              </a:rPr>
            </a:br>
            <a:r>
              <a:rPr lang="fi-FI" sz="14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Energiapalvelumalli alueille </a:t>
            </a:r>
            <a:br>
              <a:rPr lang="fi-FI" sz="1400" dirty="0">
                <a:latin typeface="Lato" panose="020F0502020204030203" pitchFamily="34" charset="77"/>
                <a:ea typeface="Lato"/>
                <a:cs typeface="Lato"/>
                <a:sym typeface="Lato"/>
              </a:rPr>
            </a:br>
            <a:r>
              <a:rPr lang="fi-FI" sz="14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(ENPA) -hankkeessa. </a:t>
            </a:r>
            <a:endParaRPr lang="fi-FI" sz="1400" dirty="0">
              <a:latin typeface="Lato" panose="020F0502020204030203" pitchFamily="34" charset="77"/>
            </a:endParaRPr>
          </a:p>
        </p:txBody>
      </p:sp>
      <p:pic>
        <p:nvPicPr>
          <p:cNvPr id="4" name="Kuva 3" descr="Energiapalvelumalli alueille (ENPA) -hankkeen logo.">
            <a:extLst>
              <a:ext uri="{FF2B5EF4-FFF2-40B4-BE49-F238E27FC236}">
                <a16:creationId xmlns:a16="http://schemas.microsoft.com/office/drawing/2014/main" id="{82340605-08A5-7DD7-8B78-F4058F623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879" y="1510413"/>
            <a:ext cx="2639449" cy="2639449"/>
          </a:xfrm>
          <a:prstGeom prst="rect">
            <a:avLst/>
          </a:prstGeom>
          <a:ln>
            <a:noFill/>
          </a:ln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F30D7E16-508A-A4F2-6CA6-8E41235A6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0316" y="5278551"/>
            <a:ext cx="2743200" cy="266700"/>
          </a:xfrm>
          <a:prstGeom prst="rect">
            <a:avLst/>
          </a:prstGeom>
        </p:spPr>
      </p:pic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B35078C-A5CD-5B96-024C-2645D4B55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8571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on paikkamerkki 3">
            <a:extLst>
              <a:ext uri="{FF2B5EF4-FFF2-40B4-BE49-F238E27FC236}">
                <a16:creationId xmlns:a16="http://schemas.microsoft.com/office/drawing/2014/main" id="{708358EA-7BFE-97D4-49AA-C1CF91EE9B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683205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Lato Black"/>
                <a:cs typeface="Lato Black"/>
                <a:sym typeface="Lato Black"/>
              </a:rPr>
              <a:t>Selvityksestä hankintaan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534" name="Google Shape;534;p3"/>
          <p:cNvSpPr txBox="1">
            <a:spLocks noGrp="1"/>
          </p:cNvSpPr>
          <p:nvPr>
            <p:ph type="body" idx="4294967295"/>
          </p:nvPr>
        </p:nvSpPr>
        <p:spPr>
          <a:xfrm>
            <a:off x="720000" y="1260000"/>
            <a:ext cx="6096000" cy="3279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Käsikirja kokoaa ENPA-hankkeen opit ja työkalut </a:t>
            </a:r>
            <a:br>
              <a:rPr lang="fi-FI" sz="1600" dirty="0">
                <a:solidFill>
                  <a:schemeClr val="tx1"/>
                </a:solidFill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sym typeface="Lato"/>
              </a:rPr>
              <a:t>alue-energiahankkeiden läpiviennin tueksi. </a:t>
            </a:r>
            <a:endParaRPr lang="fi-FI" sz="16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Alueellisia energiapalveluratkaisuja tarkastellaan koko kaupunkikehityksen elinkaarella, aina kaavoitusvaiheen selvitystyöstä itse ratkaisun hankintaan.</a:t>
            </a:r>
            <a:endParaRPr lang="fi-FI" sz="1600" dirty="0">
              <a:solidFill>
                <a:schemeClr val="tx1"/>
              </a:solidFill>
            </a:endParaRPr>
          </a:p>
          <a:p>
            <a:pPr lvl="0">
              <a:lnSpc>
                <a:spcPts val="2000"/>
              </a:lnSpc>
              <a:spcBef>
                <a:spcPts val="0"/>
              </a:spcBef>
              <a:spcAft>
                <a:spcPts val="300"/>
              </a:spcAft>
              <a:buClr>
                <a:schemeClr val="dk1"/>
              </a:buClr>
              <a:buSzPct val="120000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Käsikirja keskittyy mm.:</a:t>
            </a:r>
            <a:endParaRPr lang="fi-FI" sz="1600" dirty="0">
              <a:solidFill>
                <a:schemeClr val="tx1"/>
              </a:solidFill>
            </a:endParaRPr>
          </a:p>
          <a:p>
            <a:pPr lvl="1">
              <a:lnSpc>
                <a:spcPts val="2000"/>
              </a:lnSpc>
              <a:spcAft>
                <a:spcPts val="2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energiapalvelulle sopivien alueiden ja kortteleiden </a:t>
            </a:r>
            <a:br>
              <a:rPr lang="fi-FI" sz="1600" dirty="0">
                <a:solidFill>
                  <a:schemeClr val="tx1"/>
                </a:solidFill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sym typeface="Lato"/>
              </a:rPr>
              <a:t>valintaan ja priorisointiin </a:t>
            </a:r>
            <a:endParaRPr lang="fi-FI" sz="1600" dirty="0">
              <a:solidFill>
                <a:schemeClr val="tx1"/>
              </a:solidFill>
            </a:endParaRPr>
          </a:p>
          <a:p>
            <a:pPr lvl="1">
              <a:lnSpc>
                <a:spcPts val="2000"/>
              </a:lnSpc>
              <a:spcAft>
                <a:spcPts val="2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maankäytössä ja tontinluovutuksessa huomioitaviin asioihin</a:t>
            </a:r>
            <a:endParaRPr lang="fi-FI" sz="1600" dirty="0">
              <a:solidFill>
                <a:schemeClr val="tx1"/>
              </a:solidFill>
            </a:endParaRPr>
          </a:p>
          <a:p>
            <a:pPr lvl="1">
              <a:lnSpc>
                <a:spcPts val="2000"/>
              </a:lnSpc>
              <a:spcAft>
                <a:spcPts val="2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/>
                </a:solidFill>
                <a:sym typeface="Lato"/>
              </a:rPr>
              <a:t>energiapalvelun hankintaan, sopimuksiin ja riskienjakoon.</a:t>
            </a:r>
            <a:endParaRPr lang="fi-FI" sz="1600" dirty="0">
              <a:solidFill>
                <a:schemeClr val="tx1"/>
              </a:solidFill>
            </a:endParaRP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1D55CEB8-F32A-7912-8E1A-1256B47AA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104595"/>
            <a:ext cx="12192000" cy="17689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grpSp>
        <p:nvGrpSpPr>
          <p:cNvPr id="544" name="Ryhmä 543">
            <a:extLst>
              <a:ext uri="{FF2B5EF4-FFF2-40B4-BE49-F238E27FC236}">
                <a16:creationId xmlns:a16="http://schemas.microsoft.com/office/drawing/2014/main" id="{875ABDC2-F19A-0EC2-0664-A752C93E9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6175" y="5582859"/>
            <a:ext cx="11671435" cy="630000"/>
            <a:chOff x="366175" y="5393222"/>
            <a:chExt cx="11671435" cy="630000"/>
          </a:xfrm>
        </p:grpSpPr>
        <p:sp>
          <p:nvSpPr>
            <p:cNvPr id="531" name="Kuva 527">
              <a:extLst>
                <a:ext uri="{FF2B5EF4-FFF2-40B4-BE49-F238E27FC236}">
                  <a16:creationId xmlns:a16="http://schemas.microsoft.com/office/drawing/2014/main" id="{CE25E053-2EF5-1E02-5754-CC406B93C1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0940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30" name="Kuva 528">
              <a:extLst>
                <a:ext uri="{FF2B5EF4-FFF2-40B4-BE49-F238E27FC236}">
                  <a16:creationId xmlns:a16="http://schemas.microsoft.com/office/drawing/2014/main" id="{22B6B22B-D008-96BB-D0A1-9C43042C9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66175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0 w 1123783"/>
                <a:gd name="csY2" fmla="*/ 0 h 623700"/>
                <a:gd name="csX3" fmla="*/ 1021621 w 1123783"/>
                <a:gd name="csY3" fmla="*/ 0 h 623700"/>
                <a:gd name="csX4" fmla="*/ 1123783 w 1123783"/>
                <a:gd name="csY4" fmla="*/ 311850 h 623700"/>
                <a:gd name="csX5" fmla="*/ 1021621 w 1123783"/>
                <a:gd name="csY5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32" name="Kuva 527">
              <a:extLst>
                <a:ext uri="{FF2B5EF4-FFF2-40B4-BE49-F238E27FC236}">
                  <a16:creationId xmlns:a16="http://schemas.microsoft.com/office/drawing/2014/main" id="{D011D2DA-1F15-7A6A-0998-F9A96542F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75705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35" name="Kuva 527">
              <a:extLst>
                <a:ext uri="{FF2B5EF4-FFF2-40B4-BE49-F238E27FC236}">
                  <a16:creationId xmlns:a16="http://schemas.microsoft.com/office/drawing/2014/main" id="{1D19A767-24C1-3C74-8B86-3C4D1A45F6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30470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36" name="Kuva 527">
              <a:extLst>
                <a:ext uri="{FF2B5EF4-FFF2-40B4-BE49-F238E27FC236}">
                  <a16:creationId xmlns:a16="http://schemas.microsoft.com/office/drawing/2014/main" id="{DD38D38F-FC66-531C-7A29-8F8869D27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585235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37" name="Kuva 527">
              <a:extLst>
                <a:ext uri="{FF2B5EF4-FFF2-40B4-BE49-F238E27FC236}">
                  <a16:creationId xmlns:a16="http://schemas.microsoft.com/office/drawing/2014/main" id="{B3B4FDBF-1D47-1733-6448-84C14E5D2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640000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39" name="Kuva 527">
              <a:extLst>
                <a:ext uri="{FF2B5EF4-FFF2-40B4-BE49-F238E27FC236}">
                  <a16:creationId xmlns:a16="http://schemas.microsoft.com/office/drawing/2014/main" id="{822D041F-1F65-DBFD-5A08-2D32E2703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749530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40" name="Kuva 527">
              <a:extLst>
                <a:ext uri="{FF2B5EF4-FFF2-40B4-BE49-F238E27FC236}">
                  <a16:creationId xmlns:a16="http://schemas.microsoft.com/office/drawing/2014/main" id="{9978ED86-ACE8-006A-9581-47AC1576A5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804295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41" name="Kuva 527">
              <a:extLst>
                <a:ext uri="{FF2B5EF4-FFF2-40B4-BE49-F238E27FC236}">
                  <a16:creationId xmlns:a16="http://schemas.microsoft.com/office/drawing/2014/main" id="{6DD1CAA5-5ACF-E2DA-5D81-F72744657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859060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42" name="Kuva 527">
              <a:extLst>
                <a:ext uri="{FF2B5EF4-FFF2-40B4-BE49-F238E27FC236}">
                  <a16:creationId xmlns:a16="http://schemas.microsoft.com/office/drawing/2014/main" id="{B0CE91CB-FD59-0666-E36E-1B069E15C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13827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  <p:sp>
          <p:nvSpPr>
            <p:cNvPr id="543" name="Kuva 527">
              <a:extLst>
                <a:ext uri="{FF2B5EF4-FFF2-40B4-BE49-F238E27FC236}">
                  <a16:creationId xmlns:a16="http://schemas.microsoft.com/office/drawing/2014/main" id="{DA5162F9-7706-C305-0056-D44523235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94765" y="5393222"/>
              <a:ext cx="1123783" cy="630000"/>
            </a:xfrm>
            <a:custGeom>
              <a:avLst/>
              <a:gdLst>
                <a:gd name="csX0" fmla="*/ 1021621 w 1123783"/>
                <a:gd name="csY0" fmla="*/ 623700 h 623700"/>
                <a:gd name="csX1" fmla="*/ 0 w 1123783"/>
                <a:gd name="csY1" fmla="*/ 623700 h 623700"/>
                <a:gd name="csX2" fmla="*/ 102162 w 1123783"/>
                <a:gd name="csY2" fmla="*/ 311850 h 623700"/>
                <a:gd name="csX3" fmla="*/ 0 w 1123783"/>
                <a:gd name="csY3" fmla="*/ 0 h 623700"/>
                <a:gd name="csX4" fmla="*/ 1021621 w 1123783"/>
                <a:gd name="csY4" fmla="*/ 0 h 623700"/>
                <a:gd name="csX5" fmla="*/ 1123783 w 1123783"/>
                <a:gd name="csY5" fmla="*/ 311850 h 623700"/>
                <a:gd name="csX6" fmla="*/ 1021621 w 1123783"/>
                <a:gd name="csY6" fmla="*/ 623700 h 62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783" h="623700">
                  <a:moveTo>
                    <a:pt x="1021621" y="623700"/>
                  </a:moveTo>
                  <a:lnTo>
                    <a:pt x="0" y="623700"/>
                  </a:lnTo>
                  <a:lnTo>
                    <a:pt x="102162" y="311850"/>
                  </a:lnTo>
                  <a:lnTo>
                    <a:pt x="0" y="0"/>
                  </a:lnTo>
                  <a:lnTo>
                    <a:pt x="1021621" y="0"/>
                  </a:lnTo>
                  <a:lnTo>
                    <a:pt x="1123783" y="311850"/>
                  </a:lnTo>
                  <a:lnTo>
                    <a:pt x="1021621" y="6237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664" cap="flat">
              <a:noFill/>
              <a:prstDash val="solid"/>
              <a:miter/>
            </a:ln>
          </p:spPr>
          <p:txBody>
            <a:bodyPr/>
            <a:lstStyle/>
            <a:p>
              <a:endParaRPr lang="fi-FI">
                <a:latin typeface="Lato" panose="020F0502020204030203" pitchFamily="34" charset="77"/>
              </a:endParaRPr>
            </a:p>
          </p:txBody>
        </p:sp>
      </p:grpSp>
      <p:pic>
        <p:nvPicPr>
          <p:cNvPr id="26" name="Kuva 25">
            <a:extLst>
              <a:ext uri="{FF2B5EF4-FFF2-40B4-BE49-F238E27FC236}">
                <a16:creationId xmlns:a16="http://schemas.microsoft.com/office/drawing/2014/main" id="{8FC201AB-35BE-5FD4-F697-6D44DB4A5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871709">
            <a:off x="134941" y="5366953"/>
            <a:ext cx="587516" cy="500713"/>
          </a:xfrm>
          <a:prstGeom prst="rect">
            <a:avLst/>
          </a:prstGeom>
        </p:spPr>
      </p:pic>
      <p:sp>
        <p:nvSpPr>
          <p:cNvPr id="27" name="Tekstiruutu 26">
            <a:extLst>
              <a:ext uri="{FF2B5EF4-FFF2-40B4-BE49-F238E27FC236}">
                <a16:creationId xmlns:a16="http://schemas.microsoft.com/office/drawing/2014/main" id="{7340F271-25D4-30C5-E1E7-B336586A82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57686" y="5174171"/>
            <a:ext cx="3831113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1400" b="1" dirty="0">
                <a:solidFill>
                  <a:schemeClr val="tx2"/>
                </a:solidFill>
                <a:latin typeface="Lato" panose="020F0502020204030203" pitchFamily="34" charset="77"/>
              </a:rPr>
              <a:t>Käsikirjan sisältö luvuittain</a:t>
            </a:r>
          </a:p>
        </p:txBody>
      </p:sp>
      <p:sp>
        <p:nvSpPr>
          <p:cNvPr id="30" name="Google Shape;539;p3">
            <a:extLst>
              <a:ext uri="{FF2B5EF4-FFF2-40B4-BE49-F238E27FC236}">
                <a16:creationId xmlns:a16="http://schemas.microsoft.com/office/drawing/2014/main" id="{8D2CDF84-2E99-1355-1CDF-DF1A3BB92D23}"/>
              </a:ext>
            </a:extLst>
          </p:cNvPr>
          <p:cNvSpPr txBox="1"/>
          <p:nvPr/>
        </p:nvSpPr>
        <p:spPr>
          <a:xfrm>
            <a:off x="382723" y="5607027"/>
            <a:ext cx="1077494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1.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Alkusanat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7" name="Google Shape;539;p3">
            <a:extLst>
              <a:ext uri="{FF2B5EF4-FFF2-40B4-BE49-F238E27FC236}">
                <a16:creationId xmlns:a16="http://schemas.microsoft.com/office/drawing/2014/main" id="{4E2A83AA-C803-443E-D275-3626F5D03A62}"/>
              </a:ext>
            </a:extLst>
          </p:cNvPr>
          <p:cNvSpPr txBox="1"/>
          <p:nvPr/>
        </p:nvSpPr>
        <p:spPr>
          <a:xfrm>
            <a:off x="1496776" y="5607027"/>
            <a:ext cx="104777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marR="0" lvl="0" indent="0" algn="ctr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2.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Johdanto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9" name="Google Shape;541;p3">
            <a:extLst>
              <a:ext uri="{FF2B5EF4-FFF2-40B4-BE49-F238E27FC236}">
                <a16:creationId xmlns:a16="http://schemas.microsoft.com/office/drawing/2014/main" id="{EF40C5A2-5A62-3F69-4841-1C614E62F668}"/>
              </a:ext>
            </a:extLst>
          </p:cNvPr>
          <p:cNvSpPr txBox="1"/>
          <p:nvPr/>
        </p:nvSpPr>
        <p:spPr>
          <a:xfrm>
            <a:off x="2540336" y="5607027"/>
            <a:ext cx="107318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3.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Aluekartoitus 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11" name="Google Shape;543;p3">
            <a:extLst>
              <a:ext uri="{FF2B5EF4-FFF2-40B4-BE49-F238E27FC236}">
                <a16:creationId xmlns:a16="http://schemas.microsoft.com/office/drawing/2014/main" id="{9C38F89C-981E-4249-B3BC-C2FF67DF0EE7}"/>
              </a:ext>
            </a:extLst>
          </p:cNvPr>
          <p:cNvSpPr txBox="1"/>
          <p:nvPr/>
        </p:nvSpPr>
        <p:spPr>
          <a:xfrm>
            <a:off x="3545119" y="5607027"/>
            <a:ext cx="1152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4.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Toteutettavuus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13" name="Google Shape;545;p3">
            <a:extLst>
              <a:ext uri="{FF2B5EF4-FFF2-40B4-BE49-F238E27FC236}">
                <a16:creationId xmlns:a16="http://schemas.microsoft.com/office/drawing/2014/main" id="{A28DA6B9-5F93-8310-360C-74B9203A5DB4}"/>
              </a:ext>
            </a:extLst>
          </p:cNvPr>
          <p:cNvSpPr txBox="1"/>
          <p:nvPr/>
        </p:nvSpPr>
        <p:spPr>
          <a:xfrm>
            <a:off x="4629011" y="5607027"/>
            <a:ext cx="107318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lvl="0" indent="0" algn="ctr">
              <a:lnSpc>
                <a:spcPts val="1100"/>
              </a:lnSpc>
              <a:buClr>
                <a:schemeClr val="dk1"/>
              </a:buClr>
              <a:buSzPts val="1000"/>
              <a:buFont typeface="Arial"/>
              <a:buNone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5.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Tontinluovutus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ja maankäyttö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15" name="Google Shape;547;p3">
            <a:extLst>
              <a:ext uri="{FF2B5EF4-FFF2-40B4-BE49-F238E27FC236}">
                <a16:creationId xmlns:a16="http://schemas.microsoft.com/office/drawing/2014/main" id="{DC06DF01-9C1A-F5A9-5524-D88A5EA54283}"/>
              </a:ext>
            </a:extLst>
          </p:cNvPr>
          <p:cNvSpPr txBox="1"/>
          <p:nvPr/>
        </p:nvSpPr>
        <p:spPr>
          <a:xfrm>
            <a:off x="5715837" y="5607027"/>
            <a:ext cx="1022896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6.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Hankinta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ja kilpailutus 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17" name="Google Shape;549;p3">
            <a:extLst>
              <a:ext uri="{FF2B5EF4-FFF2-40B4-BE49-F238E27FC236}">
                <a16:creationId xmlns:a16="http://schemas.microsoft.com/office/drawing/2014/main" id="{3C070D96-6834-6045-677F-E652647C68DA}"/>
              </a:ext>
            </a:extLst>
          </p:cNvPr>
          <p:cNvSpPr txBox="1"/>
          <p:nvPr/>
        </p:nvSpPr>
        <p:spPr>
          <a:xfrm>
            <a:off x="6763783" y="5607027"/>
            <a:ext cx="1030608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7.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Sopimukset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19" name="Google Shape;551;p3">
            <a:extLst>
              <a:ext uri="{FF2B5EF4-FFF2-40B4-BE49-F238E27FC236}">
                <a16:creationId xmlns:a16="http://schemas.microsoft.com/office/drawing/2014/main" id="{E24F5B0E-76EE-5A3A-5C93-A8BC0FC60EB1}"/>
              </a:ext>
            </a:extLst>
          </p:cNvPr>
          <p:cNvSpPr txBox="1"/>
          <p:nvPr/>
        </p:nvSpPr>
        <p:spPr>
          <a:xfrm>
            <a:off x="7826902" y="5607027"/>
            <a:ext cx="101121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8. </a:t>
            </a:r>
          </a:p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Esimerkit</a:t>
            </a:r>
            <a:endParaRPr sz="1000" b="1" dirty="0">
              <a:latin typeface="Lato" panose="020F0502020204030203" pitchFamily="34" charset="77"/>
              <a:cs typeface="Calibri"/>
              <a:sym typeface="Calibri"/>
            </a:endParaRPr>
          </a:p>
        </p:txBody>
      </p:sp>
      <p:sp>
        <p:nvSpPr>
          <p:cNvPr id="21" name="Google Shape;553;p3">
            <a:extLst>
              <a:ext uri="{FF2B5EF4-FFF2-40B4-BE49-F238E27FC236}">
                <a16:creationId xmlns:a16="http://schemas.microsoft.com/office/drawing/2014/main" id="{FA870BDA-F5BD-32A5-FD69-97CE9D923805}"/>
              </a:ext>
            </a:extLst>
          </p:cNvPr>
          <p:cNvSpPr txBox="1"/>
          <p:nvPr/>
        </p:nvSpPr>
        <p:spPr>
          <a:xfrm>
            <a:off x="8873309" y="5594327"/>
            <a:ext cx="101121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marL="0" lvl="0" indent="0" algn="ctr">
              <a:lnSpc>
                <a:spcPts val="1100"/>
              </a:lnSpc>
              <a:buClr>
                <a:schemeClr val="dk1"/>
              </a:buClr>
              <a:buSzPts val="1000"/>
              <a:buFont typeface="Arial"/>
              <a:buNone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9.</a:t>
            </a:r>
          </a:p>
          <a:p>
            <a:pPr marL="0" lvl="0" indent="0" algn="ctr">
              <a:lnSpc>
                <a:spcPts val="1100"/>
              </a:lnSpc>
              <a:buClr>
                <a:schemeClr val="dk1"/>
              </a:buClr>
              <a:buSzPts val="1000"/>
              <a:buFont typeface="Arial"/>
              <a:buNone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Suunnittelu, käyttöönotto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ja seuranta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23" name="Google Shape;555;p3">
            <a:extLst>
              <a:ext uri="{FF2B5EF4-FFF2-40B4-BE49-F238E27FC236}">
                <a16:creationId xmlns:a16="http://schemas.microsoft.com/office/drawing/2014/main" id="{DE8DF195-28D0-F718-EBDE-E3A58045C307}"/>
              </a:ext>
            </a:extLst>
          </p:cNvPr>
          <p:cNvSpPr txBox="1"/>
          <p:nvPr/>
        </p:nvSpPr>
        <p:spPr>
          <a:xfrm>
            <a:off x="9928077" y="5607027"/>
            <a:ext cx="98574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marR="0" lvl="0" indent="0" algn="ctr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10.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Yhteenveto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sp>
        <p:nvSpPr>
          <p:cNvPr id="25" name="Google Shape;557;p3">
            <a:extLst>
              <a:ext uri="{FF2B5EF4-FFF2-40B4-BE49-F238E27FC236}">
                <a16:creationId xmlns:a16="http://schemas.microsoft.com/office/drawing/2014/main" id="{148263C7-B9E2-69DB-DC72-A46CDBDD857F}"/>
              </a:ext>
            </a:extLst>
          </p:cNvPr>
          <p:cNvSpPr txBox="1"/>
          <p:nvPr/>
        </p:nvSpPr>
        <p:spPr>
          <a:xfrm>
            <a:off x="10913824" y="5592604"/>
            <a:ext cx="108000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0" tIns="26650" rIns="13325" bIns="26650" anchor="ctr" anchorCtr="0">
            <a:noAutofit/>
          </a:bodyPr>
          <a:lstStyle/>
          <a:p>
            <a:pPr algn="ctr">
              <a:lnSpc>
                <a:spcPts val="1100"/>
              </a:lnSpc>
              <a:buClr>
                <a:schemeClr val="dk1"/>
              </a:buClr>
              <a:buSzPts val="1000"/>
            </a:pP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11.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Lisätiedot </a:t>
            </a:r>
            <a:b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</a:br>
            <a:r>
              <a:rPr lang="fi-FI" sz="1000" b="1" dirty="0">
                <a:latin typeface="Lato" panose="020F0502020204030203" pitchFamily="34" charset="77"/>
                <a:cs typeface="Calibri"/>
                <a:sym typeface="Calibri"/>
              </a:rPr>
              <a:t>ja liitteet</a:t>
            </a:r>
            <a:endParaRPr sz="1000" b="1" dirty="0">
              <a:latin typeface="Lato" panose="020F0502020204030203" pitchFamily="34" charset="77"/>
              <a:cs typeface="Calibri"/>
            </a:endParaRPr>
          </a:p>
        </p:txBody>
      </p:sp>
      <p:pic>
        <p:nvPicPr>
          <p:cNvPr id="4" name="Kuva 3">
            <a:hlinkClick r:id="rId4"/>
            <a:extLst>
              <a:ext uri="{FF2B5EF4-FFF2-40B4-BE49-F238E27FC236}">
                <a16:creationId xmlns:a16="http://schemas.microsoft.com/office/drawing/2014/main" id="{2214F48E-3CBA-C85C-DC56-2379E9FC6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32060" y="1389691"/>
            <a:ext cx="4909100" cy="2761368"/>
          </a:xfrm>
          <a:prstGeom prst="rect">
            <a:avLst/>
          </a:prstGeom>
          <a:ln w="6350">
            <a:noFill/>
          </a:ln>
        </p:spPr>
      </p:pic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DD673B2C-8568-7136-8271-1855C37DD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973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3">
            <a:extLst>
              <a:ext uri="{FF2B5EF4-FFF2-40B4-BE49-F238E27FC236}">
                <a16:creationId xmlns:a16="http://schemas.microsoft.com/office/drawing/2014/main" id="{5989311A-8403-2BCC-CEF5-A912552911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+mn-ea"/>
                <a:cs typeface="+mn-cs"/>
              </a:rPr>
              <a:t>Miksi energiapalvelumalli korttelitasolla?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3" name="Pyöristetty suorakulmio 2">
            <a:extLst>
              <a:ext uri="{FF2B5EF4-FFF2-40B4-BE49-F238E27FC236}">
                <a16:creationId xmlns:a16="http://schemas.microsoft.com/office/drawing/2014/main" id="{AF51AB1E-2ABA-7179-A966-F857BC75B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697" y="1122218"/>
            <a:ext cx="7767091" cy="5416694"/>
          </a:xfrm>
          <a:prstGeom prst="roundRect">
            <a:avLst>
              <a:gd name="adj" fmla="val 2352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90ADD1A-94C2-DF2B-9DAE-650778989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4</a:t>
            </a:fld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9106A6E2-9CDE-BF65-F0D5-FEAAA0129A8B}"/>
              </a:ext>
            </a:extLst>
          </p:cNvPr>
          <p:cNvSpPr txBox="1"/>
          <p:nvPr/>
        </p:nvSpPr>
        <p:spPr>
          <a:xfrm>
            <a:off x="720000" y="1296000"/>
            <a:ext cx="7726253" cy="4478214"/>
          </a:xfrm>
          <a:prstGeom prst="rect">
            <a:avLst/>
          </a:prstGeom>
          <a:noFill/>
        </p:spPr>
        <p:txBody>
          <a:bodyPr wrap="square" tIns="0" bIns="0">
            <a:noAutofit/>
          </a:bodyPr>
          <a:lstStyle/>
          <a:p>
            <a:pPr marL="144000" lvl="1">
              <a:spcAft>
                <a:spcPts val="6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latin typeface="Lato" panose="020F0502020204030203" pitchFamily="34" charset="77"/>
                <a:sym typeface="Lato"/>
              </a:rPr>
              <a:t>Alueellinen energiapalvelumalli (</a:t>
            </a:r>
            <a:r>
              <a:rPr lang="fi-FI" sz="1600" b="1" dirty="0" err="1">
                <a:latin typeface="Lato" panose="020F0502020204030203" pitchFamily="34" charset="77"/>
                <a:sym typeface="Lato"/>
              </a:rPr>
              <a:t>EaaS</a:t>
            </a:r>
            <a:r>
              <a:rPr lang="fi-FI" sz="1600" b="1" dirty="0">
                <a:latin typeface="Lato" panose="020F0502020204030203" pitchFamily="34" charset="77"/>
                <a:sym typeface="Lato"/>
              </a:rPr>
              <a:t> – Energy as a Service) </a:t>
            </a:r>
            <a:r>
              <a:rPr lang="fi-FI" sz="1600" dirty="0">
                <a:latin typeface="Lato" panose="020F0502020204030203" pitchFamily="34" charset="77"/>
                <a:sym typeface="Lato"/>
              </a:rPr>
              <a:t>tarkoittaa ratkaisua, jossa yksi toimija (alue-energiaoperaattori)</a:t>
            </a:r>
            <a:endParaRPr lang="fi-FI" sz="1600" b="1" dirty="0">
              <a:latin typeface="Lato" panose="020F0502020204030203" pitchFamily="34" charset="77"/>
              <a:sym typeface="Lato"/>
            </a:endParaRPr>
          </a:p>
          <a:p>
            <a:pPr marL="504000" lvl="1" indent="-180000">
              <a:lnSpc>
                <a:spcPts val="192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suunnittelee, rahoittaa ja rakentaa paikallisen lämpö-/jäähdytysverkon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ja tuotantolaitteet</a:t>
            </a:r>
            <a:endParaRPr lang="fi-FI" sz="1600" dirty="0">
              <a:latin typeface="Lato" panose="020F0502020204030203" pitchFamily="34" charset="77"/>
            </a:endParaRPr>
          </a:p>
          <a:p>
            <a:pPr marL="504000" lvl="1" indent="-180000">
              <a:lnSpc>
                <a:spcPts val="192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omistaa ja operoi järjestelmää koko sopimuskauden ajan</a:t>
            </a:r>
            <a:endParaRPr lang="fi-FI" sz="1600" dirty="0">
              <a:latin typeface="Lato" panose="020F0502020204030203" pitchFamily="34" charset="77"/>
            </a:endParaRPr>
          </a:p>
          <a:p>
            <a:pPr marL="504000" lvl="1" indent="-180000">
              <a:lnSpc>
                <a:spcPts val="192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laskuttaa kiinteistöjä vain toteutuneesta energiankulutuksesta ja ylläpidosta.</a:t>
            </a:r>
          </a:p>
          <a:p>
            <a:pPr marL="144000" lvl="1">
              <a:spcBef>
                <a:spcPts val="1000"/>
              </a:spcBef>
              <a:spcAft>
                <a:spcPts val="6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latin typeface="Lato" panose="020F0502020204030203" pitchFamily="34" charset="77"/>
                <a:sym typeface="Lato"/>
              </a:rPr>
              <a:t>Palvelumallin hyödyt</a:t>
            </a:r>
          </a:p>
          <a:p>
            <a:pPr marL="504000" lvl="1" indent="-228600">
              <a:lnSpc>
                <a:spcPts val="196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Poistaa asiakkailta investointiriskin sekä vastuun järjestelmän toiminnasta, ylläpidosta ja optimoinnista.</a:t>
            </a:r>
          </a:p>
          <a:p>
            <a:pPr marL="504000" marR="0" lvl="1" indent="-228600">
              <a:lnSpc>
                <a:spcPts val="196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Mahdollistaa matalalämpöverkkojen, hukkalämpöjen ja uusiutuvan energian tehokkaan hyödyntämisen.</a:t>
            </a:r>
            <a:endParaRPr lang="fi-FI" sz="1600" dirty="0">
              <a:latin typeface="Lato" panose="020F0502020204030203" pitchFamily="34" charset="77"/>
            </a:endParaRPr>
          </a:p>
          <a:p>
            <a:pPr marL="504000" marR="0" lvl="1" indent="-228600">
              <a:lnSpc>
                <a:spcPts val="196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Mahdollisuus kustannussäästöihin, jos palvelun hinta on halvempi kuin kaukolämmön tai kiinteistökohtaisten järjestelmien hinta.</a:t>
            </a:r>
            <a:endParaRPr lang="fi-FI" sz="1600" dirty="0">
              <a:latin typeface="Lato" panose="020F0502020204030203" pitchFamily="34" charset="77"/>
            </a:endParaRPr>
          </a:p>
          <a:p>
            <a:pPr marL="504000" marR="0" lvl="1" indent="-228600">
              <a:lnSpc>
                <a:spcPts val="196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Tarjoaa väylän kulutusjoustoon ja päästövähennyksiin yhdellä sopimuksella.</a:t>
            </a:r>
            <a:endParaRPr lang="fi-FI" sz="1600" dirty="0">
              <a:latin typeface="Lato" panose="020F0502020204030203" pitchFamily="34" charset="77"/>
            </a:endParaRPr>
          </a:p>
          <a:p>
            <a:pPr marL="504000" marR="0" lvl="1" indent="-228600">
              <a:lnSpc>
                <a:spcPts val="1960"/>
              </a:lnSpc>
              <a:spcAft>
                <a:spcPts val="4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Mahdollisuus alempaan sähköveroluokkaan.</a:t>
            </a:r>
          </a:p>
        </p:txBody>
      </p:sp>
      <p:sp>
        <p:nvSpPr>
          <p:cNvPr id="564" name="Google Shape;564;p4"/>
          <p:cNvSpPr txBox="1"/>
          <p:nvPr/>
        </p:nvSpPr>
        <p:spPr>
          <a:xfrm>
            <a:off x="720001" y="5837147"/>
            <a:ext cx="7767092" cy="673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0000" lvl="1">
              <a:lnSpc>
                <a:spcPct val="100000"/>
              </a:lnSpc>
              <a:spcBef>
                <a:spcPts val="500"/>
              </a:spcBef>
              <a:buClr>
                <a:schemeClr val="dk1"/>
              </a:buClr>
              <a:buSzPct val="120000"/>
            </a:pPr>
            <a:r>
              <a:rPr lang="fi-FI" sz="1600" b="1" dirty="0">
                <a:latin typeface="Lato" panose="020F0502020204030203" pitchFamily="34" charset="77"/>
                <a:sym typeface="Lato"/>
              </a:rPr>
              <a:t>Alueellinen energiapalvelumalli sopii erityisesti kohteisiin, joissa on tiivis kortteli-</a:t>
            </a:r>
            <a:br>
              <a:rPr lang="fi-FI" sz="1600" b="1" dirty="0">
                <a:latin typeface="Lato" panose="020F0502020204030203" pitchFamily="34" charset="77"/>
                <a:sym typeface="Lato"/>
              </a:rPr>
            </a:br>
            <a:r>
              <a:rPr lang="fi-FI" sz="1600" b="1" dirty="0">
                <a:latin typeface="Lato" panose="020F0502020204030203" pitchFamily="34" charset="77"/>
                <a:sym typeface="Lato"/>
              </a:rPr>
              <a:t>rakenne, </a:t>
            </a:r>
            <a:r>
              <a:rPr lang="fi-FI" sz="1600" b="1" dirty="0">
                <a:latin typeface="Lato" panose="020F0502020204030203" pitchFamily="34" charset="77"/>
              </a:rPr>
              <a:t>merkittävä energiantarve ja hyödyntämättömiä hukkalämmönlähteitä</a:t>
            </a:r>
            <a:r>
              <a:rPr lang="fi-FI" sz="1600" b="1" dirty="0">
                <a:latin typeface="Lato" panose="020F0502020204030203" pitchFamily="34" charset="77"/>
                <a:sym typeface="Lato"/>
              </a:rPr>
              <a:t>.</a:t>
            </a:r>
            <a:endParaRPr lang="fi-FI" sz="1600" b="1" dirty="0">
              <a:latin typeface="Lato" panose="020F0502020204030203" pitchFamily="34" charset="77"/>
            </a:endParaRPr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AABFEBE3-B726-0241-3BF4-FD2D692F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99755" y="2165941"/>
            <a:ext cx="3122627" cy="31226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B218C9DC-B0EB-4921-62AC-7D7B15363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89468" y="5396999"/>
            <a:ext cx="2743200" cy="266700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C1C84F34-30D3-606D-5E6C-17612FB8F043}"/>
              </a:ext>
            </a:extLst>
          </p:cNvPr>
          <p:cNvSpPr txBox="1"/>
          <p:nvPr/>
        </p:nvSpPr>
        <p:spPr>
          <a:xfrm>
            <a:off x="8757220" y="2645410"/>
            <a:ext cx="3218328" cy="237475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R="0" lvl="0" algn="ctr">
              <a:lnSpc>
                <a:spcPts val="2000"/>
              </a:lnSpc>
              <a:spcBef>
                <a:spcPts val="1000"/>
              </a:spcBef>
              <a:spcAft>
                <a:spcPts val="600"/>
              </a:spcAft>
              <a:buClr>
                <a:schemeClr val="dk1"/>
              </a:buClr>
              <a:buSzPct val="120000"/>
            </a:pP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Käsikirjassa </a:t>
            </a:r>
            <a:r>
              <a:rPr lang="fi-FI" sz="1400" b="1" i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alue</a:t>
            </a: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 on </a:t>
            </a:r>
            <a:b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</a:b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selkeästi rajattu kokonaisuus </a:t>
            </a:r>
            <a:b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</a:b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(uusi asuin- tai toimistokortteli, </a:t>
            </a:r>
            <a:b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</a:b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kampus, teollisuusalue, täydennys-rakentuva kaupunginosa tai </a:t>
            </a:r>
            <a:b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</a:b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laaja saneerauskohde), jolla on yhteinen infrastruktuuri ja</a:t>
            </a:r>
            <a:b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</a:b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 riittävä kuormitus yhteiselle järjestelmälle.</a:t>
            </a:r>
            <a:endParaRPr lang="fi-FI" sz="1400" b="1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C56A9287-47AC-8220-89F6-B700F7EAD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465611" y="2038704"/>
            <a:ext cx="503818" cy="549620"/>
            <a:chOff x="9465611" y="2038704"/>
            <a:chExt cx="503818" cy="549620"/>
          </a:xfrm>
        </p:grpSpPr>
        <p:sp>
          <p:nvSpPr>
            <p:cNvPr id="7" name="Ellipsi 6">
              <a:extLst>
                <a:ext uri="{FF2B5EF4-FFF2-40B4-BE49-F238E27FC236}">
                  <a16:creationId xmlns:a16="http://schemas.microsoft.com/office/drawing/2014/main" id="{5492D025-7AF7-CEC3-7AF4-E5833E6E0234}"/>
                </a:ext>
              </a:extLst>
            </p:cNvPr>
            <p:cNvSpPr/>
            <p:nvPr/>
          </p:nvSpPr>
          <p:spPr>
            <a:xfrm>
              <a:off x="9465611" y="2091507"/>
              <a:ext cx="496817" cy="496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pic>
          <p:nvPicPr>
            <p:cNvPr id="6" name="Kuva 5">
              <a:extLst>
                <a:ext uri="{FF2B5EF4-FFF2-40B4-BE49-F238E27FC236}">
                  <a16:creationId xmlns:a16="http://schemas.microsoft.com/office/drawing/2014/main" id="{0202AFB9-D8E7-DB5D-EED9-DA66397A4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5611" y="2038704"/>
              <a:ext cx="503818" cy="549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9724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on paikkamerkki 3">
            <a:extLst>
              <a:ext uri="{FF2B5EF4-FFF2-40B4-BE49-F238E27FC236}">
                <a16:creationId xmlns:a16="http://schemas.microsoft.com/office/drawing/2014/main" id="{E5922F37-DC7D-2BAA-2B98-3B2B011AB7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Lato Black"/>
                <a:cs typeface="Lato Black"/>
                <a:sym typeface="Lato Black"/>
              </a:rPr>
              <a:t>Aluevalinnassa huomioitavia asioita 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571" name="Google Shape;571;p5"/>
          <p:cNvSpPr txBox="1">
            <a:spLocks noGrp="1"/>
          </p:cNvSpPr>
          <p:nvPr>
            <p:ph type="body" idx="4294967295"/>
          </p:nvPr>
        </p:nvSpPr>
        <p:spPr>
          <a:xfrm>
            <a:off x="1" y="1260475"/>
            <a:ext cx="12192000" cy="325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0" tIns="0" rIns="0" bIns="0" anchor="t" anchorCtr="0">
            <a:noAutofit/>
          </a:bodyPr>
          <a:lstStyle/>
          <a:p>
            <a:pPr marL="0" lvl="0" indent="0" rt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fi-FI" dirty="0">
                <a:solidFill>
                  <a:schemeClr val="tx1"/>
                </a:solidFill>
                <a:ea typeface="Lato"/>
                <a:cs typeface="Lato"/>
                <a:sym typeface="Lato"/>
              </a:rPr>
              <a:t>Hankkeen aloittamisen ensimmäinen askel on oikeanlaisen alueen tunnistaminen ja valitseminen.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A8A2110-30DD-9DDF-297D-AD910150630A}"/>
              </a:ext>
            </a:extLst>
          </p:cNvPr>
          <p:cNvSpPr txBox="1"/>
          <p:nvPr/>
        </p:nvSpPr>
        <p:spPr>
          <a:xfrm>
            <a:off x="0" y="1717872"/>
            <a:ext cx="3670300" cy="1097801"/>
          </a:xfrm>
          <a:prstGeom prst="rect">
            <a:avLst/>
          </a:prstGeom>
          <a:noFill/>
        </p:spPr>
        <p:txBody>
          <a:bodyPr wrap="square" lIns="720000">
            <a:no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  <a:buClr>
                <a:schemeClr val="dk1"/>
              </a:buClr>
              <a:buSzPts val="1400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Ohessa on neljä keskeistä osa-aluetta, jotka täytyy tarkistaa ennen kuin käynnistetään tarkemmat selvitykset. </a:t>
            </a:r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2F1231F4-A746-4FAF-2A6E-B6F48B726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142648" y="1762899"/>
            <a:ext cx="7667632" cy="4431435"/>
            <a:chOff x="3936698" y="1762899"/>
            <a:chExt cx="7884000" cy="4431435"/>
          </a:xfrm>
        </p:grpSpPr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53D58135-E433-097B-4B41-AD51B1743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3365640"/>
              <a:ext cx="7884000" cy="85678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BC92D547-98B7-ED55-80E5-C2723108C1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3273943"/>
              <a:ext cx="7884000" cy="2849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2" name="Suorakulmio 1">
              <a:extLst>
                <a:ext uri="{FF2B5EF4-FFF2-40B4-BE49-F238E27FC236}">
                  <a16:creationId xmlns:a16="http://schemas.microsoft.com/office/drawing/2014/main" id="{65F44982-095C-ADA9-14DA-530015371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1912781"/>
              <a:ext cx="7884000" cy="130556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3" name="Suorakulmio 2">
              <a:extLst>
                <a:ext uri="{FF2B5EF4-FFF2-40B4-BE49-F238E27FC236}">
                  <a16:creationId xmlns:a16="http://schemas.microsoft.com/office/drawing/2014/main" id="{D8868CE5-9C6C-F332-CED2-4FB809B32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1762899"/>
              <a:ext cx="7884000" cy="2849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550424FD-C4EC-75D2-657D-2A23DB8D6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4444473"/>
              <a:ext cx="7884000" cy="74136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31" name="Suorakulmio 30">
              <a:extLst>
                <a:ext uri="{FF2B5EF4-FFF2-40B4-BE49-F238E27FC236}">
                  <a16:creationId xmlns:a16="http://schemas.microsoft.com/office/drawing/2014/main" id="{242A1088-A4BA-ACC1-EF23-47677460C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4269659"/>
              <a:ext cx="7884000" cy="2849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33" name="Suorakulmio 32">
              <a:extLst>
                <a:ext uri="{FF2B5EF4-FFF2-40B4-BE49-F238E27FC236}">
                  <a16:creationId xmlns:a16="http://schemas.microsoft.com/office/drawing/2014/main" id="{B6E7BCEA-E61F-041D-FC35-33ED68CC3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5382231"/>
              <a:ext cx="7884000" cy="81210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sp>
          <p:nvSpPr>
            <p:cNvPr id="34" name="Suorakulmio 33">
              <a:extLst>
                <a:ext uri="{FF2B5EF4-FFF2-40B4-BE49-F238E27FC236}">
                  <a16:creationId xmlns:a16="http://schemas.microsoft.com/office/drawing/2014/main" id="{597783D6-B71E-94A7-887B-7E30CBB5E1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6698" y="5240663"/>
              <a:ext cx="7884000" cy="2849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</p:grpSp>
      <p:sp>
        <p:nvSpPr>
          <p:cNvPr id="8" name="Pyöristetty suorakulmio 7">
            <a:extLst>
              <a:ext uri="{FF2B5EF4-FFF2-40B4-BE49-F238E27FC236}">
                <a16:creationId xmlns:a16="http://schemas.microsoft.com/office/drawing/2014/main" id="{E4B655F8-BCD3-C0B1-FCD4-8C1D748DC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580" y="3218349"/>
            <a:ext cx="3060001" cy="2939294"/>
          </a:xfrm>
          <a:prstGeom prst="roundRect">
            <a:avLst>
              <a:gd name="adj" fmla="val 359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9DBDD9E-0AA8-973B-5619-95F57E6F1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5</a:t>
            </a:fld>
            <a:endParaRPr lang="fi-FI" dirty="0"/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19766CD3-9ADE-5536-1CA3-4465F477E106}"/>
              </a:ext>
            </a:extLst>
          </p:cNvPr>
          <p:cNvSpPr txBox="1"/>
          <p:nvPr/>
        </p:nvSpPr>
        <p:spPr>
          <a:xfrm>
            <a:off x="4134410" y="1791479"/>
            <a:ext cx="6417403" cy="1384995"/>
          </a:xfrm>
          <a:prstGeom prst="rect">
            <a:avLst/>
          </a:prstGeom>
          <a:noFill/>
        </p:spPr>
        <p:txBody>
          <a:bodyPr wrap="square" lIns="108000" tIns="0" rIns="0" bIns="0">
            <a:noAutofit/>
          </a:bodyPr>
          <a:lstStyle/>
          <a:p>
            <a:pPr marL="342900" lvl="0" indent="-342900" rtl="0">
              <a:lnSpc>
                <a:spcPts val="2000"/>
              </a:lnSpc>
              <a:spcBef>
                <a:spcPts val="1000"/>
              </a:spcBef>
              <a:spcAft>
                <a:spcPts val="400"/>
              </a:spcAft>
              <a:buClr>
                <a:schemeClr val="bg1"/>
              </a:buClr>
              <a:buSzPct val="100000"/>
              <a:buAutoNum type="arabicPeriod"/>
            </a:pPr>
            <a:r>
              <a:rPr lang="fi-FI" sz="1600" b="1" dirty="0">
                <a:solidFill>
                  <a:schemeClr val="bg1"/>
                </a:solidFill>
                <a:latin typeface="Lato" panose="020F0502020204030203" pitchFamily="34" charset="77"/>
                <a:ea typeface="Lato"/>
                <a:cs typeface="Lato"/>
                <a:sym typeface="Lato"/>
              </a:rPr>
              <a:t>Kaavoitus</a:t>
            </a:r>
            <a:endParaRPr lang="fi-FI" sz="1600" b="1" dirty="0">
              <a:solidFill>
                <a:schemeClr val="bg1"/>
              </a:solidFill>
              <a:latin typeface="Lato" panose="020F0502020204030203" pitchFamily="34" charset="77"/>
            </a:endParaRPr>
          </a:p>
          <a:p>
            <a:pPr marL="180000" lvl="1" indent="-180000" rtl="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Onko kaava­tilanne selvä?</a:t>
            </a:r>
          </a:p>
          <a:p>
            <a:pPr marL="180000" lvl="1" indent="-180000" rtl="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Tarvitaanko kaavamuutoksia?</a:t>
            </a:r>
          </a:p>
          <a:p>
            <a:pPr marL="180000" lvl="1" indent="-180000" rtl="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Riittääkö tilavaraukset lämpö-/jäähdytyskeskukselle ja putkistoille?</a:t>
            </a:r>
          </a:p>
          <a:p>
            <a:pPr marL="180000" lvl="1" indent="-180000" rtl="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Onko alueen vaiheistus selvillä sekä toteutukselle otollinen?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F3873E2A-1B77-400B-7F4F-33998467C9E2}"/>
              </a:ext>
            </a:extLst>
          </p:cNvPr>
          <p:cNvSpPr txBox="1"/>
          <p:nvPr/>
        </p:nvSpPr>
        <p:spPr>
          <a:xfrm>
            <a:off x="4136916" y="3287640"/>
            <a:ext cx="7083024" cy="884858"/>
          </a:xfrm>
          <a:prstGeom prst="rect">
            <a:avLst/>
          </a:prstGeom>
          <a:noFill/>
        </p:spPr>
        <p:txBody>
          <a:bodyPr wrap="square" lIns="108000" tIns="0" rIns="0" bIns="0">
            <a:noAutofit/>
          </a:bodyPr>
          <a:lstStyle/>
          <a:p>
            <a:pPr marL="342900" indent="-342900">
              <a:lnSpc>
                <a:spcPts val="2000"/>
              </a:lnSpc>
              <a:spcBef>
                <a:spcPts val="1000"/>
              </a:spcBef>
              <a:spcAft>
                <a:spcPts val="400"/>
              </a:spcAft>
              <a:buClr>
                <a:schemeClr val="bg1"/>
              </a:buClr>
              <a:buSzPct val="100000"/>
              <a:buFont typeface="+mj-lt"/>
              <a:buAutoNum type="arabicPeriod" startAt="2"/>
            </a:pPr>
            <a:r>
              <a:rPr lang="fi-FI" sz="16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Energian saatavuus ja potentiaali</a:t>
            </a:r>
            <a:endParaRPr lang="fi-FI" sz="1600" b="1" dirty="0">
              <a:solidFill>
                <a:schemeClr val="bg1"/>
              </a:solidFill>
              <a:latin typeface="Lato" panose="020F0502020204030203" pitchFamily="34" charset="77"/>
            </a:endParaRPr>
          </a:p>
          <a:p>
            <a:pPr marL="180000" lvl="1" indent="-180000" rtl="0">
              <a:lnSpc>
                <a:spcPts val="19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Mitä hyödynnettäviä hukkalämpölähteitä on olemassa tai tulossa alueelle?</a:t>
            </a:r>
          </a:p>
          <a:p>
            <a:pPr marL="180000" lvl="1" indent="-180000" rtl="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Mikä on alueen maalämpö­potentiaali?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27F9EBDA-53DC-B11D-14FC-0424F23A18E3}"/>
              </a:ext>
            </a:extLst>
          </p:cNvPr>
          <p:cNvSpPr txBox="1"/>
          <p:nvPr/>
        </p:nvSpPr>
        <p:spPr>
          <a:xfrm>
            <a:off x="4134409" y="4286285"/>
            <a:ext cx="7645703" cy="877228"/>
          </a:xfrm>
          <a:prstGeom prst="rect">
            <a:avLst/>
          </a:prstGeom>
          <a:noFill/>
        </p:spPr>
        <p:txBody>
          <a:bodyPr wrap="square" lIns="108000" tIns="0" rIns="0" bIns="0">
            <a:noAutofit/>
          </a:bodyPr>
          <a:lstStyle/>
          <a:p>
            <a:pPr marL="342900" indent="-342900">
              <a:lnSpc>
                <a:spcPts val="2000"/>
              </a:lnSpc>
              <a:spcBef>
                <a:spcPts val="1000"/>
              </a:spcBef>
              <a:spcAft>
                <a:spcPts val="400"/>
              </a:spcAft>
              <a:buClr>
                <a:schemeClr val="bg1"/>
              </a:buClr>
              <a:buSzPct val="100000"/>
              <a:buFont typeface="+mj-lt"/>
              <a:buAutoNum type="arabicPeriod" startAt="3"/>
            </a:pPr>
            <a:r>
              <a:rPr lang="fi-FI" sz="16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Rakenne ja elinkaari</a:t>
            </a:r>
            <a:endParaRPr lang="fi-FI" sz="1600" b="1" dirty="0">
              <a:solidFill>
                <a:schemeClr val="bg1"/>
              </a:solidFill>
              <a:latin typeface="Lato" panose="020F0502020204030203" pitchFamily="34" charset="77"/>
            </a:endParaRPr>
          </a:p>
          <a:p>
            <a:pPr marL="180000" lvl="1" indent="-18000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Mitkä ovat olemassa olevan rakennuskannan ikä, kunto ja tulevat remonttitarpeet?</a:t>
            </a:r>
            <a:endParaRPr lang="fi-FI" sz="1600" dirty="0">
              <a:latin typeface="Lato" panose="020F0502020204030203" pitchFamily="34" charset="77"/>
            </a:endParaRPr>
          </a:p>
          <a:p>
            <a:pPr marL="180000" lvl="1" indent="-180000">
              <a:lnSpc>
                <a:spcPts val="1900"/>
              </a:lnSpc>
              <a:spcBef>
                <a:spcPts val="200"/>
              </a:spcBef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Mikä on tulevan uudis-/täydennys­rakentamisen laajuus?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B2CE6D95-0278-843D-A18B-91994AF55F42}"/>
              </a:ext>
            </a:extLst>
          </p:cNvPr>
          <p:cNvSpPr txBox="1"/>
          <p:nvPr/>
        </p:nvSpPr>
        <p:spPr>
          <a:xfrm>
            <a:off x="4114881" y="5258990"/>
            <a:ext cx="5473440" cy="877228"/>
          </a:xfrm>
          <a:prstGeom prst="rect">
            <a:avLst/>
          </a:prstGeom>
          <a:noFill/>
        </p:spPr>
        <p:txBody>
          <a:bodyPr wrap="square" lIns="108000" tIns="0" rIns="0" bIns="0">
            <a:noAutofit/>
          </a:bodyPr>
          <a:lstStyle/>
          <a:p>
            <a:pPr marL="342900" lvl="0" indent="-342900">
              <a:lnSpc>
                <a:spcPts val="2000"/>
              </a:lnSpc>
              <a:spcBef>
                <a:spcPts val="1000"/>
              </a:spcBef>
              <a:spcAft>
                <a:spcPts val="400"/>
              </a:spcAft>
              <a:buClr>
                <a:schemeClr val="bg1"/>
              </a:buClr>
              <a:buSzPct val="100000"/>
              <a:buFont typeface="+mj-lt"/>
              <a:buAutoNum type="arabicPeriod" startAt="4"/>
            </a:pPr>
            <a:r>
              <a:rPr lang="fi-FI" sz="16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Omistajuus ja sidosryhmät</a:t>
            </a:r>
            <a:endParaRPr lang="fi-FI" sz="1600" b="1" dirty="0">
              <a:solidFill>
                <a:schemeClr val="bg1"/>
              </a:solidFill>
              <a:latin typeface="Lato" panose="020F0502020204030203" pitchFamily="34" charset="77"/>
            </a:endParaRPr>
          </a:p>
          <a:p>
            <a:pPr marL="180000" lvl="1" indent="-180000">
              <a:lnSpc>
                <a:spcPts val="1900"/>
              </a:lnSpc>
              <a:spcBef>
                <a:spcPts val="200"/>
              </a:spcBef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Kuinka monta maanomistajaa alueella on?</a:t>
            </a:r>
          </a:p>
          <a:p>
            <a:pPr marL="180000" lvl="1" indent="-180000">
              <a:lnSpc>
                <a:spcPts val="19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Onko kaupungilla keskeinen rooli alueen kehittämisessä?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4E22AD04-446C-7DDB-7743-4FF9AFDA76A2}"/>
              </a:ext>
            </a:extLst>
          </p:cNvPr>
          <p:cNvSpPr txBox="1"/>
          <p:nvPr/>
        </p:nvSpPr>
        <p:spPr>
          <a:xfrm>
            <a:off x="0" y="3625386"/>
            <a:ext cx="3060001" cy="2287870"/>
          </a:xfrm>
          <a:prstGeom prst="rect">
            <a:avLst/>
          </a:prstGeom>
          <a:noFill/>
        </p:spPr>
        <p:txBody>
          <a:bodyPr wrap="square" lIns="827999" tIns="0" rIns="0" bIns="0">
            <a:noAutofit/>
          </a:bodyPr>
          <a:lstStyle/>
          <a:p>
            <a:pPr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Kriteeristöstä ja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kannattavuutta parantavista tekijöistä löytyy lisätietoa käsikirjasta ja hankkeen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sivuilla julkaistavasta </a:t>
            </a:r>
            <a:r>
              <a:rPr lang="fi-FI" sz="1600" u="sng" dirty="0">
                <a:solidFill>
                  <a:srgbClr val="1E3A6D"/>
                </a:solidFill>
                <a:latin typeface="Lato" panose="020F0502020204030203" pitchFamily="34" charset="77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Energiapalvelumallin </a:t>
            </a:r>
            <a:br>
              <a:rPr lang="fi-FI" sz="1600" u="sng" dirty="0">
                <a:solidFill>
                  <a:srgbClr val="1E3A6D"/>
                </a:solidFill>
                <a:latin typeface="Lato" panose="020F0502020204030203" pitchFamily="34" charset="77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i-FI" sz="1600" u="sng" dirty="0">
                <a:solidFill>
                  <a:srgbClr val="1E3A6D"/>
                </a:solidFill>
                <a:latin typeface="Lato" panose="020F0502020204030203" pitchFamily="34" charset="77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hankkijan materiaalit </a:t>
            </a:r>
            <a:br>
              <a:rPr lang="fi-FI" sz="1600" u="sng" dirty="0">
                <a:solidFill>
                  <a:srgbClr val="1E3A6D"/>
                </a:solidFill>
                <a:latin typeface="Lato" panose="020F0502020204030203" pitchFamily="34" charset="77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i-FI" sz="1600" u="sng" dirty="0">
                <a:solidFill>
                  <a:srgbClr val="1E3A6D"/>
                </a:solidFill>
                <a:latin typeface="Lato" panose="020F0502020204030203" pitchFamily="34" charset="77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-Excelistä</a:t>
            </a:r>
            <a:r>
              <a:rPr lang="fi-FI" sz="1600" u="sng" dirty="0">
                <a:solidFill>
                  <a:schemeClr val="tx2"/>
                </a:solidFill>
                <a:latin typeface="Lato" panose="020F0502020204030203" pitchFamily="34" charset="77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fi-FI" sz="1600" u="sng" dirty="0">
              <a:solidFill>
                <a:schemeClr val="tx2"/>
              </a:solidFill>
              <a:latin typeface="Lato" panose="020F0502020204030203" pitchFamily="34" charset="77"/>
              <a:sym typeface="Lato"/>
            </a:endParaRPr>
          </a:p>
        </p:txBody>
      </p:sp>
      <p:pic>
        <p:nvPicPr>
          <p:cNvPr id="13" name="Kuva 12">
            <a:hlinkClick r:id="rId3"/>
            <a:extLst>
              <a:ext uri="{FF2B5EF4-FFF2-40B4-BE49-F238E27FC236}">
                <a16:creationId xmlns:a16="http://schemas.microsoft.com/office/drawing/2014/main" id="{F50F8C97-C3D0-77EA-AA80-88A80D65A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76324" y="5194305"/>
            <a:ext cx="730941" cy="730941"/>
          </a:xfrm>
          <a:prstGeom prst="rect">
            <a:avLst/>
          </a:prstGeom>
        </p:spPr>
      </p:pic>
      <p:pic>
        <p:nvPicPr>
          <p:cNvPr id="26" name="Kuva 25">
            <a:extLst>
              <a:ext uri="{FF2B5EF4-FFF2-40B4-BE49-F238E27FC236}">
                <a16:creationId xmlns:a16="http://schemas.microsoft.com/office/drawing/2014/main" id="{EE8E85B5-5E2C-E9A4-0CAE-B33EFDA6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5441" y="5972472"/>
            <a:ext cx="3276000" cy="243958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21BFC320-A036-DCC7-4DC9-B6FC303A3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587670" y="3182651"/>
            <a:ext cx="3276000" cy="243958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E3285FA7-8F0E-A057-D483-CE5A0FB06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40518" y="2920858"/>
            <a:ext cx="503818" cy="549620"/>
            <a:chOff x="9465611" y="2038704"/>
            <a:chExt cx="503818" cy="549620"/>
          </a:xfrm>
        </p:grpSpPr>
        <p:sp>
          <p:nvSpPr>
            <p:cNvPr id="6" name="Ellipsi 5">
              <a:extLst>
                <a:ext uri="{FF2B5EF4-FFF2-40B4-BE49-F238E27FC236}">
                  <a16:creationId xmlns:a16="http://schemas.microsoft.com/office/drawing/2014/main" id="{519AF3FA-CB16-AB63-6C95-9D45E4606AAB}"/>
                </a:ext>
              </a:extLst>
            </p:cNvPr>
            <p:cNvSpPr/>
            <p:nvPr/>
          </p:nvSpPr>
          <p:spPr>
            <a:xfrm>
              <a:off x="9465611" y="2091507"/>
              <a:ext cx="496817" cy="496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pic>
          <p:nvPicPr>
            <p:cNvPr id="9" name="Kuva 8">
              <a:extLst>
                <a:ext uri="{FF2B5EF4-FFF2-40B4-BE49-F238E27FC236}">
                  <a16:creationId xmlns:a16="http://schemas.microsoft.com/office/drawing/2014/main" id="{D7404A98-205B-BD06-80DA-7DBFE30E4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5611" y="2038704"/>
              <a:ext cx="503818" cy="549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347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3">
            <a:extLst>
              <a:ext uri="{FF2B5EF4-FFF2-40B4-BE49-F238E27FC236}">
                <a16:creationId xmlns:a16="http://schemas.microsoft.com/office/drawing/2014/main" id="{BB1BEBBC-3DE7-0A5F-6C4D-2D17C5F680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Lato Black"/>
                <a:cs typeface="Lato Black"/>
                <a:sym typeface="Lato Black"/>
              </a:rPr>
              <a:t>Esimerkkikorttelit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39FC852-BFED-40A1-7AAC-6BB47E1AD64A}"/>
              </a:ext>
            </a:extLst>
          </p:cNvPr>
          <p:cNvSpPr txBox="1"/>
          <p:nvPr/>
        </p:nvSpPr>
        <p:spPr>
          <a:xfrm>
            <a:off x="8800" y="1259706"/>
            <a:ext cx="10711517" cy="246221"/>
          </a:xfrm>
          <a:prstGeom prst="rect">
            <a:avLst/>
          </a:prstGeom>
          <a:noFill/>
        </p:spPr>
        <p:txBody>
          <a:bodyPr wrap="square" lIns="720000" tIns="0" rIns="0" bIns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Taulukossa on esitetty esimerkkikortteleita ja niiden soveltuvuus alueelliselle energiapalvelumallille.</a:t>
            </a:r>
            <a:endParaRPr lang="fi-FI" sz="1600" dirty="0">
              <a:latin typeface="Lato" panose="020F0502020204030203" pitchFamily="34" charset="77"/>
            </a:endParaRPr>
          </a:p>
        </p:txBody>
      </p:sp>
      <p:graphicFrame>
        <p:nvGraphicFramePr>
          <p:cNvPr id="2" name="Taulukko 1">
            <a:extLst>
              <a:ext uri="{FF2B5EF4-FFF2-40B4-BE49-F238E27FC236}">
                <a16:creationId xmlns:a16="http://schemas.microsoft.com/office/drawing/2014/main" id="{D54CE5DF-292C-B625-6DCA-B203AA963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541894"/>
              </p:ext>
            </p:extLst>
          </p:nvPr>
        </p:nvGraphicFramePr>
        <p:xfrm>
          <a:off x="695937" y="1652502"/>
          <a:ext cx="11159999" cy="1784848"/>
        </p:xfrm>
        <a:graphic>
          <a:graphicData uri="http://schemas.openxmlformats.org/drawingml/2006/table">
            <a:tbl>
              <a:tblPr firstRow="1" firstCol="1" bandCol="1">
                <a:tableStyleId>{8A107856-5554-42FB-B03E-39F5DBC370BA}</a:tableStyleId>
              </a:tblPr>
              <a:tblGrid>
                <a:gridCol w="1588442">
                  <a:extLst>
                    <a:ext uri="{9D8B030D-6E8A-4147-A177-3AD203B41FA5}">
                      <a16:colId xmlns:a16="http://schemas.microsoft.com/office/drawing/2014/main" val="3313634683"/>
                    </a:ext>
                  </a:extLst>
                </a:gridCol>
                <a:gridCol w="3190519">
                  <a:extLst>
                    <a:ext uri="{9D8B030D-6E8A-4147-A177-3AD203B41FA5}">
                      <a16:colId xmlns:a16="http://schemas.microsoft.com/office/drawing/2014/main" val="2806956826"/>
                    </a:ext>
                  </a:extLst>
                </a:gridCol>
                <a:gridCol w="3190519">
                  <a:extLst>
                    <a:ext uri="{9D8B030D-6E8A-4147-A177-3AD203B41FA5}">
                      <a16:colId xmlns:a16="http://schemas.microsoft.com/office/drawing/2014/main" val="1439161968"/>
                    </a:ext>
                  </a:extLst>
                </a:gridCol>
                <a:gridCol w="3190519">
                  <a:extLst>
                    <a:ext uri="{9D8B030D-6E8A-4147-A177-3AD203B41FA5}">
                      <a16:colId xmlns:a16="http://schemas.microsoft.com/office/drawing/2014/main" val="314747126"/>
                    </a:ext>
                  </a:extLst>
                </a:gridCol>
              </a:tblGrid>
              <a:tr h="51137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3"/>
                        <a:buFont typeface="Lato"/>
                        <a:buNone/>
                      </a:pPr>
                      <a:r>
                        <a:rPr lang="fi-FI" sz="1400" b="1" i="0" baseline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  <a:t>Korttelityyppi/</a:t>
                      </a:r>
                      <a:br>
                        <a:rPr lang="fi-FI" sz="1400" b="1" i="0" baseline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</a:br>
                      <a:r>
                        <a:rPr lang="fi-FI" sz="1400" b="1" i="0" baseline="0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  <a:t>kannattavuus*</a:t>
                      </a:r>
                      <a:endParaRPr lang="fi-FI" sz="1400" b="1" i="0" baseline="0" dirty="0">
                        <a:solidFill>
                          <a:schemeClr val="tx2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89024" marT="44512" marB="44512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i="0" u="none" strike="noStrike" cap="none" baseline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sym typeface="Lato"/>
                        </a:rPr>
                        <a:t>Kohtalainen</a:t>
                      </a:r>
                      <a:endParaRPr lang="fi-FI" sz="1400" b="1" i="0" baseline="0" dirty="0">
                        <a:solidFill>
                          <a:schemeClr val="bg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89024" marT="44512" marB="44512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i="0" u="none" strike="noStrike" cap="none" baseline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sym typeface="Lato"/>
                        </a:rPr>
                        <a:t>Hyvä</a:t>
                      </a:r>
                      <a:endParaRPr lang="fi-FI" sz="1400" b="1" i="0" baseline="0" dirty="0">
                        <a:solidFill>
                          <a:schemeClr val="bg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89024" marT="44512" marB="44512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i="0" u="none" strike="noStrike" cap="none" baseline="0" dirty="0">
                          <a:solidFill>
                            <a:schemeClr val="bg1"/>
                          </a:solidFill>
                          <a:latin typeface="Lato" panose="020F0502020204030203" pitchFamily="34" charset="77"/>
                          <a:sym typeface="Lato"/>
                        </a:rPr>
                        <a:t>Erittäin hyvä</a:t>
                      </a:r>
                      <a:endParaRPr lang="fi-FI" sz="1400" b="1" i="0" baseline="0" dirty="0">
                        <a:solidFill>
                          <a:schemeClr val="bg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89024" marT="44512" marB="44512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414226"/>
                  </a:ext>
                </a:extLst>
              </a:tr>
              <a:tr h="7291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i="0" u="none" strike="noStrike" cap="none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  <a:t>Asuinkerrostalo-</a:t>
                      </a:r>
                      <a:br>
                        <a:rPr lang="fi-FI" sz="1400" b="0" i="0" u="none" strike="noStrike" cap="none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</a:br>
                      <a:r>
                        <a:rPr lang="fi-FI" sz="1400" b="0" i="0" u="none" strike="noStrike" cap="none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  <a:t>painotteinen</a:t>
                      </a:r>
                      <a:endParaRPr lang="fi-FI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</a:endParaRPr>
                    </a:p>
                    <a:p>
                      <a:endParaRPr lang="fi-FI" sz="1400" b="0" i="0" dirty="0">
                        <a:latin typeface="Lato" panose="020F0502020204030203" pitchFamily="34" charset="77"/>
                      </a:endParaRPr>
                    </a:p>
                  </a:txBody>
                  <a:tcPr marL="89024" marR="89024" marT="44512" marB="44512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Asuinkerrostaloja </a:t>
                      </a:r>
                      <a:b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</a:b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vähintään 10 000 kem</a:t>
                      </a:r>
                      <a:r>
                        <a:rPr lang="fi-FI" sz="1400" b="0" i="0" u="none" strike="noStrike" cap="none" baseline="3000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2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43200" marT="44512" marB="44512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Asuinkerrostaloja noin 25 000 kem</a:t>
                      </a:r>
                      <a:r>
                        <a:rPr lang="fi-FI" sz="1400" b="0" i="0" u="none" strike="noStrike" cap="none" baseline="3000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2 </a:t>
                      </a: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+ jäähdytys rakennuksissa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43200" marT="44512" marB="44512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Asuinkerrostaloja yli 25 000 kem</a:t>
                      </a:r>
                      <a:r>
                        <a:rPr lang="fi-FI" sz="1400" b="0" i="0" u="none" strike="noStrike" cap="none" baseline="3000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2 </a:t>
                      </a: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+ jäähdytys rakennuksissa + päivittäistavarakauppa</a:t>
                      </a:r>
                      <a:endParaRPr lang="fi-FI" sz="1400" b="0" i="0" u="none" strike="noStrike" cap="none" dirty="0">
                        <a:solidFill>
                          <a:schemeClr val="tx1"/>
                        </a:solidFill>
                        <a:latin typeface="Lato" panose="020F0502020204030203" pitchFamily="34" charset="77"/>
                        <a:ea typeface="Lato"/>
                        <a:cs typeface="Lato"/>
                        <a:sym typeface="Lato"/>
                      </a:endParaRPr>
                    </a:p>
                  </a:txBody>
                  <a:tcPr marL="89024" marR="43200" marT="44512" marB="44512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90500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i="0" u="none" strike="noStrike" cap="none" dirty="0">
                          <a:solidFill>
                            <a:schemeClr val="tx2"/>
                          </a:solidFill>
                          <a:latin typeface="Lato" panose="020F0502020204030203" pitchFamily="34" charset="77"/>
                          <a:sym typeface="Lato"/>
                        </a:rPr>
                        <a:t>Sekakorttelit</a:t>
                      </a:r>
                      <a:endParaRPr lang="fi-FI" sz="1400" b="0" i="0" dirty="0">
                        <a:solidFill>
                          <a:schemeClr val="tx2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89024" marT="44512" marB="44512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u="none" strike="noStrike" kern="1200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+mn-ea"/>
                          <a:cs typeface="+mn-cs"/>
                          <a:sym typeface="Lato"/>
                        </a:rPr>
                        <a:t>Peruskoulu + päiväkoti </a:t>
                      </a:r>
                      <a:br>
                        <a:rPr lang="fi-FI" sz="1400" b="0" i="0" u="none" strike="noStrike" kern="1200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+mn-ea"/>
                          <a:cs typeface="+mn-cs"/>
                          <a:sym typeface="Lato"/>
                        </a:rPr>
                      </a:br>
                      <a:r>
                        <a:rPr lang="fi-FI" sz="1400" b="0" i="0" u="none" strike="noStrike" kern="1200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+mn-ea"/>
                          <a:cs typeface="+mn-cs"/>
                          <a:sym typeface="Lato"/>
                        </a:rPr>
                        <a:t>vähintään 10 000 kem</a:t>
                      </a:r>
                      <a:r>
                        <a:rPr lang="fi-FI" sz="1400" b="0" i="0" u="none" strike="noStrike" kern="1200" cap="none" baseline="3000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+mn-ea"/>
                          <a:cs typeface="+mn-cs"/>
                          <a:sym typeface="Lato"/>
                        </a:rPr>
                        <a:t>2</a:t>
                      </a:r>
                      <a:endParaRPr lang="fi-FI" sz="1400" b="0" i="0" u="none" strike="noStrike" kern="1200" cap="none" baseline="3000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ea typeface="+mn-ea"/>
                        <a:cs typeface="+mn-cs"/>
                      </a:endParaRPr>
                    </a:p>
                  </a:txBody>
                  <a:tcPr marL="89024" marR="43200" marT="44512" marB="44512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u="none" strike="noStrike" cap="none" baseline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Peruskoulu + päiväkoti + asuinkerrostaloja noin 25 000 kem</a:t>
                      </a:r>
                      <a:r>
                        <a:rPr lang="fi-FI" sz="1400" b="0" i="0" u="none" strike="noStrike" cap="none" baseline="3000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2</a:t>
                      </a:r>
                      <a:endParaRPr lang="fi-FI" sz="1400" b="0" i="0" baseline="3000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9024" marR="43200" marT="44512" marB="44512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u="none" strike="noStrike" cap="non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Toimistorakennus + asuinkerrostaloja + päivittäistavarakauppa yli 25 000 kem</a:t>
                      </a:r>
                      <a:r>
                        <a:rPr lang="fi-FI" sz="1400" b="0" i="0" u="none" strike="noStrike" cap="none" baseline="3000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sym typeface="Lato"/>
                        </a:rPr>
                        <a:t>2</a:t>
                      </a:r>
                      <a:endParaRPr lang="fi-FI" sz="1400" b="0" i="0" u="none" strike="noStrike" cap="none" baseline="30000" dirty="0">
                        <a:solidFill>
                          <a:schemeClr val="tx1"/>
                        </a:solidFill>
                        <a:latin typeface="Lato" panose="020F0502020204030203" pitchFamily="34" charset="77"/>
                        <a:ea typeface="Lato"/>
                        <a:cs typeface="Lato"/>
                        <a:sym typeface="Lato"/>
                      </a:endParaRPr>
                    </a:p>
                  </a:txBody>
                  <a:tcPr marL="89024" marR="43200" marT="44512" marB="44512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504476"/>
                  </a:ext>
                </a:extLst>
              </a:tr>
            </a:tbl>
          </a:graphicData>
        </a:graphic>
      </p:graphicFrame>
      <p:sp>
        <p:nvSpPr>
          <p:cNvPr id="609" name="Google Shape;609;p6"/>
          <p:cNvSpPr/>
          <p:nvPr/>
        </p:nvSpPr>
        <p:spPr>
          <a:xfrm>
            <a:off x="720000" y="3568539"/>
            <a:ext cx="982300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ato"/>
              <a:buNone/>
            </a:pPr>
            <a:r>
              <a:rPr lang="fi-FI" sz="14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*Kannattavuustarkasteluissa on huomioitava, että kannattavuuteen vaikuttaa olennaisesti mm. kaukolämmön hinnoittelu.</a:t>
            </a:r>
            <a:endParaRPr sz="1400" u="none" strike="noStrike" cap="none" dirty="0">
              <a:latin typeface="Lato" panose="020F0502020204030203" pitchFamily="34" charset="77"/>
              <a:ea typeface="Lato"/>
              <a:cs typeface="Lato"/>
              <a:sym typeface="Lato"/>
            </a:endParaRPr>
          </a:p>
        </p:txBody>
      </p:sp>
      <p:sp>
        <p:nvSpPr>
          <p:cNvPr id="608" name="Google Shape;608;p6"/>
          <p:cNvSpPr/>
          <p:nvPr/>
        </p:nvSpPr>
        <p:spPr>
          <a:xfrm>
            <a:off x="720000" y="4053668"/>
            <a:ext cx="11056365" cy="2118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Sopivan rakennustyyppijakauman ja rakennusmäärän lisäksi korttelin on täytettävä seuraavat kriteerit:</a:t>
            </a:r>
            <a:endParaRPr sz="1600" u="none" strike="noStrike" cap="none" dirty="0">
              <a:latin typeface="Lato" panose="020F0502020204030203" pitchFamily="34" charset="77"/>
              <a:ea typeface="Lato"/>
              <a:cs typeface="Lato"/>
              <a:sym typeface="Lato"/>
            </a:endParaRPr>
          </a:p>
          <a:p>
            <a:pPr marL="540000" lvl="0" indent="-360000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0000"/>
              <a:buFont typeface="Normaali järjestelmäfontti"/>
              <a:buChar char="►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Alueen rakentamisen vaiheistus on oltava tiedossa.</a:t>
            </a:r>
          </a:p>
          <a:p>
            <a:pPr marL="540000" lvl="0" indent="-360000">
              <a:lnSpc>
                <a:spcPts val="2200"/>
              </a:lnSpc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0000"/>
              <a:buFont typeface="Normaali järjestelmäfontti"/>
              <a:buChar char="►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Aluelämpöverkoston ja teknisen tilan tilantarpeet on huomioitu.</a:t>
            </a:r>
          </a:p>
          <a:p>
            <a:pPr marL="540000" lvl="0" indent="-360000">
              <a:lnSpc>
                <a:spcPts val="2200"/>
              </a:lnSpc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0000"/>
              <a:buFont typeface="Normaali järjestelmäfontti"/>
              <a:buChar char="►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Maalämpöratkaisuissa kaivojen on mahduttava tontille tai ympäröivälle alueelle.</a:t>
            </a:r>
          </a:p>
          <a:p>
            <a:pPr marL="540000" lvl="0" indent="-360000">
              <a:lnSpc>
                <a:spcPts val="2200"/>
              </a:lnSpc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0000"/>
              <a:buFont typeface="Normaali järjestelmäfontti"/>
              <a:buChar char="►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Maalämmön toteutettavuus kannattaa tarvittaessa selvittää koekaivolla ja TRT-mittauksella eli lämpövastekokeella (</a:t>
            </a:r>
            <a:r>
              <a:rPr lang="fi-FI" sz="1600" dirty="0" err="1">
                <a:latin typeface="Lato" panose="020F0502020204030203" pitchFamily="34" charset="77"/>
                <a:sym typeface="Lato"/>
              </a:rPr>
              <a:t>Thermal</a:t>
            </a:r>
            <a:r>
              <a:rPr lang="fi-FI" sz="1600" dirty="0">
                <a:latin typeface="Lato" panose="020F0502020204030203" pitchFamily="34" charset="77"/>
                <a:sym typeface="Lato"/>
              </a:rPr>
              <a:t> </a:t>
            </a:r>
            <a:r>
              <a:rPr lang="fi-FI" sz="1600" dirty="0" err="1">
                <a:latin typeface="Lato" panose="020F0502020204030203" pitchFamily="34" charset="77"/>
                <a:sym typeface="Lato"/>
              </a:rPr>
              <a:t>Response</a:t>
            </a:r>
            <a:r>
              <a:rPr lang="fi-FI" sz="1600" dirty="0">
                <a:latin typeface="Lato" panose="020F0502020204030203" pitchFamily="34" charset="77"/>
                <a:sym typeface="Lato"/>
              </a:rPr>
              <a:t> </a:t>
            </a:r>
            <a:r>
              <a:rPr lang="fi-FI" sz="1600" dirty="0" err="1">
                <a:latin typeface="Lato" panose="020F0502020204030203" pitchFamily="34" charset="77"/>
                <a:sym typeface="Lato"/>
              </a:rPr>
              <a:t>Test</a:t>
            </a:r>
            <a:r>
              <a:rPr lang="fi-FI" sz="1600" dirty="0">
                <a:latin typeface="Lato" panose="020F0502020204030203" pitchFamily="34" charset="77"/>
                <a:sym typeface="Lato"/>
              </a:rPr>
              <a:t>), jossa mitataan kallion ominaisuudet maalämmön tuottamiseen.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AB9D8CFA-5164-1D83-EC56-FE2FE5EB6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2132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on paikkamerkki 3">
            <a:extLst>
              <a:ext uri="{FF2B5EF4-FFF2-40B4-BE49-F238E27FC236}">
                <a16:creationId xmlns:a16="http://schemas.microsoft.com/office/drawing/2014/main" id="{D9F6527C-BAA0-E52C-270D-3E055FACEA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8805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Lato Black"/>
                <a:cs typeface="Lato Black"/>
                <a:sym typeface="Lato Black"/>
              </a:rPr>
              <a:t>Pullonkaulat ja haasteet alueellisen </a:t>
            </a:r>
            <a:b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Lato Black"/>
                <a:cs typeface="Lato Black"/>
                <a:sym typeface="Lato Black"/>
              </a:rPr>
            </a:b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Lato Black"/>
                <a:cs typeface="Lato Black"/>
                <a:sym typeface="Lato Black"/>
              </a:rPr>
              <a:t>energiapalvelun hankinnassa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3" name="Pyöristetty suorakulmio 2">
            <a:extLst>
              <a:ext uri="{FF2B5EF4-FFF2-40B4-BE49-F238E27FC236}">
                <a16:creationId xmlns:a16="http://schemas.microsoft.com/office/drawing/2014/main" id="{8E129969-70F2-CC2F-3A8E-3E631E9B9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0000" y="1573876"/>
            <a:ext cx="9645971" cy="5018117"/>
          </a:xfrm>
          <a:prstGeom prst="roundRect">
            <a:avLst>
              <a:gd name="adj" fmla="val 234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617" name="Google Shape;617;p7"/>
          <p:cNvSpPr txBox="1">
            <a:spLocks noGrp="1"/>
          </p:cNvSpPr>
          <p:nvPr>
            <p:ph type="body" idx="4294967295"/>
          </p:nvPr>
        </p:nvSpPr>
        <p:spPr>
          <a:xfrm>
            <a:off x="799512" y="1633538"/>
            <a:ext cx="9837738" cy="511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Omistuksen pirstaleisuus </a:t>
            </a:r>
            <a:endParaRPr sz="1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lvl="1" algn="l" rtl="0">
              <a:lnSpc>
                <a:spcPts val="2000"/>
              </a:lnSpc>
              <a:spcBef>
                <a:spcPts val="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Useat maan-/kiinteistönomistajat vaikeuttavat aikataulujen ja sopimusten synkronointia.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Tämän vuoksi kustannukset voivat nousta, jos kaikkia ei saada sitoutettua.</a:t>
            </a:r>
            <a:endParaRPr sz="1600" dirty="0">
              <a:solidFill>
                <a:schemeClr val="tx1"/>
              </a:solidFill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Asiakkaiden sitouttaminen </a:t>
            </a:r>
            <a:endParaRPr lang="fi-FI" sz="1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ts val="2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Kaupunki (tai muu tilaaja) vastaa ankkuriasiakkaiden lukitsemisesta.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Kaavassa ei voida määrätä energiaratkaisua.</a:t>
            </a:r>
          </a:p>
          <a:p>
            <a:pPr lvl="1">
              <a:lnSpc>
                <a:spcPts val="2000"/>
              </a:lnSpc>
              <a:spcBef>
                <a:spcPts val="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Keinot: esisopimukset, tontinluovutusehdot, porrastetut liittymisehdot.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Vaiheistus ja aikataulut</a:t>
            </a:r>
            <a:endParaRPr lang="fi-FI" sz="1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ct val="90000"/>
              </a:lnSpc>
              <a:spcBef>
                <a:spcPts val="200"/>
              </a:spcBef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Energiaverkon ja rakennushankkeiden vaiheistuksen on oltava ennakoitava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ja tapahduttava joko viiden vuoden aikana tai jaettava osiin.</a:t>
            </a: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Tunnista kriittiset vaiheet ja reagoi muutoksiin nopeasti.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Alueverkon toteutusmalli</a:t>
            </a:r>
            <a:endParaRPr lang="fi-FI" sz="1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ct val="90000"/>
              </a:lnSpc>
              <a:spcBef>
                <a:spcPts val="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Rakennetaanko verkko kerralla vai vaiheissa?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sz="1600" b="1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Investointikustannusten epävarmuus</a:t>
            </a:r>
            <a:endParaRPr lang="fi-FI" sz="1600" b="1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ts val="2000"/>
              </a:lnSpc>
              <a:spcBef>
                <a:spcPts val="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Tarkka CAPEX (Capital </a:t>
            </a:r>
            <a:r>
              <a:rPr lang="fi-FI" sz="1600" dirty="0" err="1">
                <a:solidFill>
                  <a:schemeClr val="tx1"/>
                </a:solidFill>
                <a:ea typeface="+mn-ea"/>
                <a:cs typeface="+mn-cs"/>
                <a:sym typeface="Lato"/>
              </a:rPr>
              <a:t>Expenditure</a:t>
            </a: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) -arviointi edellyttää selkeitä taserajoja ja kattavia lähtötietoja, muuten riskilisät kasvavat.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7B312C5C-FB64-3D65-E82C-5D7ACA34C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82418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on paikkamerkki 3">
            <a:extLst>
              <a:ext uri="{FF2B5EF4-FFF2-40B4-BE49-F238E27FC236}">
                <a16:creationId xmlns:a16="http://schemas.microsoft.com/office/drawing/2014/main" id="{C5760E44-1976-B9D2-5DBE-BB58EB2E10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+mn-ea"/>
                <a:cs typeface="+mn-cs"/>
                <a:sym typeface="Lato Black"/>
              </a:rPr>
              <a:t>Tontinluovutus ja maankäyttö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3" name="Ellipsi 2">
            <a:extLst>
              <a:ext uri="{FF2B5EF4-FFF2-40B4-BE49-F238E27FC236}">
                <a16:creationId xmlns:a16="http://schemas.microsoft.com/office/drawing/2014/main" id="{4292BC16-7185-6FB7-0C28-B42D5741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47478" y="1679140"/>
            <a:ext cx="2847397" cy="28473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AB19C29E-6CA2-CDC0-08DE-B4438DCF7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179296" y="1636918"/>
            <a:ext cx="503818" cy="549620"/>
            <a:chOff x="9465611" y="2038704"/>
            <a:chExt cx="503818" cy="549620"/>
          </a:xfrm>
        </p:grpSpPr>
        <p:sp>
          <p:nvSpPr>
            <p:cNvPr id="10" name="Ellipsi 9">
              <a:extLst>
                <a:ext uri="{FF2B5EF4-FFF2-40B4-BE49-F238E27FC236}">
                  <a16:creationId xmlns:a16="http://schemas.microsoft.com/office/drawing/2014/main" id="{1EF5C0F9-4F27-DB23-927F-C5CFB2EE22CD}"/>
                </a:ext>
              </a:extLst>
            </p:cNvPr>
            <p:cNvSpPr/>
            <p:nvPr/>
          </p:nvSpPr>
          <p:spPr>
            <a:xfrm>
              <a:off x="9465611" y="2091507"/>
              <a:ext cx="496817" cy="496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>
                <a:latin typeface="Lato" panose="020F0502020204030203" pitchFamily="34" charset="77"/>
              </a:endParaRPr>
            </a:p>
          </p:txBody>
        </p:sp>
        <p:pic>
          <p:nvPicPr>
            <p:cNvPr id="11" name="Kuva 10">
              <a:extLst>
                <a:ext uri="{FF2B5EF4-FFF2-40B4-BE49-F238E27FC236}">
                  <a16:creationId xmlns:a16="http://schemas.microsoft.com/office/drawing/2014/main" id="{2A98A1F9-85ED-6E13-F03D-43E45CFE0C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611" y="2038704"/>
              <a:ext cx="503818" cy="549620"/>
            </a:xfrm>
            <a:prstGeom prst="rect">
              <a:avLst/>
            </a:prstGeom>
          </p:spPr>
        </p:pic>
      </p:grpSp>
      <p:pic>
        <p:nvPicPr>
          <p:cNvPr id="7" name="Kuva 6">
            <a:extLst>
              <a:ext uri="{FF2B5EF4-FFF2-40B4-BE49-F238E27FC236}">
                <a16:creationId xmlns:a16="http://schemas.microsoft.com/office/drawing/2014/main" id="{A51DEE78-2BED-4DFF-F656-977DB8F73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4061" y="4698100"/>
            <a:ext cx="2743200" cy="26670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E79D4999-4E5D-6D5A-CF34-9FEDB166E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69093" y="5219273"/>
            <a:ext cx="635161" cy="635161"/>
          </a:xfrm>
          <a:prstGeom prst="rect">
            <a:avLst/>
          </a:prstGeom>
        </p:spPr>
      </p:pic>
      <p:sp>
        <p:nvSpPr>
          <p:cNvPr id="13" name="Pyöristetty suorakulmio 12">
            <a:extLst>
              <a:ext uri="{FF2B5EF4-FFF2-40B4-BE49-F238E27FC236}">
                <a16:creationId xmlns:a16="http://schemas.microsoft.com/office/drawing/2014/main" id="{EE68C247-5231-BC82-1F41-40D06F489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62860" y="5201689"/>
            <a:ext cx="10119539" cy="662461"/>
          </a:xfrm>
          <a:prstGeom prst="roundRect">
            <a:avLst>
              <a:gd name="adj" fmla="val 13876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Pyöristetty suorakulmio 14">
            <a:extLst>
              <a:ext uri="{FF2B5EF4-FFF2-40B4-BE49-F238E27FC236}">
                <a16:creationId xmlns:a16="http://schemas.microsoft.com/office/drawing/2014/main" id="{4D7A094B-A522-15EB-E398-FBDD2BECF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388" y="5204410"/>
            <a:ext cx="10866012" cy="662461"/>
          </a:xfrm>
          <a:prstGeom prst="roundRect">
            <a:avLst>
              <a:gd name="adj" fmla="val 6611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55CFE32-A294-1B03-251A-F54ACE2D4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9094" y="5962941"/>
            <a:ext cx="635162" cy="635162"/>
          </a:xfrm>
          <a:prstGeom prst="rect">
            <a:avLst/>
          </a:prstGeom>
        </p:spPr>
      </p:pic>
      <p:sp>
        <p:nvSpPr>
          <p:cNvPr id="14" name="Pyöristetty suorakulmio 13">
            <a:extLst>
              <a:ext uri="{FF2B5EF4-FFF2-40B4-BE49-F238E27FC236}">
                <a16:creationId xmlns:a16="http://schemas.microsoft.com/office/drawing/2014/main" id="{F51E3376-363C-22C6-F154-58109FE4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62860" y="5935572"/>
            <a:ext cx="10119540" cy="662461"/>
          </a:xfrm>
          <a:prstGeom prst="roundRect">
            <a:avLst>
              <a:gd name="adj" fmla="val 13876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Pyöristetty suorakulmio 15">
            <a:extLst>
              <a:ext uri="{FF2B5EF4-FFF2-40B4-BE49-F238E27FC236}">
                <a16:creationId xmlns:a16="http://schemas.microsoft.com/office/drawing/2014/main" id="{00C2DC4E-B81E-D0BB-7D24-34EDFB674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388" y="5950623"/>
            <a:ext cx="10866012" cy="662461"/>
          </a:xfrm>
          <a:prstGeom prst="roundRect">
            <a:avLst>
              <a:gd name="adj" fmla="val 6611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E08E0D24-8106-5390-6384-8B25F310B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8</a:t>
            </a:fld>
            <a:endParaRPr lang="fi-FI" dirty="0"/>
          </a:p>
        </p:txBody>
      </p:sp>
      <p:sp>
        <p:nvSpPr>
          <p:cNvPr id="624" name="Google Shape;624;p8"/>
          <p:cNvSpPr/>
          <p:nvPr/>
        </p:nvSpPr>
        <p:spPr>
          <a:xfrm>
            <a:off x="719572" y="1177831"/>
            <a:ext cx="8080183" cy="3940259"/>
          </a:xfrm>
          <a:custGeom>
            <a:avLst/>
            <a:gdLst/>
            <a:ahLst/>
            <a:cxnLst/>
            <a:rect l="l" t="t" r="r" b="b"/>
            <a:pathLst>
              <a:path w="11165430" h="4508927" fill="none" extrusionOk="0">
                <a:moveTo>
                  <a:pt x="0" y="0"/>
                </a:moveTo>
                <a:cubicBezTo>
                  <a:pt x="323102" y="-23273"/>
                  <a:pt x="511621" y="-13483"/>
                  <a:pt x="697839" y="0"/>
                </a:cubicBezTo>
                <a:cubicBezTo>
                  <a:pt x="884057" y="13483"/>
                  <a:pt x="1205745" y="3593"/>
                  <a:pt x="1507333" y="0"/>
                </a:cubicBezTo>
                <a:cubicBezTo>
                  <a:pt x="1808921" y="-3593"/>
                  <a:pt x="2006535" y="8697"/>
                  <a:pt x="2316827" y="0"/>
                </a:cubicBezTo>
                <a:cubicBezTo>
                  <a:pt x="2627119" y="-8697"/>
                  <a:pt x="2963483" y="-16133"/>
                  <a:pt x="3237975" y="0"/>
                </a:cubicBezTo>
                <a:cubicBezTo>
                  <a:pt x="3512467" y="16133"/>
                  <a:pt x="3707106" y="-18097"/>
                  <a:pt x="3935814" y="0"/>
                </a:cubicBezTo>
                <a:cubicBezTo>
                  <a:pt x="4164522" y="18097"/>
                  <a:pt x="4511458" y="25915"/>
                  <a:pt x="4745308" y="0"/>
                </a:cubicBezTo>
                <a:cubicBezTo>
                  <a:pt x="4979158" y="-25915"/>
                  <a:pt x="5288403" y="-17591"/>
                  <a:pt x="5443147" y="0"/>
                </a:cubicBezTo>
                <a:cubicBezTo>
                  <a:pt x="5597891" y="17591"/>
                  <a:pt x="5803999" y="12167"/>
                  <a:pt x="6140987" y="0"/>
                </a:cubicBezTo>
                <a:cubicBezTo>
                  <a:pt x="6477975" y="-12167"/>
                  <a:pt x="6600045" y="1947"/>
                  <a:pt x="6838826" y="0"/>
                </a:cubicBezTo>
                <a:cubicBezTo>
                  <a:pt x="7077607" y="-1947"/>
                  <a:pt x="7120510" y="-1843"/>
                  <a:pt x="7201702" y="0"/>
                </a:cubicBezTo>
                <a:cubicBezTo>
                  <a:pt x="7282894" y="1843"/>
                  <a:pt x="7617298" y="-20333"/>
                  <a:pt x="8011196" y="0"/>
                </a:cubicBezTo>
                <a:cubicBezTo>
                  <a:pt x="8405094" y="20333"/>
                  <a:pt x="8244712" y="-8233"/>
                  <a:pt x="8374073" y="0"/>
                </a:cubicBezTo>
                <a:cubicBezTo>
                  <a:pt x="8503434" y="8233"/>
                  <a:pt x="8800815" y="-17467"/>
                  <a:pt x="9071912" y="0"/>
                </a:cubicBezTo>
                <a:cubicBezTo>
                  <a:pt x="9343009" y="17467"/>
                  <a:pt x="9774918" y="-18322"/>
                  <a:pt x="9993060" y="0"/>
                </a:cubicBezTo>
                <a:cubicBezTo>
                  <a:pt x="10211202" y="18322"/>
                  <a:pt x="10916323" y="-56473"/>
                  <a:pt x="11165430" y="0"/>
                </a:cubicBezTo>
                <a:cubicBezTo>
                  <a:pt x="11177824" y="292847"/>
                  <a:pt x="11148315" y="460031"/>
                  <a:pt x="11165430" y="689222"/>
                </a:cubicBezTo>
                <a:cubicBezTo>
                  <a:pt x="11182545" y="918413"/>
                  <a:pt x="11162781" y="979332"/>
                  <a:pt x="11165430" y="1243176"/>
                </a:cubicBezTo>
                <a:cubicBezTo>
                  <a:pt x="11168079" y="1507020"/>
                  <a:pt x="11166569" y="1538411"/>
                  <a:pt x="11165430" y="1797129"/>
                </a:cubicBezTo>
                <a:cubicBezTo>
                  <a:pt x="11164291" y="2055847"/>
                  <a:pt x="11175168" y="2300563"/>
                  <a:pt x="11165430" y="2441262"/>
                </a:cubicBezTo>
                <a:cubicBezTo>
                  <a:pt x="11155692" y="2581961"/>
                  <a:pt x="11194808" y="2860325"/>
                  <a:pt x="11165430" y="3085394"/>
                </a:cubicBezTo>
                <a:cubicBezTo>
                  <a:pt x="11136052" y="3310463"/>
                  <a:pt x="11173991" y="3545316"/>
                  <a:pt x="11165430" y="3684437"/>
                </a:cubicBezTo>
                <a:cubicBezTo>
                  <a:pt x="11156869" y="3823558"/>
                  <a:pt x="11132213" y="4178756"/>
                  <a:pt x="11165430" y="4508927"/>
                </a:cubicBezTo>
                <a:cubicBezTo>
                  <a:pt x="11051944" y="4507503"/>
                  <a:pt x="10860577" y="4493225"/>
                  <a:pt x="10690899" y="4508927"/>
                </a:cubicBezTo>
                <a:cubicBezTo>
                  <a:pt x="10521221" y="4524629"/>
                  <a:pt x="10259953" y="4521120"/>
                  <a:pt x="9993060" y="4508927"/>
                </a:cubicBezTo>
                <a:cubicBezTo>
                  <a:pt x="9726167" y="4496734"/>
                  <a:pt x="9565154" y="4486685"/>
                  <a:pt x="9183566" y="4508927"/>
                </a:cubicBezTo>
                <a:cubicBezTo>
                  <a:pt x="8801978" y="4531169"/>
                  <a:pt x="8999875" y="4506647"/>
                  <a:pt x="8820690" y="4508927"/>
                </a:cubicBezTo>
                <a:cubicBezTo>
                  <a:pt x="8641505" y="4511207"/>
                  <a:pt x="8117335" y="4484594"/>
                  <a:pt x="7899542" y="4508927"/>
                </a:cubicBezTo>
                <a:cubicBezTo>
                  <a:pt x="7681749" y="4533260"/>
                  <a:pt x="7560098" y="4525311"/>
                  <a:pt x="7313357" y="4508927"/>
                </a:cubicBezTo>
                <a:cubicBezTo>
                  <a:pt x="7066616" y="4492543"/>
                  <a:pt x="6901803" y="4537731"/>
                  <a:pt x="6503863" y="4508927"/>
                </a:cubicBezTo>
                <a:cubicBezTo>
                  <a:pt x="6105923" y="4480123"/>
                  <a:pt x="6255624" y="4492806"/>
                  <a:pt x="6140987" y="4508927"/>
                </a:cubicBezTo>
                <a:cubicBezTo>
                  <a:pt x="6026350" y="4525048"/>
                  <a:pt x="5567398" y="4544680"/>
                  <a:pt x="5219839" y="4508927"/>
                </a:cubicBezTo>
                <a:cubicBezTo>
                  <a:pt x="4872280" y="4473174"/>
                  <a:pt x="4759146" y="4489542"/>
                  <a:pt x="4633653" y="4508927"/>
                </a:cubicBezTo>
                <a:cubicBezTo>
                  <a:pt x="4508160" y="4528312"/>
                  <a:pt x="4217682" y="4539787"/>
                  <a:pt x="3935814" y="4508927"/>
                </a:cubicBezTo>
                <a:cubicBezTo>
                  <a:pt x="3653946" y="4478067"/>
                  <a:pt x="3578675" y="4531828"/>
                  <a:pt x="3461283" y="4508927"/>
                </a:cubicBezTo>
                <a:cubicBezTo>
                  <a:pt x="3343891" y="4486026"/>
                  <a:pt x="2927448" y="4488413"/>
                  <a:pt x="2651790" y="4508927"/>
                </a:cubicBezTo>
                <a:cubicBezTo>
                  <a:pt x="2376132" y="4529441"/>
                  <a:pt x="1973328" y="4469558"/>
                  <a:pt x="1730642" y="4508927"/>
                </a:cubicBezTo>
                <a:cubicBezTo>
                  <a:pt x="1487956" y="4548296"/>
                  <a:pt x="1361802" y="4533816"/>
                  <a:pt x="1144457" y="4508927"/>
                </a:cubicBezTo>
                <a:cubicBezTo>
                  <a:pt x="927112" y="4484038"/>
                  <a:pt x="265499" y="4560265"/>
                  <a:pt x="0" y="4508927"/>
                </a:cubicBezTo>
                <a:cubicBezTo>
                  <a:pt x="-19474" y="4289383"/>
                  <a:pt x="16000" y="4175267"/>
                  <a:pt x="0" y="3864795"/>
                </a:cubicBezTo>
                <a:cubicBezTo>
                  <a:pt x="-16000" y="3554323"/>
                  <a:pt x="22717" y="3476099"/>
                  <a:pt x="0" y="3220662"/>
                </a:cubicBezTo>
                <a:cubicBezTo>
                  <a:pt x="-22717" y="2965225"/>
                  <a:pt x="16532" y="2755063"/>
                  <a:pt x="0" y="2531440"/>
                </a:cubicBezTo>
                <a:cubicBezTo>
                  <a:pt x="-16532" y="2307817"/>
                  <a:pt x="-27811" y="2183476"/>
                  <a:pt x="0" y="1887308"/>
                </a:cubicBezTo>
                <a:cubicBezTo>
                  <a:pt x="27811" y="1591140"/>
                  <a:pt x="-25034" y="1338868"/>
                  <a:pt x="0" y="1198086"/>
                </a:cubicBezTo>
                <a:cubicBezTo>
                  <a:pt x="25034" y="1057304"/>
                  <a:pt x="11251" y="536539"/>
                  <a:pt x="0" y="0"/>
                </a:cubicBezTo>
                <a:close/>
              </a:path>
              <a:path w="11165430" h="4508927" extrusionOk="0">
                <a:moveTo>
                  <a:pt x="0" y="0"/>
                </a:moveTo>
                <a:cubicBezTo>
                  <a:pt x="164015" y="12360"/>
                  <a:pt x="407592" y="-4460"/>
                  <a:pt x="586185" y="0"/>
                </a:cubicBezTo>
                <a:cubicBezTo>
                  <a:pt x="764779" y="4460"/>
                  <a:pt x="808898" y="-17262"/>
                  <a:pt x="949062" y="0"/>
                </a:cubicBezTo>
                <a:cubicBezTo>
                  <a:pt x="1089226" y="17262"/>
                  <a:pt x="1447865" y="23410"/>
                  <a:pt x="1870210" y="0"/>
                </a:cubicBezTo>
                <a:cubicBezTo>
                  <a:pt x="2292555" y="-23410"/>
                  <a:pt x="2329694" y="-8063"/>
                  <a:pt x="2456395" y="0"/>
                </a:cubicBezTo>
                <a:cubicBezTo>
                  <a:pt x="2583096" y="8063"/>
                  <a:pt x="2752456" y="-13320"/>
                  <a:pt x="3042580" y="0"/>
                </a:cubicBezTo>
                <a:cubicBezTo>
                  <a:pt x="3332705" y="13320"/>
                  <a:pt x="3725350" y="8675"/>
                  <a:pt x="3963728" y="0"/>
                </a:cubicBezTo>
                <a:cubicBezTo>
                  <a:pt x="4202106" y="-8675"/>
                  <a:pt x="4278674" y="-5251"/>
                  <a:pt x="4438258" y="0"/>
                </a:cubicBezTo>
                <a:cubicBezTo>
                  <a:pt x="4597842" y="5251"/>
                  <a:pt x="5075979" y="17794"/>
                  <a:pt x="5359406" y="0"/>
                </a:cubicBezTo>
                <a:cubicBezTo>
                  <a:pt x="5642833" y="-17794"/>
                  <a:pt x="5961421" y="42188"/>
                  <a:pt x="6280554" y="0"/>
                </a:cubicBezTo>
                <a:cubicBezTo>
                  <a:pt x="6599687" y="-42188"/>
                  <a:pt x="6714305" y="19225"/>
                  <a:pt x="6978394" y="0"/>
                </a:cubicBezTo>
                <a:cubicBezTo>
                  <a:pt x="7242483" y="-19225"/>
                  <a:pt x="7452623" y="-38804"/>
                  <a:pt x="7899542" y="0"/>
                </a:cubicBezTo>
                <a:cubicBezTo>
                  <a:pt x="8346461" y="38804"/>
                  <a:pt x="8262209" y="-23851"/>
                  <a:pt x="8485727" y="0"/>
                </a:cubicBezTo>
                <a:cubicBezTo>
                  <a:pt x="8709245" y="23851"/>
                  <a:pt x="8871430" y="-19547"/>
                  <a:pt x="9071912" y="0"/>
                </a:cubicBezTo>
                <a:cubicBezTo>
                  <a:pt x="9272394" y="19547"/>
                  <a:pt x="9588170" y="18211"/>
                  <a:pt x="9881406" y="0"/>
                </a:cubicBezTo>
                <a:cubicBezTo>
                  <a:pt x="10174642" y="-18211"/>
                  <a:pt x="10268727" y="27488"/>
                  <a:pt x="10467591" y="0"/>
                </a:cubicBezTo>
                <a:cubicBezTo>
                  <a:pt x="10666455" y="-27488"/>
                  <a:pt x="10890942" y="-29221"/>
                  <a:pt x="11165430" y="0"/>
                </a:cubicBezTo>
                <a:cubicBezTo>
                  <a:pt x="11168136" y="236130"/>
                  <a:pt x="11170181" y="398440"/>
                  <a:pt x="11165430" y="734311"/>
                </a:cubicBezTo>
                <a:cubicBezTo>
                  <a:pt x="11160679" y="1070182"/>
                  <a:pt x="11153246" y="1127752"/>
                  <a:pt x="11165430" y="1423533"/>
                </a:cubicBezTo>
                <a:cubicBezTo>
                  <a:pt x="11177614" y="1719314"/>
                  <a:pt x="11195117" y="1959137"/>
                  <a:pt x="11165430" y="2112754"/>
                </a:cubicBezTo>
                <a:cubicBezTo>
                  <a:pt x="11135743" y="2266371"/>
                  <a:pt x="11167070" y="2402473"/>
                  <a:pt x="11165430" y="2621619"/>
                </a:cubicBezTo>
                <a:cubicBezTo>
                  <a:pt x="11163790" y="2840765"/>
                  <a:pt x="11167299" y="2911696"/>
                  <a:pt x="11165430" y="3175573"/>
                </a:cubicBezTo>
                <a:cubicBezTo>
                  <a:pt x="11163561" y="3439450"/>
                  <a:pt x="11183487" y="3662897"/>
                  <a:pt x="11165430" y="3864795"/>
                </a:cubicBezTo>
                <a:cubicBezTo>
                  <a:pt x="11147373" y="4066693"/>
                  <a:pt x="11134010" y="4264041"/>
                  <a:pt x="11165430" y="4508927"/>
                </a:cubicBezTo>
                <a:cubicBezTo>
                  <a:pt x="10951351" y="4507306"/>
                  <a:pt x="10903129" y="4501937"/>
                  <a:pt x="10690899" y="4508927"/>
                </a:cubicBezTo>
                <a:cubicBezTo>
                  <a:pt x="10478669" y="4515917"/>
                  <a:pt x="10461051" y="4507252"/>
                  <a:pt x="10328023" y="4508927"/>
                </a:cubicBezTo>
                <a:cubicBezTo>
                  <a:pt x="10194995" y="4510602"/>
                  <a:pt x="10092523" y="4523790"/>
                  <a:pt x="9965146" y="4508927"/>
                </a:cubicBezTo>
                <a:cubicBezTo>
                  <a:pt x="9837769" y="4494064"/>
                  <a:pt x="9542308" y="4480384"/>
                  <a:pt x="9267307" y="4508927"/>
                </a:cubicBezTo>
                <a:cubicBezTo>
                  <a:pt x="8992306" y="4537470"/>
                  <a:pt x="8925635" y="4517092"/>
                  <a:pt x="8792776" y="4508927"/>
                </a:cubicBezTo>
                <a:cubicBezTo>
                  <a:pt x="8659917" y="4500762"/>
                  <a:pt x="8205873" y="4534064"/>
                  <a:pt x="7983282" y="4508927"/>
                </a:cubicBezTo>
                <a:cubicBezTo>
                  <a:pt x="7760691" y="4483790"/>
                  <a:pt x="7743331" y="4502656"/>
                  <a:pt x="7508752" y="4508927"/>
                </a:cubicBezTo>
                <a:cubicBezTo>
                  <a:pt x="7274173" y="4515199"/>
                  <a:pt x="6907823" y="4531918"/>
                  <a:pt x="6699258" y="4508927"/>
                </a:cubicBezTo>
                <a:cubicBezTo>
                  <a:pt x="6490693" y="4485936"/>
                  <a:pt x="6498540" y="4520502"/>
                  <a:pt x="6336382" y="4508927"/>
                </a:cubicBezTo>
                <a:cubicBezTo>
                  <a:pt x="6174224" y="4497352"/>
                  <a:pt x="5795505" y="4500683"/>
                  <a:pt x="5526888" y="4508927"/>
                </a:cubicBezTo>
                <a:cubicBezTo>
                  <a:pt x="5258271" y="4517171"/>
                  <a:pt x="5235707" y="4487373"/>
                  <a:pt x="5052357" y="4508927"/>
                </a:cubicBezTo>
                <a:cubicBezTo>
                  <a:pt x="4869007" y="4530481"/>
                  <a:pt x="4833239" y="4510324"/>
                  <a:pt x="4689481" y="4508927"/>
                </a:cubicBezTo>
                <a:cubicBezTo>
                  <a:pt x="4545723" y="4507530"/>
                  <a:pt x="4382334" y="4500293"/>
                  <a:pt x="4214950" y="4508927"/>
                </a:cubicBezTo>
                <a:cubicBezTo>
                  <a:pt x="4047566" y="4517561"/>
                  <a:pt x="3646177" y="4540406"/>
                  <a:pt x="3405456" y="4508927"/>
                </a:cubicBezTo>
                <a:cubicBezTo>
                  <a:pt x="3164735" y="4477448"/>
                  <a:pt x="3155800" y="4521373"/>
                  <a:pt x="2930925" y="4508927"/>
                </a:cubicBezTo>
                <a:cubicBezTo>
                  <a:pt x="2706050" y="4496481"/>
                  <a:pt x="2653092" y="4500854"/>
                  <a:pt x="2568049" y="4508927"/>
                </a:cubicBezTo>
                <a:cubicBezTo>
                  <a:pt x="2483006" y="4517000"/>
                  <a:pt x="2316140" y="4490462"/>
                  <a:pt x="2093518" y="4508927"/>
                </a:cubicBezTo>
                <a:cubicBezTo>
                  <a:pt x="1870896" y="4527392"/>
                  <a:pt x="1659424" y="4499042"/>
                  <a:pt x="1507333" y="4508927"/>
                </a:cubicBezTo>
                <a:cubicBezTo>
                  <a:pt x="1355243" y="4518812"/>
                  <a:pt x="1059420" y="4499610"/>
                  <a:pt x="809494" y="4508927"/>
                </a:cubicBezTo>
                <a:cubicBezTo>
                  <a:pt x="559568" y="4518244"/>
                  <a:pt x="184951" y="4544171"/>
                  <a:pt x="0" y="4508927"/>
                </a:cubicBezTo>
                <a:cubicBezTo>
                  <a:pt x="2139" y="4255136"/>
                  <a:pt x="-5753" y="3969213"/>
                  <a:pt x="0" y="3774616"/>
                </a:cubicBezTo>
                <a:cubicBezTo>
                  <a:pt x="5753" y="3580019"/>
                  <a:pt x="-2328" y="3275396"/>
                  <a:pt x="0" y="3130484"/>
                </a:cubicBezTo>
                <a:cubicBezTo>
                  <a:pt x="2328" y="2985572"/>
                  <a:pt x="30291" y="2681508"/>
                  <a:pt x="0" y="2486351"/>
                </a:cubicBezTo>
                <a:cubicBezTo>
                  <a:pt x="-30291" y="2291194"/>
                  <a:pt x="3082" y="2065858"/>
                  <a:pt x="0" y="1842219"/>
                </a:cubicBezTo>
                <a:cubicBezTo>
                  <a:pt x="-3082" y="1618580"/>
                  <a:pt x="-8318" y="1519498"/>
                  <a:pt x="0" y="1198086"/>
                </a:cubicBezTo>
                <a:cubicBezTo>
                  <a:pt x="8318" y="876674"/>
                  <a:pt x="23084" y="791321"/>
                  <a:pt x="0" y="599043"/>
                </a:cubicBezTo>
                <a:cubicBezTo>
                  <a:pt x="-23084" y="406765"/>
                  <a:pt x="1674" y="159177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numCol="1" anchor="t" anchorCtr="0">
            <a:noAutofit/>
          </a:bodyPr>
          <a:lstStyle/>
          <a:p>
            <a:pPr marL="0" marR="0" lvl="0" indent="0" rtl="0">
              <a:lnSpc>
                <a:spcPts val="2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Tontinluovutus koostuu </a:t>
            </a:r>
          </a:p>
          <a:p>
            <a:pPr marL="504000" marR="0" lvl="1" indent="-180000">
              <a:lnSpc>
                <a:spcPts val="192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varausehdoista</a:t>
            </a:r>
          </a:p>
          <a:p>
            <a:pPr marL="504000" lvl="1" indent="-180000">
              <a:lnSpc>
                <a:spcPts val="1920"/>
              </a:lnSpc>
              <a:spcAft>
                <a:spcPts val="2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neuvotteluista</a:t>
            </a:r>
          </a:p>
          <a:p>
            <a:pPr marL="504000" marR="0" lvl="1" indent="-180000">
              <a:lnSpc>
                <a:spcPts val="192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lopullisista luovutusehdoista. </a:t>
            </a:r>
          </a:p>
          <a:p>
            <a:pPr marL="0" marR="0" lvl="0" indent="0" rtl="0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Tontinluovutuksen yhteydessä voi asettaa myös esim. kestävää kehitystä edistäviä erityisehtoja. Kriteerien on kuitenkin oltava ennakolta selviä ja tasapuolisia.</a:t>
            </a:r>
          </a:p>
          <a:p>
            <a:pPr marL="0" marR="0" lvl="0" indent="0" rtl="0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Tontinluovutusehdot ovat hyvä tapa sitouttaa tulevia maanomistajia alueelliseen energia-järjestelmään, mutta niissä on riskinä tontteihin kohdistuvan kiinnostuksen heikkeneminen </a:t>
            </a:r>
            <a:b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</a:b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– jos kriteerit ovat liian tiukat, ei niihin haluta sitoutua ja maakaupat voivat viivästyä.</a:t>
            </a:r>
            <a:endParaRPr sz="1600" dirty="0">
              <a:latin typeface="Lato" panose="020F0502020204030203" pitchFamily="34" charset="77"/>
            </a:endParaRPr>
          </a:p>
          <a:p>
            <a:pPr lvl="0">
              <a:lnSpc>
                <a:spcPts val="2000"/>
              </a:lnSpc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ENPA-hankkeen aikana tontinluovutusprosessin roolia alueellisen energiapalvelumallin toteutuksessa tarkasteltiin hankekumppaneiden välisen työpajasarjan kautta. Työpajojen lopputuotoksena luotiin viitekehys ja suositukset energiapalvelumallin toteutusta tukevalle tontinluovutusprosessille, sisältäen myös ehdotuksia mahdollisista kirjauksista tontinluovutuskilpailussa.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DE6F8A1-B5CA-AED0-54A5-DAF17B83B79C}"/>
              </a:ext>
            </a:extLst>
          </p:cNvPr>
          <p:cNvSpPr txBox="1"/>
          <p:nvPr/>
        </p:nvSpPr>
        <p:spPr>
          <a:xfrm>
            <a:off x="8954062" y="2509805"/>
            <a:ext cx="2628338" cy="10923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ts val="2000"/>
              </a:lnSpc>
              <a:spcBef>
                <a:spcPts val="1000"/>
              </a:spcBef>
              <a:spcAft>
                <a:spcPts val="600"/>
              </a:spcAft>
              <a:buClr>
                <a:schemeClr val="dk1"/>
              </a:buClr>
              <a:buSzPct val="120000"/>
              <a:buNone/>
            </a:pP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Kunta voi ohjata </a:t>
            </a:r>
            <a:b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</a:br>
            <a:r>
              <a:rPr lang="fi-FI" sz="1400" b="1" dirty="0">
                <a:solidFill>
                  <a:schemeClr val="bg1"/>
                </a:solidFill>
                <a:latin typeface="Lato" panose="020F0502020204030203" pitchFamily="34" charset="77"/>
                <a:sym typeface="Lato"/>
              </a:rPr>
              <a:t>alueellisten energiapalveluiden selvittämistä ja käyttöönottoa tontinluovutusehtojen avulla. 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88CF7EB-26D5-2F31-229C-9DBC33ABE6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538009" y="5269588"/>
            <a:ext cx="9639187" cy="120039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>
              <a:lnSpc>
                <a:spcPts val="2000"/>
              </a:lnSpc>
              <a:spcAft>
                <a:spcPts val="600"/>
              </a:spcAft>
            </a:pPr>
            <a:r>
              <a:rPr lang="fi-FI" sz="1600" u="sng" dirty="0">
                <a:solidFill>
                  <a:schemeClr val="tx2"/>
                </a:solidFill>
                <a:latin typeface="Lato" panose="020F0502020204030203" pitchFamily="34" charset="77"/>
                <a:ea typeface="Lato"/>
                <a:cs typeface="Lato"/>
                <a:sym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Tontinluovutustyöpajojen tulokset ja luotu viitekehys löytyvät työpajasarjan loppuraportista (PDF)</a:t>
            </a:r>
            <a:r>
              <a:rPr lang="fi-FI" sz="1600" dirty="0">
                <a:solidFill>
                  <a:schemeClr val="tx2"/>
                </a:solidFill>
                <a:latin typeface="Lato" panose="020F0502020204030203" pitchFamily="34" charset="77"/>
                <a:ea typeface="Lato"/>
                <a:cs typeface="Lato"/>
                <a:sym typeface="Lato"/>
              </a:rPr>
              <a:t>, </a:t>
            </a:r>
            <a:br>
              <a:rPr lang="fi-FI" sz="1600" dirty="0">
                <a:solidFill>
                  <a:schemeClr val="tx2"/>
                </a:solidFill>
                <a:latin typeface="Lato" panose="020F0502020204030203" pitchFamily="34" charset="77"/>
                <a:ea typeface="Lato"/>
                <a:cs typeface="Lato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myös käsikirja sisältää kyseiset tiedot. </a:t>
            </a:r>
          </a:p>
          <a:p>
            <a:pPr lvl="0">
              <a:lnSpc>
                <a:spcPts val="2000"/>
              </a:lnSpc>
              <a:spcBef>
                <a:spcPts val="2000"/>
              </a:spcBef>
              <a:spcAft>
                <a:spcPts val="600"/>
              </a:spcAft>
            </a:pPr>
            <a:r>
              <a:rPr lang="fi-FI" sz="1600" u="sng" dirty="0">
                <a:solidFill>
                  <a:schemeClr val="tx2"/>
                </a:solidFill>
                <a:latin typeface="Lato" panose="020F0502020204030203" pitchFamily="34" charset="77"/>
                <a:sym typeface="La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Viitekehyksestä luotu huoneentaulu </a:t>
            </a:r>
            <a:r>
              <a:rPr lang="fi-FI" sz="1600" u="sng" dirty="0">
                <a:solidFill>
                  <a:schemeClr val="tx2"/>
                </a:solidFill>
                <a:latin typeface="Lato" panose="020F0502020204030203" pitchFamily="34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 julkaistu osana Energiapalvelumallin hankkijan materiaalit -Exceliä</a:t>
            </a:r>
            <a:r>
              <a:rPr lang="fi-FI" sz="1600" u="sng" dirty="0">
                <a:solidFill>
                  <a:schemeClr val="tx2"/>
                </a:solidFill>
                <a:latin typeface="Lato" panose="020F0502020204030203" pitchFamily="34" charset="77"/>
                <a:sym typeface="La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fi-FI" sz="1600" u="sng" dirty="0">
              <a:solidFill>
                <a:schemeClr val="tx2"/>
              </a:solidFill>
              <a:latin typeface="Lato" panose="020F0502020204030203" pitchFamily="34" charset="77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67146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>
          <a:extLst>
            <a:ext uri="{FF2B5EF4-FFF2-40B4-BE49-F238E27FC236}">
              <a16:creationId xmlns:a16="http://schemas.microsoft.com/office/drawing/2014/main" id="{72C08DFA-9088-6E77-BD8D-A48F3372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Ilmakuva Vantaan Tikkurilasta.">
            <a:extLst>
              <a:ext uri="{FF2B5EF4-FFF2-40B4-BE49-F238E27FC236}">
                <a16:creationId xmlns:a16="http://schemas.microsoft.com/office/drawing/2014/main" id="{C7EA6373-5861-3763-2F3D-82CECF41A9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37"/>
          <a:stretch>
            <a:fillRect/>
          </a:stretch>
        </p:blipFill>
        <p:spPr>
          <a:xfrm>
            <a:off x="0" y="3905811"/>
            <a:ext cx="12191996" cy="2955539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EB863372-0494-8165-7209-638F0953D553}"/>
              </a:ext>
            </a:extLst>
          </p:cNvPr>
          <p:cNvSpPr txBox="1"/>
          <p:nvPr/>
        </p:nvSpPr>
        <p:spPr>
          <a:xfrm>
            <a:off x="180000" y="3486745"/>
            <a:ext cx="30122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000" dirty="0">
                <a:latin typeface="Lato" panose="020F0502020204030203" pitchFamily="34" charset="77"/>
              </a:rPr>
              <a:t>Kuva: Tikkurila, Vantaa. </a:t>
            </a:r>
            <a:br>
              <a:rPr lang="fi-FI" sz="1000" dirty="0">
                <a:latin typeface="Lato" panose="020F0502020204030203" pitchFamily="34" charset="77"/>
              </a:rPr>
            </a:br>
            <a:r>
              <a:rPr lang="fi-FI" sz="1000" dirty="0">
                <a:latin typeface="Lato" panose="020F0502020204030203" pitchFamily="34" charset="77"/>
              </a:rPr>
              <a:t>Kuvaaja: Hannu </a:t>
            </a:r>
            <a:r>
              <a:rPr lang="fi-FI" sz="1000" dirty="0" err="1">
                <a:latin typeface="Lato" panose="020F0502020204030203" pitchFamily="34" charset="77"/>
              </a:rPr>
              <a:t>Vallas</a:t>
            </a:r>
            <a:r>
              <a:rPr lang="fi-FI" sz="1000" dirty="0">
                <a:latin typeface="Lato" panose="020F0502020204030203" pitchFamily="34" charset="77"/>
              </a:rPr>
              <a:t>, Lentokuva </a:t>
            </a:r>
            <a:r>
              <a:rPr lang="fi-FI" sz="1000" dirty="0" err="1">
                <a:latin typeface="Lato" panose="020F0502020204030203" pitchFamily="34" charset="77"/>
              </a:rPr>
              <a:t>Vallas</a:t>
            </a:r>
            <a:r>
              <a:rPr lang="fi-FI" sz="1000" dirty="0">
                <a:latin typeface="Lato" panose="020F0502020204030203" pitchFamily="34" charset="77"/>
              </a:rPr>
              <a:t> Oy.</a:t>
            </a:r>
          </a:p>
        </p:txBody>
      </p:sp>
      <p:sp>
        <p:nvSpPr>
          <p:cNvPr id="11" name="Otsikon paikkamerkki 3">
            <a:extLst>
              <a:ext uri="{FF2B5EF4-FFF2-40B4-BE49-F238E27FC236}">
                <a16:creationId xmlns:a16="http://schemas.microsoft.com/office/drawing/2014/main" id="{5A2F35DC-8D8B-FAFC-0B28-C93F41370F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+mn-ea"/>
                <a:cs typeface="+mn-cs"/>
                <a:sym typeface="Lato Black"/>
              </a:rPr>
              <a:t>Esimerkkejä tontinluovutukseen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F7EE2F0-FFA8-AD13-8827-D8EB8BD76AB8}"/>
              </a:ext>
            </a:extLst>
          </p:cNvPr>
          <p:cNvSpPr txBox="1"/>
          <p:nvPr/>
        </p:nvSpPr>
        <p:spPr>
          <a:xfrm>
            <a:off x="-1" y="1260000"/>
            <a:ext cx="11865961" cy="236027"/>
          </a:xfrm>
          <a:prstGeom prst="rect">
            <a:avLst/>
          </a:prstGeom>
          <a:noFill/>
        </p:spPr>
        <p:txBody>
          <a:bodyPr wrap="square" lIns="720000" tIns="0" rIns="0" bIns="0">
            <a:noAutofit/>
          </a:bodyPr>
          <a:lstStyle/>
          <a:p>
            <a:pPr marL="0" marR="0" lvl="0" indent="0" rtl="0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Alla on muutama viitekehyksen esimerkki kunnan ohjauskeinosta tontinluovutuksessa ja mitä tontinsaajan täytyy huomioida:</a:t>
            </a:r>
          </a:p>
        </p:txBody>
      </p:sp>
      <p:sp>
        <p:nvSpPr>
          <p:cNvPr id="8" name="Pyöristetty suorakulmio 7">
            <a:extLst>
              <a:ext uri="{FF2B5EF4-FFF2-40B4-BE49-F238E27FC236}">
                <a16:creationId xmlns:a16="http://schemas.microsoft.com/office/drawing/2014/main" id="{91064BAD-BF4C-E5A3-E912-FCF8C76DA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4277" y="1744189"/>
            <a:ext cx="3835998" cy="1097885"/>
          </a:xfrm>
          <a:prstGeom prst="roundRect">
            <a:avLst>
              <a:gd name="adj" fmla="val 698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atin typeface="Lato" panose="020F0502020204030203" pitchFamily="34" charset="77"/>
            </a:endParaRPr>
          </a:p>
        </p:txBody>
      </p:sp>
      <p:sp>
        <p:nvSpPr>
          <p:cNvPr id="6" name="Pyöristetty suorakulmio 5">
            <a:extLst>
              <a:ext uri="{FF2B5EF4-FFF2-40B4-BE49-F238E27FC236}">
                <a16:creationId xmlns:a16="http://schemas.microsoft.com/office/drawing/2014/main" id="{99B57198-EDA1-49F1-E0CD-E89D24D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4508" y="1744189"/>
            <a:ext cx="3835998" cy="1097885"/>
          </a:xfrm>
          <a:prstGeom prst="roundRect">
            <a:avLst>
              <a:gd name="adj" fmla="val 767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atin typeface="Lato" panose="020F0502020204030203" pitchFamily="34" charset="77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E3A1239E-7F8E-017F-06B2-04E48C81F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7686">
            <a:off x="3369765" y="2020261"/>
            <a:ext cx="2448000" cy="2771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AFD5E940-ABE9-1890-9ADA-28531DFCA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0692">
            <a:off x="8916997" y="2040874"/>
            <a:ext cx="2448000" cy="2771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B9233CF3-D1D6-1D6E-864D-0EF1A2370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55453">
            <a:off x="2918802" y="1826528"/>
            <a:ext cx="795440" cy="60622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46880FD-1441-2EE8-B425-708274B52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55453">
            <a:off x="8488852" y="1850461"/>
            <a:ext cx="795440" cy="606223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AC8A6033-76BF-B789-DB79-191D7531FD91}"/>
              </a:ext>
            </a:extLst>
          </p:cNvPr>
          <p:cNvSpPr txBox="1"/>
          <p:nvPr/>
        </p:nvSpPr>
        <p:spPr>
          <a:xfrm>
            <a:off x="721353" y="1901766"/>
            <a:ext cx="2115761" cy="7571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08000" lvl="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ct val="120000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Esimerkkikirjaus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sitoutumisesta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energiaratkaisuun. 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C2CF85B-5B98-113E-F384-D5F1C631ABA7}"/>
              </a:ext>
            </a:extLst>
          </p:cNvPr>
          <p:cNvSpPr txBox="1"/>
          <p:nvPr/>
        </p:nvSpPr>
        <p:spPr>
          <a:xfrm rot="198116">
            <a:off x="3413383" y="2228884"/>
            <a:ext cx="2364149" cy="255454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52000" marR="0"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fi-FI" sz="1600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"Tontinsaajalta edellytetään sitoutumista energiapalvelumallin kilpailuttamiseen ja sopimuksen laatimiseen yhdessä kaupungin kanssa energiajärjestelmän hankinnasta.” 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702A1BBF-0434-C37C-C1CA-4D6466B85835}"/>
              </a:ext>
            </a:extLst>
          </p:cNvPr>
          <p:cNvSpPr txBox="1"/>
          <p:nvPr/>
        </p:nvSpPr>
        <p:spPr>
          <a:xfrm>
            <a:off x="6348282" y="1904494"/>
            <a:ext cx="2463502" cy="7571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108000" marR="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dk1"/>
              </a:buClr>
              <a:buSzPct val="120000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Esimerkkikirjaus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paikallisesta tai </a:t>
            </a:r>
            <a:br>
              <a:rPr lang="fi-FI" sz="1600" dirty="0">
                <a:latin typeface="Lato" panose="020F0502020204030203" pitchFamily="34" charset="77"/>
                <a:sym typeface="Lato"/>
              </a:rPr>
            </a:br>
            <a:r>
              <a:rPr lang="fi-FI" sz="1600" dirty="0">
                <a:latin typeface="Lato" panose="020F0502020204030203" pitchFamily="34" charset="77"/>
                <a:sym typeface="Lato"/>
              </a:rPr>
              <a:t>uusiutuvasta energiasta.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F19E9089-030A-EF2C-0283-7415B5586068}"/>
              </a:ext>
            </a:extLst>
          </p:cNvPr>
          <p:cNvSpPr txBox="1"/>
          <p:nvPr/>
        </p:nvSpPr>
        <p:spPr>
          <a:xfrm rot="265875">
            <a:off x="8954259" y="2397736"/>
            <a:ext cx="2284181" cy="221599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52000" lvl="1">
              <a:buClr>
                <a:schemeClr val="dk1"/>
              </a:buClr>
              <a:buSzPts val="1300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"X % kiinteistön energiantarpeesta tulee kattaa paikallisesti korttelin alueella tuotetulla uusiutuvalla energialla tai päästöttömästi tuotetulla kaukolämmöllä.”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5" name="Ellipsi 4">
            <a:extLst>
              <a:ext uri="{FF2B5EF4-FFF2-40B4-BE49-F238E27FC236}">
                <a16:creationId xmlns:a16="http://schemas.microsoft.com/office/drawing/2014/main" id="{E5239FA1-10C4-BF90-77C9-ACCE9022F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706169" y="6415131"/>
            <a:ext cx="233266" cy="2332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2763F54B-EEBD-47AC-DFFC-C3A533D28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3718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on paikkamerkki 3">
            <a:extLst>
              <a:ext uri="{FF2B5EF4-FFF2-40B4-BE49-F238E27FC236}">
                <a16:creationId xmlns:a16="http://schemas.microsoft.com/office/drawing/2014/main" id="{65891E22-20E7-3D48-211E-24C2697DBC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11781798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Lato Black"/>
                <a:cs typeface="Lato Black"/>
                <a:sym typeface="Lato Black"/>
              </a:rPr>
              <a:t>Hankinta ja sopimukset: hinnoitteluun vaikuttavat tekijät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633" name="Google Shape;633;p9"/>
          <p:cNvSpPr txBox="1">
            <a:spLocks noGrp="1"/>
          </p:cNvSpPr>
          <p:nvPr>
            <p:ph type="body" idx="4294967295"/>
          </p:nvPr>
        </p:nvSpPr>
        <p:spPr>
          <a:xfrm>
            <a:off x="720000" y="1260000"/>
            <a:ext cx="5559450" cy="5434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400"/>
              <a:buNone/>
            </a:pPr>
            <a:r>
              <a:rPr lang="fi-FI" dirty="0">
                <a:solidFill>
                  <a:schemeClr val="tx1"/>
                </a:solidFill>
              </a:rPr>
              <a:t>Soveltuvan korttelin tai alueen energiapalvelun hankinnan valmistelu kannattaa aloittaa hyvissä ajoin.</a:t>
            </a:r>
          </a:p>
          <a:p>
            <a:pPr marL="0" lvl="0" indent="0" algn="l" rtl="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400"/>
              <a:buNone/>
            </a:pPr>
            <a:r>
              <a:rPr lang="fi-FI" b="1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Määritä hankittava energiapalvelu</a:t>
            </a:r>
            <a:endParaRPr b="1" dirty="0">
              <a:solidFill>
                <a:schemeClr val="tx1"/>
              </a:solidFill>
              <a:ea typeface="+mn-ea"/>
              <a:cs typeface="+mn-cs"/>
            </a:endParaRPr>
          </a:p>
          <a:p>
            <a:pPr lvl="0">
              <a:lnSpc>
                <a:spcPts val="2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ct val="120000"/>
            </a:pPr>
            <a:r>
              <a:rPr lang="fi-FI" dirty="0">
                <a:solidFill>
                  <a:schemeClr val="tx1"/>
                </a:solidFill>
                <a:sym typeface="Lato"/>
              </a:rPr>
              <a:t>ratkaisun laajuus: lämmitys/jäähdytys/sisäilmasto</a:t>
            </a:r>
            <a:endParaRPr lang="fi-FI" dirty="0">
              <a:solidFill>
                <a:schemeClr val="tx1"/>
              </a:solidFill>
            </a:endParaRPr>
          </a:p>
          <a:p>
            <a:pPr lv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0000"/>
            </a:pPr>
            <a:r>
              <a:rPr lang="fi-FI" dirty="0">
                <a:solidFill>
                  <a:schemeClr val="tx1"/>
                </a:solidFill>
                <a:sym typeface="Lato"/>
              </a:rPr>
              <a:t>määritä keskeiset tekniset vaatimukset, kuten esimerkiksi: </a:t>
            </a:r>
            <a:endParaRPr lang="fi-FI" dirty="0">
              <a:solidFill>
                <a:schemeClr val="tx1"/>
              </a:solidFill>
            </a:endParaRPr>
          </a:p>
          <a:p>
            <a:pPr lvl="1">
              <a:lnSpc>
                <a:spcPts val="2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stem Font Regular"/>
              <a:buChar char="•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&lt; 10 % järjestelmähäviöt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ts val="2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stem Font Regular"/>
              <a:buChar char="•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&lt; 60 °C verkoston menolämpötila 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ts val="2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ystem Font Regular"/>
              <a:buChar char="•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 ≥ 90 % paikallinen tai 100 % uusiutuva,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polttamaton tuotanto 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 lvl="1">
              <a:lnSpc>
                <a:spcPts val="2000"/>
              </a:lnSpc>
              <a:spcBef>
                <a:spcPts val="200"/>
              </a:spcBef>
              <a:spcAft>
                <a:spcPts val="300"/>
              </a:spcAft>
              <a:buClr>
                <a:schemeClr val="dk1"/>
              </a:buClr>
              <a:buSzPts val="1400"/>
              <a:buFont typeface="System Font Regular"/>
              <a:buChar char="•"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kulutusjousto, hukkalämpöjen hyödyntäminen</a:t>
            </a:r>
            <a:endParaRPr lang="fi-FI" sz="1600" dirty="0">
              <a:solidFill>
                <a:schemeClr val="tx1"/>
              </a:solidFill>
              <a:ea typeface="+mn-ea"/>
              <a:cs typeface="+mn-cs"/>
            </a:endParaRPr>
          </a:p>
          <a:p>
            <a:pPr>
              <a:lnSpc>
                <a:spcPts val="2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dirty="0">
                <a:solidFill>
                  <a:schemeClr val="tx1"/>
                </a:solidFill>
                <a:sym typeface="Lato"/>
              </a:rPr>
              <a:t>sopimusparametrit, kuten sopimuskausi ja lunastus­logiikka</a:t>
            </a:r>
            <a:endParaRPr lang="fi-FI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spcBef>
                <a:spcPts val="0"/>
              </a:spcBef>
              <a:spcAft>
                <a:spcPts val="200"/>
              </a:spcAft>
              <a:buClr>
                <a:schemeClr val="dk1"/>
              </a:buClr>
              <a:buSzPct val="120000"/>
            </a:pPr>
            <a:r>
              <a:rPr lang="fi-FI" dirty="0">
                <a:solidFill>
                  <a:schemeClr val="tx1"/>
                </a:solidFill>
                <a:sym typeface="Lato"/>
              </a:rPr>
              <a:t>energiakeskuksen urakka- ja hallintarajat.</a:t>
            </a:r>
            <a:endParaRPr lang="fi-FI" dirty="0">
              <a:solidFill>
                <a:schemeClr val="tx1"/>
              </a:solidFill>
            </a:endParaRPr>
          </a:p>
          <a:p>
            <a:pPr marL="0" indent="0">
              <a:lnSpc>
                <a:spcPts val="2000"/>
              </a:lnSpc>
              <a:spcAft>
                <a:spcPts val="600"/>
              </a:spcAft>
              <a:buNone/>
            </a:pPr>
            <a:r>
              <a:rPr lang="fi-FI" b="1" dirty="0">
                <a:solidFill>
                  <a:schemeClr val="tx1"/>
                </a:solidFill>
              </a:rPr>
              <a:t>Järjestä markkinavuoropuhelu yritysten kanssa</a:t>
            </a:r>
            <a:endParaRPr lang="fi-FI" dirty="0">
              <a:solidFill>
                <a:schemeClr val="tx1"/>
              </a:solidFill>
            </a:endParaRP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fi-FI" dirty="0">
                <a:solidFill>
                  <a:schemeClr val="tx1"/>
                </a:solidFill>
              </a:rPr>
              <a:t>Mitä tarkemmin palvelun sisällöstä keskustellaan tarjoajien kanssa, sitä pienempi on riski lisäkustannuksiin ja aikataulu-viiveisiin myöhemmin. Mahdollisuus esittää kysymyksiä ja pyytää tarkennuksia sekä ennen tarjousten jättöä varmistaa, että tarjoukset ovat keskenään vertailukelpoisia</a:t>
            </a:r>
            <a:r>
              <a:rPr lang="fi-FI" dirty="0"/>
              <a:t>.</a:t>
            </a:r>
            <a:endParaRPr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0BAC495-15FF-64F2-A539-BD9D5B108357}"/>
              </a:ext>
            </a:extLst>
          </p:cNvPr>
          <p:cNvSpPr txBox="1"/>
          <p:nvPr/>
        </p:nvSpPr>
        <p:spPr>
          <a:xfrm>
            <a:off x="6309799" y="1260000"/>
            <a:ext cx="5472000" cy="538674"/>
          </a:xfrm>
          <a:prstGeom prst="rect">
            <a:avLst/>
          </a:prstGeom>
          <a:noFill/>
        </p:spPr>
        <p:txBody>
          <a:bodyPr wrap="square" lIns="0" tIns="0">
            <a:no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  <a:buClr>
                <a:schemeClr val="dk1"/>
              </a:buClr>
              <a:buSzPts val="1400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Taulukossa on esitetty tarjouspyyntöön määriteltävät vertailua helpottavat avainmuuttujat.</a:t>
            </a:r>
            <a:endParaRPr lang="fi-FI" sz="1600" dirty="0">
              <a:latin typeface="Lato" panose="020F0502020204030203" pitchFamily="34" charset="77"/>
            </a:endParaRPr>
          </a:p>
        </p:txBody>
      </p:sp>
      <p:graphicFrame>
        <p:nvGraphicFramePr>
          <p:cNvPr id="2" name="Taulukko 1">
            <a:extLst>
              <a:ext uri="{FF2B5EF4-FFF2-40B4-BE49-F238E27FC236}">
                <a16:creationId xmlns:a16="http://schemas.microsoft.com/office/drawing/2014/main" id="{A37E0A75-551D-0B2F-BFFC-2424BA2D6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617172"/>
              </p:ext>
            </p:extLst>
          </p:nvPr>
        </p:nvGraphicFramePr>
        <p:xfrm>
          <a:off x="6322156" y="2007396"/>
          <a:ext cx="5472000" cy="2708606"/>
        </p:xfrm>
        <a:graphic>
          <a:graphicData uri="http://schemas.openxmlformats.org/drawingml/2006/table">
            <a:tbl>
              <a:tblPr firstRow="1" firstCol="1" bandCol="1">
                <a:tableStyleId>{8A107856-5554-42FB-B03E-39F5DBC370BA}</a:tableStyleId>
              </a:tblPr>
              <a:tblGrid>
                <a:gridCol w="1413175">
                  <a:extLst>
                    <a:ext uri="{9D8B030D-6E8A-4147-A177-3AD203B41FA5}">
                      <a16:colId xmlns:a16="http://schemas.microsoft.com/office/drawing/2014/main" val="1439161968"/>
                    </a:ext>
                  </a:extLst>
                </a:gridCol>
                <a:gridCol w="4058825">
                  <a:extLst>
                    <a:ext uri="{9D8B030D-6E8A-4147-A177-3AD203B41FA5}">
                      <a16:colId xmlns:a16="http://schemas.microsoft.com/office/drawing/2014/main" val="314747126"/>
                    </a:ext>
                  </a:extLst>
                </a:gridCol>
              </a:tblGrid>
              <a:tr h="358423">
                <a:tc>
                  <a:txBody>
                    <a:bodyPr/>
                    <a:lstStyle/>
                    <a:p>
                      <a:r>
                        <a:rPr lang="fi-FI" sz="1400" b="1" i="0" u="none" strike="noStrike" cap="none" baseline="0" dirty="0">
                          <a:solidFill>
                            <a:srgbClr val="FFFFFF"/>
                          </a:solidFill>
                          <a:latin typeface="Lato" panose="020F0502020204030203" pitchFamily="34" charset="77"/>
                          <a:sym typeface="Lato"/>
                        </a:rPr>
                        <a:t>Muuttuja</a:t>
                      </a:r>
                      <a:endParaRPr lang="fi-FI" sz="1400" b="1" i="0" baseline="0" dirty="0">
                        <a:latin typeface="Lato" panose="020F0502020204030203" pitchFamily="34" charset="77"/>
                      </a:endParaRPr>
                    </a:p>
                  </a:txBody>
                  <a:tcPr marL="84209" marR="84209" marT="42104" marB="42104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i="0" u="none" strike="noStrike" cap="none" baseline="0" dirty="0">
                          <a:solidFill>
                            <a:srgbClr val="FFFFFF"/>
                          </a:solidFill>
                          <a:latin typeface="Lato" panose="020F0502020204030203" pitchFamily="34" charset="77"/>
                          <a:sym typeface="Lato"/>
                        </a:rPr>
                        <a:t>Huomio</a:t>
                      </a:r>
                      <a:endParaRPr lang="fi-FI" sz="1400" b="1" i="0" baseline="0" dirty="0">
                        <a:latin typeface="Lato" panose="020F0502020204030203" pitchFamily="34" charset="77"/>
                      </a:endParaRPr>
                    </a:p>
                  </a:txBody>
                  <a:tcPr marL="84209" marR="84209" marT="42104" marB="42104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414226"/>
                  </a:ext>
                </a:extLst>
              </a:tr>
              <a:tr h="5168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Liittymismaksu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€/kW (+ sähköliittymäkulut) voi sisältyä myös palvelumaksuun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905009"/>
                  </a:ext>
                </a:extLst>
              </a:tr>
              <a:tr h="33321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Perusmaksu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Kuukausi- tai vuosimaksu, sisältö täytyy sopia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504476"/>
                  </a:ext>
                </a:extLst>
              </a:tr>
              <a:tr h="5191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Palvelumaksu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  <a:tabLst/>
                        <a:defRPr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€/MWh, </a:t>
                      </a:r>
                      <a:r>
                        <a:rPr lang="fi-FI" sz="1400" b="0" i="0" u="none" strike="noStrike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sisältö täytyy sopia (mm. </a:t>
                      </a: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huolto, sähkö­kulut, laite­investoinnit, vikapäivystys, optimointi)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702031"/>
                  </a:ext>
                </a:extLst>
              </a:tr>
              <a:tr h="3254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Indeksikytkentä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  <a:tabLst/>
                        <a:defRPr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Selkeä indeksi ja tarkistusväli sovittava</a:t>
                      </a:r>
                    </a:p>
                  </a:txBody>
                  <a:tcPr marL="84209" marR="40861" marT="42104" marB="42104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194166"/>
                  </a:ext>
                </a:extLst>
              </a:tr>
              <a:tr h="314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  <a:tabLst/>
                        <a:defRPr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Sopimuskausi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  <a:tabLst/>
                        <a:defRPr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Vähimmäiskesto + optio­jaksot, lunastus­ehdot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747398"/>
                  </a:ext>
                </a:extLst>
              </a:tr>
              <a:tr h="3407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  <a:tabLst/>
                        <a:defRPr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Aluejäähdytys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Lato"/>
                        <a:buNone/>
                        <a:tabLst/>
                        <a:defRPr/>
                      </a:pPr>
                      <a:r>
                        <a:rPr lang="fi-FI" sz="1400" b="0" i="0" dirty="0">
                          <a:solidFill>
                            <a:schemeClr val="tx1"/>
                          </a:solidFill>
                          <a:latin typeface="Lato" panose="020F0502020204030203" pitchFamily="34" charset="77"/>
                          <a:ea typeface="Lato"/>
                          <a:cs typeface="Lato"/>
                          <a:sym typeface="Lato"/>
                        </a:rPr>
                        <a:t>Jos sisältyy, niin hinnoitteluperuste täytyy sopia</a:t>
                      </a:r>
                      <a:endParaRPr lang="fi-FI" sz="1400" b="0" i="0" dirty="0">
                        <a:solidFill>
                          <a:schemeClr val="tx1"/>
                        </a:solidFill>
                        <a:latin typeface="Lato" panose="020F0502020204030203" pitchFamily="34" charset="77"/>
                      </a:endParaRPr>
                    </a:p>
                  </a:txBody>
                  <a:tcPr marL="84209" marR="40861" marT="42104" marB="42104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906723"/>
                  </a:ext>
                </a:extLst>
              </a:tr>
            </a:tbl>
          </a:graphicData>
        </a:graphic>
      </p:graphicFrame>
      <p:sp>
        <p:nvSpPr>
          <p:cNvPr id="632" name="Google Shape;632;p9"/>
          <p:cNvSpPr txBox="1"/>
          <p:nvPr/>
        </p:nvSpPr>
        <p:spPr>
          <a:xfrm>
            <a:off x="6341578" y="5029414"/>
            <a:ext cx="5559450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>
              <a:lnSpc>
                <a:spcPts val="2000"/>
              </a:lnSpc>
              <a:spcBef>
                <a:spcPts val="1000"/>
              </a:spcBef>
              <a:spcAft>
                <a:spcPts val="600"/>
              </a:spcAft>
              <a:buSzPct val="100000"/>
            </a:pPr>
            <a:r>
              <a:rPr lang="fi-FI" sz="1600" b="1" dirty="0">
                <a:latin typeface="Lato" panose="020F0502020204030203" pitchFamily="34" charset="77"/>
              </a:rPr>
              <a:t>Kerää lähtötiedot (alustavaa) tarjouspyyntöä varten</a:t>
            </a:r>
          </a:p>
          <a:p>
            <a:pPr>
              <a:lnSpc>
                <a:spcPts val="2000"/>
              </a:lnSpc>
              <a:spcAft>
                <a:spcPts val="1200"/>
              </a:spcAft>
              <a:buSzPct val="100000"/>
            </a:pPr>
            <a:r>
              <a:rPr lang="fi-FI" sz="1600" dirty="0">
                <a:latin typeface="Lato" panose="020F0502020204030203" pitchFamily="34" charset="77"/>
              </a:rPr>
              <a:t>Vähimmäislähtötiedot: tuntitehot, lämpötilatasot, kaivoalue, maalämpöpotentiaali, vaiheistus, taserajat, kelpoisuusehdot ja pisteytyskaava. Tietojen hankkimiseen voi käyttää konsultteja.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1B70AC0B-D392-227C-DCBF-AEF25E266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10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9724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3">
            <a:extLst>
              <a:ext uri="{FF2B5EF4-FFF2-40B4-BE49-F238E27FC236}">
                <a16:creationId xmlns:a16="http://schemas.microsoft.com/office/drawing/2014/main" id="{360D8B3E-9CB9-F500-79D8-310BCFDF26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+mn-ea"/>
                <a:cs typeface="+mn-cs"/>
                <a:sym typeface="Lato"/>
              </a:rPr>
              <a:t>Keskeiset ­opit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8E7C25FC-8F4C-3BCC-FF96-E0EBD673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9999" y="1421573"/>
            <a:ext cx="10558035" cy="42267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8EB80BD-D771-2717-C681-961B9CC0C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9999" y="1421573"/>
            <a:ext cx="5182034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CA677EA0-8E64-7669-6A5B-403C55F0F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9999" y="2347058"/>
            <a:ext cx="5182034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F9FD9394-21D6-923E-E767-E3A6BE956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9999" y="3523660"/>
            <a:ext cx="5182034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61BA120D-16FC-AD70-F030-AF8010A89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9999" y="4462311"/>
            <a:ext cx="5184000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FBCBE2A9-6D40-B6CA-0100-E771C273D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9" y="1421573"/>
            <a:ext cx="5182035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F2C3853E-2283-6465-DA0F-E169FC039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9" y="2347058"/>
            <a:ext cx="5182035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5F3C1FCD-8122-E33C-ED11-17BC9DA61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9" y="3523660"/>
            <a:ext cx="5182035" cy="2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641" name="Google Shape;641;p10"/>
          <p:cNvSpPr txBox="1">
            <a:spLocks noGrp="1"/>
          </p:cNvSpPr>
          <p:nvPr>
            <p:ph type="body" idx="4294967295"/>
          </p:nvPr>
        </p:nvSpPr>
        <p:spPr>
          <a:xfrm>
            <a:off x="719999" y="1455017"/>
            <a:ext cx="10982144" cy="4226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0" bIns="0" numCol="2" anchor="t" anchorCtr="0"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400"/>
              <a:buNone/>
            </a:pPr>
            <a:r>
              <a:rPr lang="fi-FI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Alueen soveltuvuus ratkaisee. </a:t>
            </a:r>
          </a:p>
          <a:p>
            <a:pPr marL="180000" lvl="1" indent="0">
              <a:lnSpc>
                <a:spcPts val="1920"/>
              </a:lnSpc>
              <a:spcAft>
                <a:spcPts val="1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Tiivis, monitoiminen alue ja selvä omistusrakenne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ovat paras ympäristö energiapalvelumallille. </a:t>
            </a:r>
            <a:endParaRPr sz="1600" dirty="0">
              <a:solidFill>
                <a:schemeClr val="tx1"/>
              </a:solidFill>
              <a:ea typeface="+mn-ea"/>
              <a:cs typeface="+mn-cs"/>
              <a:sym typeface="Lato"/>
            </a:endParaRPr>
          </a:p>
          <a:p>
            <a:pPr marL="0" lvl="1" indent="0">
              <a:lnSpc>
                <a:spcPct val="90000"/>
              </a:lnSpc>
              <a:buClr>
                <a:schemeClr val="dk1"/>
              </a:buClr>
              <a:buSzPts val="1400"/>
              <a:buNone/>
            </a:pPr>
            <a:r>
              <a:rPr lang="fi-FI" sz="1600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Varhainen valmistelu on tärkeää.</a:t>
            </a:r>
          </a:p>
          <a:p>
            <a:pPr marL="180000" lvl="1" indent="0">
              <a:lnSpc>
                <a:spcPts val="1920"/>
              </a:lnSpc>
              <a:spcAft>
                <a:spcPts val="1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Energiaselvitys ja markkinavuoropuhelu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tulisi toteuttaa mahdollisimman ajoissa,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jo kaavoitusvaiheessa.</a:t>
            </a:r>
            <a:endParaRPr sz="1600" dirty="0">
              <a:solidFill>
                <a:schemeClr val="tx1"/>
              </a:solidFill>
              <a:ea typeface="+mn-ea"/>
              <a:cs typeface="+mn-cs"/>
            </a:endParaRPr>
          </a:p>
          <a:p>
            <a:pPr marL="0" lvl="1" indent="0">
              <a:lnSpc>
                <a:spcPct val="90000"/>
              </a:lnSpc>
              <a:buClr>
                <a:schemeClr val="dk1"/>
              </a:buClr>
              <a:buSzPts val="1400"/>
              <a:buNone/>
            </a:pPr>
            <a:r>
              <a:rPr lang="fi-FI" sz="1600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Tontinluovutus on ohjausvipu. </a:t>
            </a:r>
          </a:p>
          <a:p>
            <a:pPr marL="180000" lvl="1" indent="0">
              <a:lnSpc>
                <a:spcPts val="1920"/>
              </a:lnSpc>
              <a:spcAft>
                <a:spcPts val="1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Erityisehdoilla voi sitouttaa ja kannustaa 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alueellisen energiapalvelun hankintaan.</a:t>
            </a:r>
          </a:p>
          <a:p>
            <a:pPr marL="0" lvl="1" indent="0">
              <a:lnSpc>
                <a:spcPct val="90000"/>
              </a:lnSpc>
              <a:buClr>
                <a:schemeClr val="dk1"/>
              </a:buClr>
              <a:buSzPts val="1400"/>
              <a:buNone/>
            </a:pPr>
            <a:r>
              <a:rPr lang="fi-FI" sz="1600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Neuvottelumenettely kannattaa. </a:t>
            </a:r>
          </a:p>
          <a:p>
            <a:pPr marL="180000" lvl="1" indent="0">
              <a:lnSpc>
                <a:spcPts val="1920"/>
              </a:lnSpc>
              <a:spcAft>
                <a:spcPts val="1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Se mahdollistaa ratkaisujen vertailtavuuden,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riskien kartoituksen sekä hinta- ja laatukriteereiden määrittämisen.</a:t>
            </a:r>
            <a:endParaRPr sz="1600" dirty="0">
              <a:solidFill>
                <a:schemeClr val="tx1"/>
              </a:solidFill>
              <a:ea typeface="+mn-ea"/>
              <a:cs typeface="+mn-cs"/>
              <a:sym typeface="Lato"/>
            </a:endParaRPr>
          </a:p>
          <a:p>
            <a:pPr marL="0" lvl="1" indent="0">
              <a:lnSpc>
                <a:spcPct val="90000"/>
              </a:lnSpc>
              <a:buClr>
                <a:schemeClr val="dk1"/>
              </a:buClr>
              <a:buSzPts val="1400"/>
              <a:buNone/>
            </a:pPr>
            <a:r>
              <a:rPr lang="fi-FI" sz="1600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Korttelitaso voi säästää kustannuksia. </a:t>
            </a:r>
          </a:p>
          <a:p>
            <a:pPr marL="180000" lvl="1" indent="0">
              <a:lnSpc>
                <a:spcPts val="1920"/>
              </a:lnSpc>
              <a:spcAft>
                <a:spcPts val="1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Yhteinen järjestelmä voi mahdollistaa alemman sähköveron ja hukkalämpöjen hyödyntämisen.</a:t>
            </a:r>
            <a:endParaRPr sz="1600" dirty="0">
              <a:solidFill>
                <a:schemeClr val="tx1"/>
              </a:solidFill>
              <a:ea typeface="+mn-ea"/>
              <a:cs typeface="+mn-cs"/>
            </a:endParaRPr>
          </a:p>
          <a:p>
            <a:pPr marL="0" lvl="1" indent="0">
              <a:lnSpc>
                <a:spcPct val="90000"/>
              </a:lnSpc>
              <a:buClr>
                <a:schemeClr val="dk1"/>
              </a:buClr>
              <a:buSzPts val="1400"/>
              <a:buNone/>
            </a:pPr>
            <a:r>
              <a:rPr lang="fi-FI" sz="1600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Palveluna ostaminen voi parantaa toimintavarmuutta. </a:t>
            </a:r>
          </a:p>
          <a:p>
            <a:pPr marL="180000" lvl="1" indent="0">
              <a:lnSpc>
                <a:spcPts val="1920"/>
              </a:lnSpc>
              <a:spcAft>
                <a:spcPts val="1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Energiapalvelun toimittaja huolehtii järjestelmän toiminnasta mahdollistaen tehokkaan energian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tuotannon.</a:t>
            </a:r>
            <a:endParaRPr sz="1600" dirty="0">
              <a:solidFill>
                <a:schemeClr val="tx1"/>
              </a:solidFill>
              <a:ea typeface="+mn-ea"/>
              <a:cs typeface="+mn-cs"/>
              <a:sym typeface="Lato"/>
            </a:endParaRPr>
          </a:p>
          <a:p>
            <a:pPr marL="0" lvl="1" indent="0">
              <a:lnSpc>
                <a:spcPct val="90000"/>
              </a:lnSpc>
              <a:buClr>
                <a:schemeClr val="dk1"/>
              </a:buClr>
              <a:buSzPts val="1400"/>
              <a:buNone/>
            </a:pPr>
            <a:r>
              <a:rPr lang="fi-FI" sz="1600" b="1" dirty="0">
                <a:solidFill>
                  <a:schemeClr val="bg1"/>
                </a:solidFill>
                <a:ea typeface="+mn-ea"/>
                <a:cs typeface="+mn-cs"/>
                <a:sym typeface="Lato"/>
              </a:rPr>
              <a:t>Sopimukset ovat ratkaisevia. </a:t>
            </a:r>
          </a:p>
          <a:p>
            <a:pPr marL="180000" lvl="1" indent="0">
              <a:lnSpc>
                <a:spcPts val="1920"/>
              </a:lnSpc>
              <a:spcAft>
                <a:spcPts val="200"/>
              </a:spcAft>
              <a:buClr>
                <a:schemeClr val="dk1"/>
              </a:buClr>
              <a:buSzPct val="120000"/>
              <a:buNone/>
            </a:pP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Pullonkaulat ja epäselvyydet ovat paremmin </a:t>
            </a:r>
            <a:b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</a:br>
            <a:r>
              <a:rPr lang="fi-FI" sz="1600" dirty="0">
                <a:solidFill>
                  <a:schemeClr val="tx1"/>
                </a:solidFill>
                <a:ea typeface="+mn-ea"/>
                <a:cs typeface="+mn-cs"/>
                <a:sym typeface="Lato"/>
              </a:rPr>
              <a:t>hallittavissa, kun taserajoista, aikataulutuksesta ja vaiheistamisesta on selkeästi sovittu etukäteen.</a:t>
            </a:r>
            <a:endParaRPr sz="1200" dirty="0">
              <a:solidFill>
                <a:schemeClr val="tx1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7960BCEA-10D8-AF50-E6D3-77B5783B4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11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47365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>
          <a:extLst>
            <a:ext uri="{FF2B5EF4-FFF2-40B4-BE49-F238E27FC236}">
              <a16:creationId xmlns:a16="http://schemas.microsoft.com/office/drawing/2014/main" id="{1256E8D1-3489-8951-97F1-2D1D62499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on paikkamerkki 3">
            <a:extLst>
              <a:ext uri="{FF2B5EF4-FFF2-40B4-BE49-F238E27FC236}">
                <a16:creationId xmlns:a16="http://schemas.microsoft.com/office/drawing/2014/main" id="{A28728B4-962B-586C-41E8-42AE11F984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/>
                <a:ea typeface="Lato Black"/>
                <a:cs typeface="Lato Black"/>
                <a:sym typeface="Lato Black"/>
              </a:rPr>
              <a:t>Johtopäätökset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 Black" panose="020F0502020204030203" pitchFamily="34" charset="77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BCE84E3-D009-AF54-FEE9-C172C2761760}"/>
              </a:ext>
            </a:extLst>
          </p:cNvPr>
          <p:cNvSpPr txBox="1"/>
          <p:nvPr/>
        </p:nvSpPr>
        <p:spPr>
          <a:xfrm>
            <a:off x="719999" y="1260000"/>
            <a:ext cx="9305149" cy="2028761"/>
          </a:xfrm>
          <a:prstGeom prst="rect">
            <a:avLst/>
          </a:prstGeom>
          <a:noFill/>
        </p:spPr>
        <p:txBody>
          <a:bodyPr wrap="square" tIns="0" bIns="0">
            <a:noAutofit/>
          </a:bodyPr>
          <a:lstStyle/>
          <a:p>
            <a:pPr marL="360000" lvl="1" indent="-180000">
              <a:lnSpc>
                <a:spcPts val="1920"/>
              </a:lnSpc>
              <a:spcAft>
                <a:spcPts val="6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Kaupungilla on keskeinen rooli prosessin käynnistäjänä ja mahdollistajana.</a:t>
            </a:r>
          </a:p>
          <a:p>
            <a:pPr marL="360000" lvl="1" indent="-180000">
              <a:lnSpc>
                <a:spcPts val="1920"/>
              </a:lnSpc>
              <a:spcAft>
                <a:spcPts val="6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Kaukolämpö pysyy monella alueella vahvana vaihtoehtona: alue-energia sopii parhaiten kohteisiin, joissa hukkalämpö tai maalämpö voidaan hyödyntää laajasti.</a:t>
            </a:r>
          </a:p>
          <a:p>
            <a:pPr marL="360000" lvl="1" indent="-180000">
              <a:lnSpc>
                <a:spcPts val="1920"/>
              </a:lnSpc>
              <a:spcAft>
                <a:spcPts val="6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  <a:sym typeface="Lato"/>
              </a:rPr>
              <a:t>Energiapalvelumallin markkina on valmis: tarjontaa on, mutta alueellisen energiapalvelumallin kaavoitus- ja tontinluovutusvaiheen toimintatavat kaipaavat vakiinnuttamista.</a:t>
            </a:r>
          </a:p>
          <a:p>
            <a:pPr marL="360000" lvl="1" indent="-180000">
              <a:lnSpc>
                <a:spcPts val="1920"/>
              </a:lnSpc>
              <a:spcAft>
                <a:spcPts val="6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fi-FI" sz="1600" dirty="0">
                <a:latin typeface="Lato" panose="020F0502020204030203" pitchFamily="34" charset="77"/>
              </a:rPr>
              <a:t>Valinnassa elinkaarikustannusten vertailu on tärkeää, ratkaisuvaihtoehdot auttavat löytämään soveltuvimman energiajärjestelmän ja pitämään hinnat maltillisina</a:t>
            </a:r>
            <a:r>
              <a:rPr lang="fi-FI" sz="1600" dirty="0">
                <a:latin typeface="Lato" panose="020F0502020204030203" pitchFamily="34" charset="77"/>
                <a:sym typeface="Lato"/>
              </a:rPr>
              <a:t>.</a:t>
            </a:r>
            <a:endParaRPr lang="fi-FI" sz="1600" dirty="0">
              <a:latin typeface="Lato" panose="020F0502020204030203" pitchFamily="34" charset="77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9F14EF9-B84A-45C7-CD82-F6F6FC4B666A}"/>
              </a:ext>
            </a:extLst>
          </p:cNvPr>
          <p:cNvSpPr txBox="1"/>
          <p:nvPr/>
        </p:nvSpPr>
        <p:spPr>
          <a:xfrm>
            <a:off x="180000" y="3637643"/>
            <a:ext cx="8168640" cy="246221"/>
          </a:xfrm>
          <a:prstGeom prst="rect">
            <a:avLst/>
          </a:prstGeom>
          <a:noFill/>
        </p:spPr>
        <p:txBody>
          <a:bodyPr wrap="square" lIns="0" tIns="0" bIns="0" rtlCol="0">
            <a:noAutofit/>
          </a:bodyPr>
          <a:lstStyle/>
          <a:p>
            <a:r>
              <a:rPr lang="fi-FI" sz="1000" dirty="0">
                <a:latin typeface="Lato" panose="020F0502020204030203" pitchFamily="34" charset="77"/>
              </a:rPr>
              <a:t>Kuva: </a:t>
            </a:r>
            <a:r>
              <a:rPr lang="fi-FI" sz="1000" dirty="0" err="1">
                <a:latin typeface="Lato" panose="020F0502020204030203" pitchFamily="34" charset="77"/>
              </a:rPr>
              <a:t>Leppävaara</a:t>
            </a:r>
            <a:r>
              <a:rPr lang="fi-FI" sz="1000" dirty="0">
                <a:latin typeface="Lato" panose="020F0502020204030203" pitchFamily="34" charset="77"/>
              </a:rPr>
              <a:t>, Espoo. Kuvaaja: Taneli Lahtinen, </a:t>
            </a:r>
            <a:r>
              <a:rPr lang="fi-FI" sz="1000" dirty="0" err="1">
                <a:latin typeface="Lato" panose="020F0502020204030203" pitchFamily="34" charset="77"/>
              </a:rPr>
              <a:t>MySome</a:t>
            </a:r>
            <a:r>
              <a:rPr lang="fi-FI" sz="1000" dirty="0">
                <a:latin typeface="Lato" panose="020F0502020204030203" pitchFamily="34" charset="77"/>
              </a:rPr>
              <a:t>.</a:t>
            </a:r>
          </a:p>
        </p:txBody>
      </p:sp>
      <p:pic>
        <p:nvPicPr>
          <p:cNvPr id="7" name="Kuva 6" descr="Ilmakuva Espoon Leppävaarasta.&#10;">
            <a:extLst>
              <a:ext uri="{FF2B5EF4-FFF2-40B4-BE49-F238E27FC236}">
                <a16:creationId xmlns:a16="http://schemas.microsoft.com/office/drawing/2014/main" id="{BA07D5F5-6DC1-5DFE-D08C-4F229F5E6C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2"/>
          <a:stretch>
            <a:fillRect/>
          </a:stretch>
        </p:blipFill>
        <p:spPr>
          <a:xfrm>
            <a:off x="0" y="3879273"/>
            <a:ext cx="12192000" cy="2965333"/>
          </a:xfrm>
          <a:prstGeom prst="rect">
            <a:avLst/>
          </a:prstGeom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440123B9-93FB-2E73-001E-6C5E3E064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75217" y="6411731"/>
            <a:ext cx="233266" cy="2332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271F312-3DAE-FFD4-D43D-16EE26F58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12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79336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on paikkamerkki 3">
            <a:extLst>
              <a:ext uri="{FF2B5EF4-FFF2-40B4-BE49-F238E27FC236}">
                <a16:creationId xmlns:a16="http://schemas.microsoft.com/office/drawing/2014/main" id="{F2712B92-BEAB-4740-AF20-A05194C520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540000"/>
            <a:ext cx="8799754" cy="5192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72000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3200" b="0" i="0" u="none" strike="noStrike" kern="1200" cap="none" spc="0" baseline="0">
                <a:solidFill>
                  <a:schemeClr val="tx2"/>
                </a:solidFill>
                <a:uFillTx/>
                <a:latin typeface="Lato Black" panose="020F0502020204030203" pitchFamily="34" charset="77"/>
              </a:defRPr>
            </a:lvl1pPr>
          </a:lstStyle>
          <a:p>
            <a:pPr marL="7200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 Black" panose="020F0502020204030203" pitchFamily="34" charset="77"/>
                <a:ea typeface="+mn-ea"/>
                <a:cs typeface="+mn-cs"/>
              </a:rPr>
              <a:t>Lisätietoja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F6A3A777-0A66-5558-1246-5CA449DB2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4184" y="16625"/>
            <a:ext cx="307781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Lato" panose="020F0502020204030203" pitchFamily="34" charset="77"/>
            </a:endParaRPr>
          </a:p>
        </p:txBody>
      </p:sp>
      <p:sp>
        <p:nvSpPr>
          <p:cNvPr id="647" name="Google Shape;647;p11"/>
          <p:cNvSpPr txBox="1">
            <a:spLocks noGrp="1"/>
          </p:cNvSpPr>
          <p:nvPr>
            <p:ph idx="1"/>
          </p:nvPr>
        </p:nvSpPr>
        <p:spPr>
          <a:xfrm>
            <a:off x="720001" y="1260000"/>
            <a:ext cx="8391834" cy="334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600"/>
              <a:buNone/>
            </a:pPr>
            <a:r>
              <a:rPr lang="fi-FI" sz="1600" dirty="0">
                <a:solidFill>
                  <a:schemeClr val="tx1"/>
                </a:solidFill>
              </a:rPr>
              <a:t>Kiinnostuitko alueellisista energiapalveluiden hyödyntämisestä </a:t>
            </a:r>
            <a:br>
              <a:rPr lang="fi-FI" sz="1600" dirty="0">
                <a:solidFill>
                  <a:schemeClr val="tx1"/>
                </a:solidFill>
              </a:rPr>
            </a:br>
            <a:r>
              <a:rPr lang="fi-FI" sz="1600" dirty="0">
                <a:solidFill>
                  <a:schemeClr val="tx1"/>
                </a:solidFill>
              </a:rPr>
              <a:t>ja haluat soveltaa käsikirjaa omassa hankkeessasi?</a:t>
            </a:r>
            <a:endParaRPr sz="1600" dirty="0">
              <a:solidFill>
                <a:schemeClr val="tx1"/>
              </a:solidFill>
            </a:endParaRPr>
          </a:p>
          <a:p>
            <a:pPr lvl="1" indent="-2880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AutoNum type="arabicPeriod"/>
            </a:pPr>
            <a:r>
              <a:rPr lang="fi-FI" sz="1600" u="sng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Tutustu tarkemmin Energiapalvelumalli alueille -käsikirjaan HEVinnovations-verkkosivulla</a:t>
            </a:r>
            <a:r>
              <a:rPr lang="fi-FI" sz="1600" dirty="0">
                <a:solidFill>
                  <a:schemeClr val="tx1"/>
                </a:solidFill>
              </a:rPr>
              <a:t>.</a:t>
            </a:r>
            <a:endParaRPr sz="1600" u="sng" dirty="0">
              <a:solidFill>
                <a:schemeClr val="tx1"/>
              </a:solidFill>
            </a:endParaRPr>
          </a:p>
          <a:p>
            <a:pPr lvl="1" indent="-2880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AutoNum type="arabicPeriod"/>
            </a:pPr>
            <a:r>
              <a:rPr lang="fi-FI" sz="1600" dirty="0">
                <a:solidFill>
                  <a:srgbClr val="1E3A6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Aloita </a:t>
            </a:r>
            <a:r>
              <a:rPr lang="fi-FI" sz="1600" dirty="0">
                <a:solidFill>
                  <a:srgbClr val="1E3A6D"/>
                </a:solidFill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Energiapalvelumallin hankkijan materiaalit -Excelin tarkistuslistasta</a:t>
            </a:r>
            <a:r>
              <a:rPr lang="fi-FI" sz="1600" dirty="0">
                <a:solidFill>
                  <a:srgbClr val="1E3A6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br>
              <a:rPr lang="fi-FI" sz="1600" dirty="0">
                <a:solidFill>
                  <a:srgbClr val="1E3A6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i-FI" sz="1600" dirty="0">
                <a:solidFill>
                  <a:srgbClr val="1E3A6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seulo potentiaaliset alueet</a:t>
            </a:r>
            <a:r>
              <a:rPr lang="fi-FI" sz="1600" dirty="0">
                <a:solidFill>
                  <a:schemeClr val="tx1"/>
                </a:solidFill>
              </a:rPr>
              <a:t>.</a:t>
            </a:r>
          </a:p>
          <a:p>
            <a:pPr lvl="1" indent="-2880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AutoNum type="arabicPeriod"/>
            </a:pPr>
            <a:r>
              <a:rPr lang="fi-FI" sz="1600" dirty="0">
                <a:solidFill>
                  <a:schemeClr val="tx1"/>
                </a:solidFill>
              </a:rPr>
              <a:t>Hyödynnä käsikirjan tarjouspyyntö- ja sopimusmalleja hankinnan valmisteluun. </a:t>
            </a:r>
          </a:p>
          <a:p>
            <a:pPr lvl="1" indent="-2880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AutoNum type="arabicPeriod"/>
            </a:pPr>
            <a:r>
              <a:rPr lang="fi-FI" sz="1600" dirty="0">
                <a:solidFill>
                  <a:schemeClr val="tx1"/>
                </a:solidFill>
              </a:rPr>
              <a:t>Hyödynnä kunnan hankinta-asiantuntijoita kilpailutuksen valmistelussa.</a:t>
            </a:r>
          </a:p>
          <a:p>
            <a:pPr lvl="1" indent="-28800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AutoNum type="arabicPeriod"/>
            </a:pPr>
            <a:r>
              <a:rPr lang="fi-FI" sz="1600" dirty="0">
                <a:solidFill>
                  <a:schemeClr val="tx1"/>
                </a:solidFill>
              </a:rPr>
              <a:t>Käytä pilottialueiden esimerkkejä keskustelun avauksena omille sidosryhmillesi. </a:t>
            </a:r>
            <a:endParaRPr sz="1600" dirty="0">
              <a:solidFill>
                <a:schemeClr val="tx1"/>
              </a:solidFill>
            </a:endParaRPr>
          </a:p>
          <a:p>
            <a:pPr lvl="1" indent="-2880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AutoNum type="arabicPeriod"/>
            </a:pPr>
            <a:r>
              <a:rPr lang="fi-FI" sz="1600" dirty="0">
                <a:solidFill>
                  <a:schemeClr val="tx1"/>
                </a:solidFill>
              </a:rPr>
              <a:t>Palaa Energiapalvelumallin hankkijan materiaalit -Excelistä löytyvään huoneentauluun, </a:t>
            </a:r>
            <a:br>
              <a:rPr lang="fi-FI" sz="1600" dirty="0">
                <a:solidFill>
                  <a:schemeClr val="tx1"/>
                </a:solidFill>
              </a:rPr>
            </a:br>
            <a:r>
              <a:rPr lang="fi-FI" sz="1600" dirty="0">
                <a:solidFill>
                  <a:schemeClr val="tx1"/>
                </a:solidFill>
              </a:rPr>
              <a:t>kun laadit tontinluovutuksen erityisehtoja.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ABF65C2-1772-6A2F-82B4-C7B46B738A65}"/>
              </a:ext>
            </a:extLst>
          </p:cNvPr>
          <p:cNvSpPr txBox="1"/>
          <p:nvPr/>
        </p:nvSpPr>
        <p:spPr>
          <a:xfrm>
            <a:off x="9443259" y="4802064"/>
            <a:ext cx="24293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dirty="0">
                <a:latin typeface="Lato" panose="020F0502020204030203" pitchFamily="34" charset="77"/>
                <a:ea typeface="Lato"/>
                <a:cs typeface="Lato"/>
                <a:sym typeface="Lato"/>
              </a:rPr>
              <a:t>Tästä skannaamalla käsikirjaan!</a:t>
            </a:r>
            <a:endParaRPr lang="fi-FI" sz="1600" dirty="0">
              <a:latin typeface="Lato" panose="020F0502020204030203" pitchFamily="34" charset="77"/>
            </a:endParaRPr>
          </a:p>
        </p:txBody>
      </p:sp>
      <p:pic>
        <p:nvPicPr>
          <p:cNvPr id="650" name="Google Shape;650;p11" descr="QR-koodi, joka vie verkkosivulle https://hevinnovations.fi/enpa-kasikirja/.  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31917" y="3012927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079B4A0-286B-B3FF-45D7-FB333C875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80317" y="5295176"/>
            <a:ext cx="2743200" cy="266700"/>
          </a:xfrm>
          <a:prstGeom prst="rect">
            <a:avLst/>
          </a:prstGeom>
        </p:spPr>
      </p:pic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698235E-01DB-734A-348E-36ABDC8B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E70901DD-1AA0-E848-912F-2A393D06EFBD}" type="slidenum">
              <a:rPr lang="fi-FI" smtClean="0"/>
              <a:pPr algn="r"/>
              <a:t>13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06441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548"/>
          <a:stretch>
            <a:fillRect/>
          </a:stretch>
        </p:blipFill>
        <p:spPr>
          <a:xfrm>
            <a:off x="-75303" y="0"/>
            <a:ext cx="12267303" cy="32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124C5DE-30E6-945F-A6DC-1A642113B2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113" y="3513307"/>
            <a:ext cx="12180887" cy="336550"/>
          </a:xfrm>
        </p:spPr>
        <p:txBody>
          <a:bodyPr>
            <a:normAutofit/>
          </a:bodyPr>
          <a:lstStyle/>
          <a:p>
            <a:pPr algn="ctr"/>
            <a:r>
              <a:rPr lang="fi-FI" sz="2000" b="1" kern="1200" dirty="0">
                <a:effectLst/>
                <a:latin typeface="Lato Black" panose="020F0502020204030203" pitchFamily="34" charset="77"/>
                <a:ea typeface="Lato" panose="020F0502020204030203" pitchFamily="34" charset="77"/>
                <a:cs typeface="Lato" panose="020F0502020204030203" pitchFamily="34" charset="77"/>
              </a:rPr>
              <a:t>Energiapalvelumalli alueille (ENPA) -hanke </a:t>
            </a:r>
            <a:endParaRPr lang="fi-FI" sz="2000" b="1" dirty="0">
              <a:latin typeface="Lato Black" panose="020F0502020204030203" pitchFamily="34" charset="77"/>
            </a:endParaRPr>
          </a:p>
        </p:txBody>
      </p:sp>
      <p:sp>
        <p:nvSpPr>
          <p:cNvPr id="656" name="Google Shape;656;p12"/>
          <p:cNvSpPr txBox="1"/>
          <p:nvPr/>
        </p:nvSpPr>
        <p:spPr>
          <a:xfrm>
            <a:off x="596900" y="3910487"/>
            <a:ext cx="1099819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fi-FI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Hankkeen toteuttavat </a:t>
            </a:r>
            <a:r>
              <a:rPr lang="fi-FI" dirty="0">
                <a:latin typeface="Lato" panose="020F0502020204030203" pitchFamily="34" charset="77"/>
                <a:ea typeface="Lato"/>
                <a:cs typeface="Lato"/>
                <a:sym typeface="Lato"/>
              </a:rPr>
              <a:t>Helsingin, Espoon</a:t>
            </a:r>
            <a:r>
              <a:rPr lang="fi-FI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 ja Vantaan kaupungit sekä Metropolia Ammattikorkeakoulu 1.11.2023–31.10.2026. </a:t>
            </a:r>
            <a:endParaRPr dirty="0">
              <a:latin typeface="Lato" panose="020F0502020204030203" pitchFamily="34" charset="77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u="none" strike="noStrike" cap="none" dirty="0">
              <a:latin typeface="Lato" panose="020F0502020204030203" pitchFamily="34" charset="77"/>
              <a:ea typeface="Lato"/>
              <a:cs typeface="Lato"/>
              <a:sym typeface="Lato"/>
            </a:endParaRPr>
          </a:p>
          <a:p>
            <a:pPr algn="ctr"/>
            <a:r>
              <a:rPr lang="fi-FI" dirty="0">
                <a:latin typeface="Lato" panose="020F0502020204030203" pitchFamily="34" charset="77"/>
              </a:rPr>
              <a:t>ENPA on EU:n osarahoittama hanke ja osa </a:t>
            </a:r>
            <a:r>
              <a:rPr lang="fi-FI" dirty="0" err="1">
                <a:latin typeface="Lato" panose="020F0502020204030203" pitchFamily="34" charset="77"/>
              </a:rPr>
              <a:t>HEVinnovations</a:t>
            </a:r>
            <a:r>
              <a:rPr lang="fi-FI" dirty="0">
                <a:latin typeface="Lato" panose="020F0502020204030203" pitchFamily="34" charset="77"/>
              </a:rPr>
              <a:t>-ohjelman hankeportfoliota.</a:t>
            </a:r>
            <a:br>
              <a:rPr lang="fi-FI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</a:br>
            <a:r>
              <a:rPr lang="fi-FI" u="none" strike="noStrike" cap="none" dirty="0">
                <a:latin typeface="Lato" panose="020F0502020204030203" pitchFamily="34" charset="77"/>
                <a:ea typeface="Lato"/>
                <a:cs typeface="Lato"/>
                <a:sym typeface="Lato"/>
              </a:rPr>
              <a:t>Hankkeen budjetti on 924 043 euroa, josta EAKR-osuus 554 425 euroa.</a:t>
            </a:r>
            <a:endParaRPr u="none" strike="noStrike" cap="none" dirty="0">
              <a:latin typeface="Lato" panose="020F0502020204030203" pitchFamily="34" charset="77"/>
              <a:ea typeface="Lato"/>
              <a:cs typeface="Lato"/>
              <a:sym typeface="Lato"/>
            </a:endParaRPr>
          </a:p>
        </p:txBody>
      </p:sp>
      <p:pic>
        <p:nvPicPr>
          <p:cNvPr id="4" name="Kuva 3" descr="Euroopan unionin osarahoittama logo.">
            <a:extLst>
              <a:ext uri="{FF2B5EF4-FFF2-40B4-BE49-F238E27FC236}">
                <a16:creationId xmlns:a16="http://schemas.microsoft.com/office/drawing/2014/main" id="{BA74E11F-9E75-C6CA-FF6E-DB776E901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95" y="5938682"/>
            <a:ext cx="3220183" cy="763406"/>
          </a:xfrm>
          <a:prstGeom prst="rect">
            <a:avLst/>
          </a:prstGeom>
        </p:spPr>
      </p:pic>
      <p:pic>
        <p:nvPicPr>
          <p:cNvPr id="5" name="Kuva 4" descr="Seuraavat logot: Helsingin kaupunki, Espoon kaupunki, Vantaan kaupunki, Metropolia Ammattikorkeakoulu, Innokaupungit ja HEVinnovations.">
            <a:extLst>
              <a:ext uri="{FF2B5EF4-FFF2-40B4-BE49-F238E27FC236}">
                <a16:creationId xmlns:a16="http://schemas.microsoft.com/office/drawing/2014/main" id="{208AA49D-5E83-ED3E-833E-780464184E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412"/>
          <a:stretch>
            <a:fillRect/>
          </a:stretch>
        </p:blipFill>
        <p:spPr>
          <a:xfrm>
            <a:off x="3602668" y="5869578"/>
            <a:ext cx="8347383" cy="91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81208"/>
      </p:ext>
    </p:extLst>
  </p:cSld>
  <p:clrMapOvr>
    <a:masterClrMapping/>
  </p:clrMapOvr>
</p:sld>
</file>

<file path=ppt/theme/theme1.xml><?xml version="1.0" encoding="utf-8"?>
<a:theme xmlns:a="http://schemas.openxmlformats.org/drawingml/2006/main" name="ENPA perustyyli">
  <a:themeElements>
    <a:clrScheme name="ENPA">
      <a:dk1>
        <a:srgbClr val="000000"/>
      </a:dk1>
      <a:lt1>
        <a:srgbClr val="FFFFFF"/>
      </a:lt1>
      <a:dk2>
        <a:srgbClr val="1E3A6D"/>
      </a:dk2>
      <a:lt2>
        <a:srgbClr val="E8E8E8"/>
      </a:lt2>
      <a:accent1>
        <a:srgbClr val="1E3A6D"/>
      </a:accent1>
      <a:accent2>
        <a:srgbClr val="81E8E5"/>
      </a:accent2>
      <a:accent3>
        <a:srgbClr val="FAB72F"/>
      </a:accent3>
      <a:accent4>
        <a:srgbClr val="0F9ED5"/>
      </a:accent4>
      <a:accent5>
        <a:srgbClr val="80368C"/>
      </a:accent5>
      <a:accent6>
        <a:srgbClr val="B7D58F"/>
      </a:accent6>
      <a:hlink>
        <a:srgbClr val="1E3A6D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iivistelmä" id="{D324BB57-046A-46C9-B129-6ED21D9F6830}" vid="{C2A02137-FAE9-4F49-84CE-2F735A2B37A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Tiivistelmä</Template>
  <TotalTime>4</TotalTime>
  <Words>1598</Words>
  <Application>Microsoft Macintosh PowerPoint</Application>
  <PresentationFormat>Laajakuva</PresentationFormat>
  <Paragraphs>198</Paragraphs>
  <Slides>14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3" baseType="lpstr">
      <vt:lpstr>Arial</vt:lpstr>
      <vt:lpstr>Calibri</vt:lpstr>
      <vt:lpstr>Courier New</vt:lpstr>
      <vt:lpstr>Lato</vt:lpstr>
      <vt:lpstr>Lato Black</vt:lpstr>
      <vt:lpstr>Normaali järjestelmäfontti</vt:lpstr>
      <vt:lpstr>System Font Regular</vt:lpstr>
      <vt:lpstr>Wingdings</vt:lpstr>
      <vt:lpstr>ENPA perustyyli</vt:lpstr>
      <vt:lpstr>Energiapalvelumalli alueille</vt:lpstr>
      <vt:lpstr>Energiapalvelumalli alueille -käsikirja</vt:lpstr>
      <vt:lpstr>Selvityksestä hankintaan</vt:lpstr>
      <vt:lpstr>Miksi energiapalvelumalli korttelitasolla?</vt:lpstr>
      <vt:lpstr>Aluevalinnassa huomioitavia asioita </vt:lpstr>
      <vt:lpstr>Esimerkkikorttelit</vt:lpstr>
      <vt:lpstr>Pullonkaulat ja haasteet alueellisen  energiapalvelun hankinnassa</vt:lpstr>
      <vt:lpstr>Tontinluovutus ja maankäyttö</vt:lpstr>
      <vt:lpstr>Esimerkkejä tontinluovutukseen</vt:lpstr>
      <vt:lpstr>Hankinta ja sopimukset: hinnoitteluun vaikuttavat tekijät</vt:lpstr>
      <vt:lpstr>Keskeiset ­opit</vt:lpstr>
      <vt:lpstr>Johtopäätökset</vt:lpstr>
      <vt:lpstr>Lisätietoja</vt:lpstr>
      <vt:lpstr>Energiapalvelumalli alueille (ENPA) -hanke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Energiapalvelumalli alueille: Käsikirja alueellisen energiapalvelun soveltuvuuden arviointiin ja hankintaan: TIIVISTELMÄ</dc:title>
  <dc:subject>TIIVISTELMÄ</dc:subject>
  <dc:creator>ENPA-hanke</dc:creator>
  <cp:keywords/>
  <dc:description/>
  <cp:lastModifiedBy>Tiina Kuoppala</cp:lastModifiedBy>
  <cp:revision>2</cp:revision>
  <dcterms:created xsi:type="dcterms:W3CDTF">2026-09-08T09:58:10Z</dcterms:created>
  <dcterms:modified xsi:type="dcterms:W3CDTF">2026-09-08T10:18:11Z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0x01010087B476435D846E44A4DA6947A8DCDDA7</vt:lpwstr>
  </property>
</Properties>
</file>