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Slides/notesSlide1.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70.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0.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custom.xml" ContentType="application/vnd.openxmlformats-officedocument.custom-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79"/>
  </p:notesMasterIdLst>
  <p:handoutMasterIdLst>
    <p:handoutMasterId r:id="rId80"/>
  </p:handoutMasterIdLst>
  <p:sldIdLst>
    <p:sldId id="256" r:id="rId2"/>
    <p:sldId id="304" r:id="rId3"/>
    <p:sldId id="305" r:id="rId4"/>
    <p:sldId id="306" r:id="rId5"/>
    <p:sldId id="307" r:id="rId6"/>
    <p:sldId id="308" r:id="rId7"/>
    <p:sldId id="309" r:id="rId8"/>
    <p:sldId id="310" r:id="rId9"/>
    <p:sldId id="311" r:id="rId10"/>
    <p:sldId id="312" r:id="rId11"/>
    <p:sldId id="313" r:id="rId12"/>
    <p:sldId id="314" r:id="rId13"/>
    <p:sldId id="315" r:id="rId14"/>
    <p:sldId id="316" r:id="rId15"/>
    <p:sldId id="317" r:id="rId16"/>
    <p:sldId id="320" r:id="rId17"/>
    <p:sldId id="318" r:id="rId18"/>
    <p:sldId id="319" r:id="rId19"/>
    <p:sldId id="321" r:id="rId20"/>
    <p:sldId id="322" r:id="rId21"/>
    <p:sldId id="323" r:id="rId22"/>
    <p:sldId id="257" r:id="rId23"/>
    <p:sldId id="291" r:id="rId24"/>
    <p:sldId id="324" r:id="rId25"/>
    <p:sldId id="325" r:id="rId26"/>
    <p:sldId id="292" r:id="rId27"/>
    <p:sldId id="326" r:id="rId28"/>
    <p:sldId id="338" r:id="rId29"/>
    <p:sldId id="327" r:id="rId30"/>
    <p:sldId id="328" r:id="rId31"/>
    <p:sldId id="329" r:id="rId32"/>
    <p:sldId id="333" r:id="rId33"/>
    <p:sldId id="334" r:id="rId34"/>
    <p:sldId id="339" r:id="rId35"/>
    <p:sldId id="335" r:id="rId36"/>
    <p:sldId id="336" r:id="rId37"/>
    <p:sldId id="337" r:id="rId38"/>
    <p:sldId id="340" r:id="rId39"/>
    <p:sldId id="341" r:id="rId40"/>
    <p:sldId id="353" r:id="rId41"/>
    <p:sldId id="354" r:id="rId42"/>
    <p:sldId id="355" r:id="rId43"/>
    <p:sldId id="356" r:id="rId44"/>
    <p:sldId id="357" r:id="rId45"/>
    <p:sldId id="358" r:id="rId46"/>
    <p:sldId id="360" r:id="rId47"/>
    <p:sldId id="359" r:id="rId48"/>
    <p:sldId id="361" r:id="rId49"/>
    <p:sldId id="362" r:id="rId50"/>
    <p:sldId id="363" r:id="rId51"/>
    <p:sldId id="364" r:id="rId52"/>
    <p:sldId id="365" r:id="rId53"/>
    <p:sldId id="343" r:id="rId54"/>
    <p:sldId id="344" r:id="rId55"/>
    <p:sldId id="345" r:id="rId56"/>
    <p:sldId id="346" r:id="rId57"/>
    <p:sldId id="348" r:id="rId58"/>
    <p:sldId id="349" r:id="rId59"/>
    <p:sldId id="350" r:id="rId60"/>
    <p:sldId id="351" r:id="rId61"/>
    <p:sldId id="352" r:id="rId62"/>
    <p:sldId id="366" r:id="rId63"/>
    <p:sldId id="369" r:id="rId64"/>
    <p:sldId id="367" r:id="rId65"/>
    <p:sldId id="368" r:id="rId66"/>
    <p:sldId id="370" r:id="rId67"/>
    <p:sldId id="371" r:id="rId68"/>
    <p:sldId id="379" r:id="rId69"/>
    <p:sldId id="376" r:id="rId70"/>
    <p:sldId id="377" r:id="rId71"/>
    <p:sldId id="372" r:id="rId72"/>
    <p:sldId id="373" r:id="rId73"/>
    <p:sldId id="374" r:id="rId74"/>
    <p:sldId id="375" r:id="rId75"/>
    <p:sldId id="378" r:id="rId76"/>
    <p:sldId id="342" r:id="rId77"/>
    <p:sldId id="299" r:id="rId78"/>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Etusivu ja Sisältö" id="{5C133677-0194-2F42-9FB7-E0B9B5D81233}">
          <p14:sldIdLst>
            <p14:sldId id="256"/>
            <p14:sldId id="304"/>
          </p14:sldIdLst>
        </p14:section>
        <p14:section name="1. Alkusanat" id="{337BD1DC-675D-8A4D-8759-E6D698523087}">
          <p14:sldIdLst>
            <p14:sldId id="305"/>
            <p14:sldId id="306"/>
            <p14:sldId id="307"/>
            <p14:sldId id="308"/>
            <p14:sldId id="309"/>
            <p14:sldId id="310"/>
            <p14:sldId id="311"/>
          </p14:sldIdLst>
        </p14:section>
        <p14:section name="2. Johdanto" id="{77518DD3-F265-C74B-8BF9-0D91F33FF47F}">
          <p14:sldIdLst>
            <p14:sldId id="312"/>
            <p14:sldId id="313"/>
            <p14:sldId id="314"/>
            <p14:sldId id="315"/>
          </p14:sldIdLst>
        </p14:section>
        <p14:section name="3. Energiapalvelumallille soveltuvien alueiden määrittely" id="{1BCB0633-3175-4146-8297-8B0668B09B50}">
          <p14:sldIdLst>
            <p14:sldId id="316"/>
            <p14:sldId id="317"/>
            <p14:sldId id="320"/>
            <p14:sldId id="318"/>
            <p14:sldId id="319"/>
          </p14:sldIdLst>
        </p14:section>
        <p14:section name="4. Energiapalvelumallin toteutettavuuden selvittäminen" id="{43A6792E-F615-A84F-8FB7-D60703D1621C}">
          <p14:sldIdLst>
            <p14:sldId id="321"/>
            <p14:sldId id="322"/>
            <p14:sldId id="323"/>
            <p14:sldId id="257"/>
            <p14:sldId id="291"/>
            <p14:sldId id="324"/>
            <p14:sldId id="325"/>
            <p14:sldId id="292"/>
            <p14:sldId id="326"/>
            <p14:sldId id="338"/>
            <p14:sldId id="327"/>
          </p14:sldIdLst>
        </p14:section>
        <p14:section name="5. Tontinluovutus ja maankäytön ohjaus" id="{1F9D0C10-F602-1342-92A5-BDBCD2692F1E}">
          <p14:sldIdLst>
            <p14:sldId id="328"/>
            <p14:sldId id="329"/>
            <p14:sldId id="333"/>
            <p14:sldId id="334"/>
            <p14:sldId id="339"/>
            <p14:sldId id="335"/>
            <p14:sldId id="336"/>
            <p14:sldId id="337"/>
            <p14:sldId id="340"/>
          </p14:sldIdLst>
        </p14:section>
        <p14:section name="6. Energiapalvelun hankinta" id="{6B8BB7B4-C21D-3446-84D2-93E4888656A7}">
          <p14:sldIdLst>
            <p14:sldId id="341"/>
            <p14:sldId id="353"/>
            <p14:sldId id="354"/>
            <p14:sldId id="355"/>
            <p14:sldId id="356"/>
            <p14:sldId id="357"/>
            <p14:sldId id="358"/>
            <p14:sldId id="360"/>
            <p14:sldId id="359"/>
            <p14:sldId id="361"/>
          </p14:sldIdLst>
        </p14:section>
        <p14:section name="7. Sopimukset" id="{6FF872A4-558B-1F4F-81BC-87F2774542BE}">
          <p14:sldIdLst>
            <p14:sldId id="362"/>
            <p14:sldId id="363"/>
            <p14:sldId id="364"/>
            <p14:sldId id="365"/>
          </p14:sldIdLst>
        </p14:section>
        <p14:section name="8. Pilottiesimerkit" id="{0C917DFE-FF4F-467E-9611-60785F8D08EF}">
          <p14:sldIdLst>
            <p14:sldId id="343"/>
            <p14:sldId id="344"/>
            <p14:sldId id="345"/>
            <p14:sldId id="346"/>
            <p14:sldId id="348"/>
            <p14:sldId id="349"/>
            <p14:sldId id="350"/>
          </p14:sldIdLst>
        </p14:section>
        <p14:section name="9. Energiajärjestelmän suunnittelu, käyttöönotto ja seuranta" id="{6057605B-A03C-4B4D-9817-AD97A63D9208}">
          <p14:sldIdLst>
            <p14:sldId id="351"/>
            <p14:sldId id="352"/>
            <p14:sldId id="366"/>
            <p14:sldId id="369"/>
            <p14:sldId id="367"/>
            <p14:sldId id="368"/>
          </p14:sldIdLst>
        </p14:section>
        <p14:section name="10. Yhteenveto ja johtopäätökset" id="{60FC7D41-D135-4F4B-8CC5-0A94D0359DB5}">
          <p14:sldIdLst>
            <p14:sldId id="370"/>
            <p14:sldId id="371"/>
            <p14:sldId id="379"/>
            <p14:sldId id="376"/>
            <p14:sldId id="377"/>
            <p14:sldId id="372"/>
          </p14:sldIdLst>
        </p14:section>
        <p14:section name="11. Lisätiedot ja liitteet" id="{52A619D3-DFDD-8447-9155-20CD14ADBC5D}">
          <p14:sldIdLst>
            <p14:sldId id="373"/>
            <p14:sldId id="374"/>
            <p14:sldId id="375"/>
            <p14:sldId id="378"/>
            <p14:sldId id="342"/>
            <p14:sldId id="29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BF5"/>
    <a:srgbClr val="F1E9F1"/>
    <a:srgbClr val="EBE2EC"/>
    <a:srgbClr val="D4B2DC"/>
    <a:srgbClr val="9DBADD"/>
    <a:srgbClr val="79A1D2"/>
    <a:srgbClr val="D7DFFA"/>
    <a:srgbClr val="D6EFF8"/>
    <a:srgbClr val="DAF7F8"/>
    <a:srgbClr val="FAB7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9EBF5"/>
          </a:solidFill>
        </a:fill>
      </a:tcStyle>
    </a:wholeTbl>
    <a:band1H>
      <a:tcStyle>
        <a:tcBdr/>
        <a:fill>
          <a:solidFill>
            <a:srgbClr val="CFD5EA"/>
          </a:solidFill>
        </a:fill>
      </a:tcStyle>
    </a:band1H>
    <a:band2H>
      <a:tcStyle>
        <a:tcBdr/>
      </a:tcStyle>
    </a:band2H>
    <a:band1V>
      <a:tcStyle>
        <a:tcBdr/>
        <a:fill>
          <a:solidFill>
            <a:srgbClr val="CFD5EA"/>
          </a:solidFill>
        </a:fill>
      </a:tcStyle>
    </a:band1V>
    <a:band2V>
      <a:tcStyle>
        <a:tcBdr/>
      </a:tcStyle>
    </a:band2V>
    <a:lastCol>
      <a:tcTxStyle b="on">
        <a:font>
          <a:latin typeface="+mn-lt"/>
          <a:ea typeface="+mn-ea"/>
          <a:cs typeface="+mn-cs"/>
        </a:font>
        <a:srgbClr val="FFFFFF"/>
      </a:tcTxStyle>
      <a:tcStyle>
        <a:tcBdr/>
        <a:fill>
          <a:solidFill>
            <a:srgbClr val="4472C4"/>
          </a:solidFill>
        </a:fill>
      </a:tcStyle>
    </a:lastCol>
    <a:firstCol>
      <a:tcTxStyle b="on">
        <a:font>
          <a:latin typeface="+mn-lt"/>
          <a:ea typeface="+mn-ea"/>
          <a:cs typeface="+mn-cs"/>
        </a:font>
        <a:srgbClr val="FFFFFF"/>
      </a:tcTxStyle>
      <a:tcStyle>
        <a:tcBdr/>
        <a:fill>
          <a:solidFill>
            <a:srgbClr val="4472C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4472C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4472C4"/>
          </a:solidFill>
        </a:fill>
      </a:tcStyle>
    </a:firstRow>
  </a:tblStyle>
  <a:tblStyle styleId="{0E3FDE45-AF77-4B5C-9715-49D594BDF05E}" styleName="">
    <a:wholeTbl>
      <a:tcTxStyle>
        <a:font>
          <a:latin typeface="+mn-lt"/>
          <a:ea typeface="+mn-ea"/>
          <a:cs typeface="+mn-cs"/>
        </a:font>
        <a:srgbClr val="000000"/>
      </a:tcTxStyle>
      <a:tcStyle>
        <a:tcBdr>
          <a:top>
            <a:ln w="12701" cap="flat" cmpd="sng" algn="ctr">
              <a:solidFill>
                <a:srgbClr val="ED7D31"/>
              </a:solidFill>
              <a:prstDash val="solid"/>
              <a:round/>
              <a:headEnd type="none" w="med" len="med"/>
              <a:tailEnd type="none" w="med" len="med"/>
            </a:ln>
          </a:top>
          <a:bottom>
            <a:ln w="12701" cap="flat" cmpd="sng" algn="ctr">
              <a:solidFill>
                <a:srgbClr val="ED7D31"/>
              </a:solidFill>
              <a:prstDash val="solid"/>
              <a:round/>
              <a:headEnd type="none" w="med" len="med"/>
              <a:tailEnd type="none" w="med" len="med"/>
            </a:ln>
          </a:bottom>
        </a:tcBdr>
      </a:tcStyle>
    </a:wholeTbl>
    <a:band1H>
      <a:tcStyle>
        <a:tcBdr/>
        <a:fill>
          <a:solidFill>
            <a:srgbClr val="ED7D31"/>
          </a:solidFill>
        </a:fill>
      </a:tcStyle>
    </a:band1H>
    <a:band2H>
      <a:tcStyle>
        <a:tcBdr/>
      </a:tcStyle>
    </a:band2H>
    <a:band1V>
      <a:tcStyle>
        <a:tcBdr/>
        <a:fill>
          <a:solidFill>
            <a:srgbClr val="ED7D31"/>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12701" cap="flat" cmpd="sng" algn="ctr">
              <a:solidFill>
                <a:srgbClr val="ED7D31"/>
              </a:solidFill>
              <a:prstDash val="solid"/>
              <a:round/>
              <a:headEnd type="none" w="med" len="med"/>
              <a:tailEnd type="none" w="med" len="med"/>
            </a:ln>
          </a:top>
        </a:tcBdr>
      </a:tcStyle>
    </a:lastRow>
    <a:firstRow>
      <a:tcTxStyle b="on">
        <a:font>
          <a:latin typeface=""/>
          <a:ea typeface=""/>
          <a:cs typeface=""/>
        </a:font>
      </a:tcTxStyle>
      <a:tcStyle>
        <a:tcBdr>
          <a:bottom>
            <a:ln w="12701" cap="flat" cmpd="sng" algn="ctr">
              <a:solidFill>
                <a:srgbClr val="ED7D31"/>
              </a:solidFill>
              <a:prstDash val="solid"/>
              <a:round/>
              <a:headEnd type="none" w="med" len="med"/>
              <a:tailEnd type="none" w="med" len="med"/>
            </a:ln>
          </a:bottom>
        </a:tcBdr>
      </a:tcStyle>
    </a:firstRow>
  </a:tblStyle>
  <a:tblStyle styleId="{37CE84F3-28C3-443E-9E96-99CF82512B78}" styleName="Tumma tyyli 1 - Korostu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Tumma tyyli 1 - Korostus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929F9F4-4A8F-4326-A1B4-22849713DDAB}" styleName="Tumma tyyli 1 - Korostus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Tumma tyyli 1 - Korostus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Tumma tyyli 1 - Korostus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Tumma tyyli 2 - Korostus 3/Korostus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A488322-F2BA-4B5B-9748-0D474271808F}" styleName="Normaali tyyli 3 - Korostus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5BE263C-DBD7-4A20-BB59-AAB30ACAA65A}" styleName="Normaali tyyli 3 - Korostus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F2DE63D5-997A-4646-A377-4702673A728D}" styleName="Vaalea tyyli 2 - Korostus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Vaalea tyyli 2 - Korostus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A111915-BE36-4E01-A7E5-04B1672EAD32}" styleName="Vaalea tyyli 2 - Korostus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912C8C85-51F0-491E-9774-3900AFEF0FD7}" styleName="Vaalea tyyli 2 - Korostus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Vaalea tyyli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Vaalea tyyli 3 - Korostus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Vaalea tyyli 3 - Korostus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8799B23B-EC83-4686-B30A-512413B5E67A}" styleName="Vaalea tyyli 3 - Korostus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ED083AE6-46FA-4A59-8FB0-9F97EB10719F}" styleName="Vaalea tyyli 3 - Korostus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BDBED569-4797-4DF1-A0F4-6AAB3CD982D8}" styleName="Vaalea tyyli 3 - Korostus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E8B1032C-EA38-4F05-BA0D-38AFFFC7BED3}" styleName="Vaalea tyyli 3 - Korostus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793D81CF-94F2-401A-BA57-92F5A7B2D0C5}" styleName="Normaali tyyli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B301B821-A1FF-4177-AEE7-76D212191A09}" styleName="Normaali tyyli 1 - Korostu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EB9631B5-78F2-41C9-869B-9F39066F8104}" styleName="Normaali tyyli 3 - Korostus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4C1A8A3-306A-4EB7-A6B1-4F7E0EB9C5D6}" styleName="Normaali tyyli 3 - Korostus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0660B408-B3CF-4A94-85FC-2B1E0A45F4A2}" styleName="Tumma tyyli 2 - Korostus 1/Korostus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5202B0CA-FC54-4496-8BCA-5EF66A818D29}" styleName="Tumma tyyli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46F890A9-2807-4EBB-B81D-B2AA78EC7F39}" styleName="Tumma tyyli 2 - Korostus 5/Korostu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25E5076-3810-47DD-B79F-674D7AD40C01}" styleName="Tumma tyyli 1 - Korostus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Tumma tyyli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22838BEF-8BB2-4498-84A7-C5851F593DF1}" styleName="Normaali tyyli 4 - Korostu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Normaali tyyli 4 - Korostu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0505E3EF-67EA-436B-97B2-0124C06EBD24}" styleName="Normaali tyyli 4 - Korostu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A107856-5554-42FB-B03E-39F5DBC370BA}" styleName="Normaali tyyli 4 - Korostu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27102A9-8310-4765-A935-A1911B00CA55}" styleName="Vaalea tyyli 1 - Korostus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C083E6E3-FA7D-4D7B-A595-EF9225AFEA82}" styleName="Vaalea tyyli 1 - Korostus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3B4B98B0-60AC-42C2-AFA5-B58CD77FA1E5}" styleName="Vaalea tyyli 1 - Korostus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7B26C5-4107-4FEC-AEDC-1716B250A1EF}" styleName="Vaalea tyyli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18603FDC-E32A-4AB5-989C-0864C3EAD2B8}" styleName="Teematyyli 2 - Korostus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eematyyli 2 - Korostus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1E171933-4619-4E11-9A3F-F7608DF75F80}" styleName="Normaali tyyli 1 - Korostu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9DCAF9ED-07DC-4A11-8D7F-57B35C25682E}" styleName="Normaali tyyli 1 - Korostu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00A15C55-8517-42AA-B614-E9B94910E393}" styleName="Normaali tyyli 2 - Korostu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6" autoAdjust="0"/>
    <p:restoredTop sz="86438"/>
  </p:normalViewPr>
  <p:slideViewPr>
    <p:cSldViewPr snapToGrid="0">
      <p:cViewPr varScale="1">
        <p:scale>
          <a:sx n="65" d="100"/>
          <a:sy n="65" d="100"/>
        </p:scale>
        <p:origin x="1368" y="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0" d="100"/>
        <a:sy n="80" d="100"/>
      </p:scale>
      <p:origin x="0" y="0"/>
    </p:cViewPr>
  </p:sorterViewPr>
  <p:notesViewPr>
    <p:cSldViewPr snapToGrid="0">
      <p:cViewPr varScale="1">
        <p:scale>
          <a:sx n="122" d="100"/>
          <a:sy n="122" d="100"/>
        </p:scale>
        <p:origin x="4632" y="20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ableStyles" Target="tableStyle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handoutMaster" Target="handoutMasters/handoutMaster1.xml"/><Relationship Id="rId85"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presProps" Target="presProps.xml"/><Relationship Id="rId86"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0142B330-EDC4-2E79-C06C-AC6561860363}"/>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i-FI" sz="1200" b="0" i="0" u="none" strike="noStrike" kern="1200" cap="none" spc="0" baseline="0">
              <a:solidFill>
                <a:srgbClr val="000000"/>
              </a:solidFill>
              <a:uFillTx/>
              <a:latin typeface="Calibri"/>
            </a:endParaRPr>
          </a:p>
        </p:txBody>
      </p:sp>
      <p:sp>
        <p:nvSpPr>
          <p:cNvPr id="3" name="Päivämäärän paikkamerkki 2">
            <a:extLst>
              <a:ext uri="{FF2B5EF4-FFF2-40B4-BE49-F238E27FC236}">
                <a16:creationId xmlns:a16="http://schemas.microsoft.com/office/drawing/2014/main" id="{3545536B-B429-6D77-1E67-1E774E70AB1B}"/>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2B0BE9F-DFED-234B-B554-E05A73B90D5B}" type="datetime1">
              <a:rPr lang="fi-FI" sz="1200" b="0" i="0" u="none" strike="noStrike" kern="1200" cap="none" spc="0" baseline="0">
                <a:solidFill>
                  <a:srgbClr val="000000"/>
                </a:solidFill>
                <a:uFillTx/>
                <a:latin typeface="Calibri"/>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11.9.2026</a:t>
            </a:fld>
            <a:endParaRPr lang="fi-FI" sz="1200" b="0" i="0" u="none" strike="noStrike" kern="1200" cap="none" spc="0" baseline="0">
              <a:solidFill>
                <a:srgbClr val="000000"/>
              </a:solidFill>
              <a:uFillTx/>
              <a:latin typeface="Calibri"/>
            </a:endParaRPr>
          </a:p>
        </p:txBody>
      </p:sp>
      <p:sp>
        <p:nvSpPr>
          <p:cNvPr id="4" name="Alatunnisteen paikkamerkki 3">
            <a:extLst>
              <a:ext uri="{FF2B5EF4-FFF2-40B4-BE49-F238E27FC236}">
                <a16:creationId xmlns:a16="http://schemas.microsoft.com/office/drawing/2014/main" id="{73A7B708-41F4-8CFD-48AE-CEB7065287F8}"/>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fi-FI" sz="1200" b="0" i="0" u="none" strike="noStrike" kern="1200" cap="none" spc="0" baseline="0">
              <a:solidFill>
                <a:srgbClr val="000000"/>
              </a:solidFill>
              <a:uFillTx/>
              <a:latin typeface="Calibri"/>
            </a:endParaRPr>
          </a:p>
        </p:txBody>
      </p:sp>
      <p:sp>
        <p:nvSpPr>
          <p:cNvPr id="5" name="Dian numeron paikkamerkki 4">
            <a:extLst>
              <a:ext uri="{FF2B5EF4-FFF2-40B4-BE49-F238E27FC236}">
                <a16:creationId xmlns:a16="http://schemas.microsoft.com/office/drawing/2014/main" id="{C26C8511-6159-249F-32A2-D5661ECC6839}"/>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1C9D2B75-2367-8945-8CB8-2965A2E61383}" type="slidenum">
              <a:rPr>
                <a:latin typeface="Lato" panose="020F0502020204030203" pitchFamily="34" charset="77"/>
              </a:rPr>
              <a:t>‹#›</a:t>
            </a:fld>
            <a:endParaRPr lang="fi-FI" sz="1200" b="0" i="0" u="none" strike="noStrike" kern="1200" cap="none" spc="0" baseline="0" dirty="0">
              <a:solidFill>
                <a:srgbClr val="000000"/>
              </a:solidFill>
              <a:uFillTx/>
              <a:latin typeface="Calibri"/>
            </a:endParaRPr>
          </a:p>
        </p:txBody>
      </p:sp>
    </p:spTree>
    <p:extLst>
      <p:ext uri="{BB962C8B-B14F-4D97-AF65-F5344CB8AC3E}">
        <p14:creationId xmlns:p14="http://schemas.microsoft.com/office/powerpoint/2010/main" val="38338939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982A316-3EB1-AAF6-C9B3-FE23F9E39E69}"/>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3" name="Date Placeholder 2">
            <a:extLst>
              <a:ext uri="{FF2B5EF4-FFF2-40B4-BE49-F238E27FC236}">
                <a16:creationId xmlns:a16="http://schemas.microsoft.com/office/drawing/2014/main" id="{D17B4726-920E-746A-115A-6DF5DE22E362}"/>
              </a:ext>
            </a:extLst>
          </p:cNvPr>
          <p:cNvSpPr txBox="1">
            <a:spLocks noGrp="1"/>
          </p:cNvSpPr>
          <p:nvPr>
            <p:ph type="dt"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6FFD65A4-7FD3-884E-B5FC-88082C6AA26C}" type="datetime1">
              <a:rPr lang="en-GB"/>
              <a:pPr lvl="0"/>
              <a:t>11/09/2026</a:t>
            </a:fld>
            <a:endParaRPr lang="en-GB"/>
          </a:p>
        </p:txBody>
      </p:sp>
      <p:sp>
        <p:nvSpPr>
          <p:cNvPr id="4" name="Slide Image Placeholder 3">
            <a:extLst>
              <a:ext uri="{FF2B5EF4-FFF2-40B4-BE49-F238E27FC236}">
                <a16:creationId xmlns:a16="http://schemas.microsoft.com/office/drawing/2014/main" id="{C14BE7F2-188A-0B10-8AF0-77C8965556E6}"/>
              </a:ext>
            </a:extLst>
          </p:cNvPr>
          <p:cNvSpPr>
            <a:spLocks noGrp="1" noRot="1" noChangeAspect="1"/>
          </p:cNvSpPr>
          <p:nvPr>
            <p:ph type="sldImg" idx="2"/>
          </p:nvPr>
        </p:nvSpPr>
        <p:spPr>
          <a:xfrm>
            <a:off x="685800" y="1143000"/>
            <a:ext cx="5486400" cy="3086099"/>
          </a:xfrm>
          <a:prstGeom prst="rect">
            <a:avLst/>
          </a:prstGeom>
          <a:noFill/>
          <a:ln w="12701">
            <a:solidFill>
              <a:srgbClr val="000000"/>
            </a:solidFill>
            <a:prstDash val="solid"/>
          </a:ln>
        </p:spPr>
      </p:sp>
      <p:sp>
        <p:nvSpPr>
          <p:cNvPr id="5" name="Notes Placeholder 4">
            <a:extLst>
              <a:ext uri="{FF2B5EF4-FFF2-40B4-BE49-F238E27FC236}">
                <a16:creationId xmlns:a16="http://schemas.microsoft.com/office/drawing/2014/main" id="{3E6DD6CB-5C5E-2209-8010-671D4A51E344}"/>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40" tIns="45720" rIns="91440" bIns="45720" anchor="t" anchorCtr="0" compatLnSpc="1">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a:extLst>
              <a:ext uri="{FF2B5EF4-FFF2-40B4-BE49-F238E27FC236}">
                <a16:creationId xmlns:a16="http://schemas.microsoft.com/office/drawing/2014/main" id="{513C064E-C824-2443-CED9-E899251DE07A}"/>
              </a:ext>
            </a:extLst>
          </p:cNvPr>
          <p:cNvSpPr txBox="1">
            <a:spLocks noGrp="1"/>
          </p:cNvSpPr>
          <p:nvPr>
            <p:ph type="ftr" sz="quarter" idx="4"/>
          </p:nvPr>
        </p:nvSpPr>
        <p:spPr>
          <a:xfrm>
            <a:off x="0"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l"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endParaRPr lang="en-GB"/>
          </a:p>
        </p:txBody>
      </p:sp>
      <p:sp>
        <p:nvSpPr>
          <p:cNvPr id="7" name="Slide Number Placeholder 6">
            <a:extLst>
              <a:ext uri="{FF2B5EF4-FFF2-40B4-BE49-F238E27FC236}">
                <a16:creationId xmlns:a16="http://schemas.microsoft.com/office/drawing/2014/main" id="{6086FF05-B60D-1429-C29A-9C68E91559DD}"/>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1200" cap="none" spc="0" baseline="0">
                <a:solidFill>
                  <a:srgbClr val="000000"/>
                </a:solidFill>
                <a:uFillTx/>
                <a:latin typeface="Calibri"/>
              </a:defRPr>
            </a:lvl1pPr>
          </a:lstStyle>
          <a:p>
            <a:pPr lvl="0"/>
            <a:fld id="{A16B22FD-B593-1B43-BB67-78FAC21DD18D}" type="slidenum">
              <a:t>‹#›</a:t>
            </a:fld>
            <a:endParaRPr lang="en-GB"/>
          </a:p>
        </p:txBody>
      </p:sp>
    </p:spTree>
    <p:extLst>
      <p:ext uri="{BB962C8B-B14F-4D97-AF65-F5344CB8AC3E}">
        <p14:creationId xmlns:p14="http://schemas.microsoft.com/office/powerpoint/2010/main" val="3553642799"/>
      </p:ext>
    </p:extLst>
  </p:cSld>
  <p:clrMap bg1="lt1" tx1="dk1" bg2="lt2" tx2="dk2" accent1="accent1" accent2="accent2" accent3="accent3" accent4="accent4" accent5="accent5" accent6="accent6" hlink="hlink" folHlink="folHlink"/>
  <p:notesStyle>
    <a:lvl1pPr marL="0" marR="0" lvl="0"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1pPr>
    <a:lvl2pPr marL="457200" marR="0" lvl="1"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2pPr>
    <a:lvl3pPr marL="914400" marR="0" lvl="2"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3pPr>
    <a:lvl4pPr marL="1371600" marR="0" lvl="3"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4pPr>
    <a:lvl5pPr marL="1828800" marR="0" lvl="4" indent="0" algn="l" defTabSz="914400" rtl="0" fontAlgn="auto" hangingPunct="1">
      <a:lnSpc>
        <a:spcPct val="100000"/>
      </a:lnSpc>
      <a:spcBef>
        <a:spcPts val="0"/>
      </a:spcBef>
      <a:spcAft>
        <a:spcPts val="0"/>
      </a:spcAft>
      <a:buNone/>
      <a:tabLst/>
      <a:defRPr lang="en-US" sz="1200" b="0" i="0" u="none" strike="noStrike" kern="1200" cap="none" spc="0" baseline="0">
        <a:solidFill>
          <a:srgbClr val="000000"/>
        </a:solidFill>
        <a:uFillTx/>
        <a:latin typeface="Calibri"/>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Google Shape;510;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11" name="Google Shape;511;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2371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3</a:t>
            </a:fld>
            <a:endParaRPr lang="fi-FI"/>
          </a:p>
        </p:txBody>
      </p:sp>
    </p:spTree>
    <p:extLst>
      <p:ext uri="{BB962C8B-B14F-4D97-AF65-F5344CB8AC3E}">
        <p14:creationId xmlns:p14="http://schemas.microsoft.com/office/powerpoint/2010/main" val="337454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a:t>
            </a:fld>
            <a:endParaRPr lang="fi-FI"/>
          </a:p>
        </p:txBody>
      </p:sp>
    </p:spTree>
    <p:extLst>
      <p:ext uri="{BB962C8B-B14F-4D97-AF65-F5344CB8AC3E}">
        <p14:creationId xmlns:p14="http://schemas.microsoft.com/office/powerpoint/2010/main" val="1480023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5</a:t>
            </a:fld>
            <a:endParaRPr lang="fi-FI"/>
          </a:p>
        </p:txBody>
      </p:sp>
    </p:spTree>
    <p:extLst>
      <p:ext uri="{BB962C8B-B14F-4D97-AF65-F5344CB8AC3E}">
        <p14:creationId xmlns:p14="http://schemas.microsoft.com/office/powerpoint/2010/main" val="23198489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a:t>
            </a:fld>
            <a:endParaRPr lang="fi-FI"/>
          </a:p>
        </p:txBody>
      </p:sp>
    </p:spTree>
    <p:extLst>
      <p:ext uri="{BB962C8B-B14F-4D97-AF65-F5344CB8AC3E}">
        <p14:creationId xmlns:p14="http://schemas.microsoft.com/office/powerpoint/2010/main" val="41041553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7</a:t>
            </a:fld>
            <a:endParaRPr lang="fi-FI"/>
          </a:p>
        </p:txBody>
      </p:sp>
    </p:spTree>
    <p:extLst>
      <p:ext uri="{BB962C8B-B14F-4D97-AF65-F5344CB8AC3E}">
        <p14:creationId xmlns:p14="http://schemas.microsoft.com/office/powerpoint/2010/main" val="867939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8</a:t>
            </a:fld>
            <a:endParaRPr lang="fi-FI"/>
          </a:p>
        </p:txBody>
      </p:sp>
    </p:spTree>
    <p:extLst>
      <p:ext uri="{BB962C8B-B14F-4D97-AF65-F5344CB8AC3E}">
        <p14:creationId xmlns:p14="http://schemas.microsoft.com/office/powerpoint/2010/main" val="20560308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9</a:t>
            </a:fld>
            <a:endParaRPr lang="fi-FI"/>
          </a:p>
        </p:txBody>
      </p:sp>
    </p:spTree>
    <p:extLst>
      <p:ext uri="{BB962C8B-B14F-4D97-AF65-F5344CB8AC3E}">
        <p14:creationId xmlns:p14="http://schemas.microsoft.com/office/powerpoint/2010/main" val="424735594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10</a:t>
            </a:fld>
            <a:endParaRPr lang="fi-FI"/>
          </a:p>
        </p:txBody>
      </p:sp>
    </p:spTree>
    <p:extLst>
      <p:ext uri="{BB962C8B-B14F-4D97-AF65-F5344CB8AC3E}">
        <p14:creationId xmlns:p14="http://schemas.microsoft.com/office/powerpoint/2010/main" val="14073793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11</a:t>
            </a:fld>
            <a:endParaRPr lang="fi-FI"/>
          </a:p>
        </p:txBody>
      </p:sp>
    </p:spTree>
    <p:extLst>
      <p:ext uri="{BB962C8B-B14F-4D97-AF65-F5344CB8AC3E}">
        <p14:creationId xmlns:p14="http://schemas.microsoft.com/office/powerpoint/2010/main" val="16353233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12</a:t>
            </a:fld>
            <a:endParaRPr lang="fi-FI"/>
          </a:p>
        </p:txBody>
      </p:sp>
    </p:spTree>
    <p:extLst>
      <p:ext uri="{BB962C8B-B14F-4D97-AF65-F5344CB8AC3E}">
        <p14:creationId xmlns:p14="http://schemas.microsoft.com/office/powerpoint/2010/main" val="15690639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13</a:t>
            </a:fld>
            <a:endParaRPr lang="fi-FI"/>
          </a:p>
        </p:txBody>
      </p:sp>
    </p:spTree>
    <p:extLst>
      <p:ext uri="{BB962C8B-B14F-4D97-AF65-F5344CB8AC3E}">
        <p14:creationId xmlns:p14="http://schemas.microsoft.com/office/powerpoint/2010/main" val="755975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14</a:t>
            </a:fld>
            <a:endParaRPr lang="fi-FI"/>
          </a:p>
        </p:txBody>
      </p:sp>
    </p:spTree>
    <p:extLst>
      <p:ext uri="{BB962C8B-B14F-4D97-AF65-F5344CB8AC3E}">
        <p14:creationId xmlns:p14="http://schemas.microsoft.com/office/powerpoint/2010/main" val="25031667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15</a:t>
            </a:fld>
            <a:endParaRPr lang="fi-FI"/>
          </a:p>
        </p:txBody>
      </p:sp>
    </p:spTree>
    <p:extLst>
      <p:ext uri="{BB962C8B-B14F-4D97-AF65-F5344CB8AC3E}">
        <p14:creationId xmlns:p14="http://schemas.microsoft.com/office/powerpoint/2010/main" val="10318255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16</a:t>
            </a:fld>
            <a:endParaRPr lang="fi-FI"/>
          </a:p>
        </p:txBody>
      </p:sp>
    </p:spTree>
    <p:extLst>
      <p:ext uri="{BB962C8B-B14F-4D97-AF65-F5344CB8AC3E}">
        <p14:creationId xmlns:p14="http://schemas.microsoft.com/office/powerpoint/2010/main" val="265220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17</a:t>
            </a:fld>
            <a:endParaRPr lang="fi-FI"/>
          </a:p>
        </p:txBody>
      </p:sp>
    </p:spTree>
    <p:extLst>
      <p:ext uri="{BB962C8B-B14F-4D97-AF65-F5344CB8AC3E}">
        <p14:creationId xmlns:p14="http://schemas.microsoft.com/office/powerpoint/2010/main" val="4090181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18</a:t>
            </a:fld>
            <a:endParaRPr lang="fi-FI"/>
          </a:p>
        </p:txBody>
      </p:sp>
    </p:spTree>
    <p:extLst>
      <p:ext uri="{BB962C8B-B14F-4D97-AF65-F5344CB8AC3E}">
        <p14:creationId xmlns:p14="http://schemas.microsoft.com/office/powerpoint/2010/main" val="6541872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19</a:t>
            </a:fld>
            <a:endParaRPr lang="fi-FI"/>
          </a:p>
        </p:txBody>
      </p:sp>
    </p:spTree>
    <p:extLst>
      <p:ext uri="{BB962C8B-B14F-4D97-AF65-F5344CB8AC3E}">
        <p14:creationId xmlns:p14="http://schemas.microsoft.com/office/powerpoint/2010/main" val="40204733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20</a:t>
            </a:fld>
            <a:endParaRPr lang="fi-FI"/>
          </a:p>
        </p:txBody>
      </p:sp>
    </p:spTree>
    <p:extLst>
      <p:ext uri="{BB962C8B-B14F-4D97-AF65-F5344CB8AC3E}">
        <p14:creationId xmlns:p14="http://schemas.microsoft.com/office/powerpoint/2010/main" val="180662485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21</a:t>
            </a:fld>
            <a:endParaRPr lang="fi-FI"/>
          </a:p>
        </p:txBody>
      </p:sp>
    </p:spTree>
    <p:extLst>
      <p:ext uri="{BB962C8B-B14F-4D97-AF65-F5344CB8AC3E}">
        <p14:creationId xmlns:p14="http://schemas.microsoft.com/office/powerpoint/2010/main" val="12591158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8"/>
        <p:cNvGrpSpPr/>
        <p:nvPr/>
      </p:nvGrpSpPr>
      <p:grpSpPr>
        <a:xfrm>
          <a:off x="0" y="0"/>
          <a:ext cx="0" cy="0"/>
          <a:chOff x="0" y="0"/>
          <a:chExt cx="0" cy="0"/>
        </a:xfrm>
      </p:grpSpPr>
      <p:sp>
        <p:nvSpPr>
          <p:cNvPr id="519" name="Google Shape;519;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20" name="Google Shape;52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947955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8" name="Google Shape;528;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29" name="Google Shape;529;p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fi-FI"/>
              <a:t>23</a:t>
            </a:fld>
            <a:endParaRPr/>
          </a:p>
        </p:txBody>
      </p:sp>
    </p:spTree>
    <p:extLst>
      <p:ext uri="{BB962C8B-B14F-4D97-AF65-F5344CB8AC3E}">
        <p14:creationId xmlns:p14="http://schemas.microsoft.com/office/powerpoint/2010/main" val="3799737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25</a:t>
            </a:fld>
            <a:endParaRPr lang="fi-FI"/>
          </a:p>
        </p:txBody>
      </p:sp>
    </p:spTree>
    <p:extLst>
      <p:ext uri="{BB962C8B-B14F-4D97-AF65-F5344CB8AC3E}">
        <p14:creationId xmlns:p14="http://schemas.microsoft.com/office/powerpoint/2010/main" val="42016047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8"/>
        <p:cNvGrpSpPr/>
        <p:nvPr/>
      </p:nvGrpSpPr>
      <p:grpSpPr>
        <a:xfrm>
          <a:off x="0" y="0"/>
          <a:ext cx="0" cy="0"/>
          <a:chOff x="0" y="0"/>
          <a:chExt cx="0" cy="0"/>
        </a:xfrm>
      </p:grpSpPr>
      <p:sp>
        <p:nvSpPr>
          <p:cNvPr id="559" name="Google Shape;559;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560" name="Google Shape;56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771461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27</a:t>
            </a:fld>
            <a:endParaRPr lang="fi-FI"/>
          </a:p>
        </p:txBody>
      </p:sp>
    </p:spTree>
    <p:extLst>
      <p:ext uri="{BB962C8B-B14F-4D97-AF65-F5344CB8AC3E}">
        <p14:creationId xmlns:p14="http://schemas.microsoft.com/office/powerpoint/2010/main" val="30650025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28</a:t>
            </a:fld>
            <a:endParaRPr lang="fi-FI"/>
          </a:p>
        </p:txBody>
      </p:sp>
    </p:spTree>
    <p:extLst>
      <p:ext uri="{BB962C8B-B14F-4D97-AF65-F5344CB8AC3E}">
        <p14:creationId xmlns:p14="http://schemas.microsoft.com/office/powerpoint/2010/main" val="32229005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29</a:t>
            </a:fld>
            <a:endParaRPr lang="fi-FI"/>
          </a:p>
        </p:txBody>
      </p:sp>
    </p:spTree>
    <p:extLst>
      <p:ext uri="{BB962C8B-B14F-4D97-AF65-F5344CB8AC3E}">
        <p14:creationId xmlns:p14="http://schemas.microsoft.com/office/powerpoint/2010/main" val="37814004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30</a:t>
            </a:fld>
            <a:endParaRPr lang="fi-FI"/>
          </a:p>
        </p:txBody>
      </p:sp>
    </p:spTree>
    <p:extLst>
      <p:ext uri="{BB962C8B-B14F-4D97-AF65-F5344CB8AC3E}">
        <p14:creationId xmlns:p14="http://schemas.microsoft.com/office/powerpoint/2010/main" val="239623792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31</a:t>
            </a:fld>
            <a:endParaRPr lang="fi-FI"/>
          </a:p>
        </p:txBody>
      </p:sp>
    </p:spTree>
    <p:extLst>
      <p:ext uri="{BB962C8B-B14F-4D97-AF65-F5344CB8AC3E}">
        <p14:creationId xmlns:p14="http://schemas.microsoft.com/office/powerpoint/2010/main" val="27233460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32</a:t>
            </a:fld>
            <a:endParaRPr lang="fi-FI"/>
          </a:p>
        </p:txBody>
      </p:sp>
    </p:spTree>
    <p:extLst>
      <p:ext uri="{BB962C8B-B14F-4D97-AF65-F5344CB8AC3E}">
        <p14:creationId xmlns:p14="http://schemas.microsoft.com/office/powerpoint/2010/main" val="9845455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33</a:t>
            </a:fld>
            <a:endParaRPr lang="fi-FI"/>
          </a:p>
        </p:txBody>
      </p:sp>
    </p:spTree>
    <p:extLst>
      <p:ext uri="{BB962C8B-B14F-4D97-AF65-F5344CB8AC3E}">
        <p14:creationId xmlns:p14="http://schemas.microsoft.com/office/powerpoint/2010/main" val="10771042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34</a:t>
            </a:fld>
            <a:endParaRPr lang="fi-FI"/>
          </a:p>
        </p:txBody>
      </p:sp>
    </p:spTree>
    <p:extLst>
      <p:ext uri="{BB962C8B-B14F-4D97-AF65-F5344CB8AC3E}">
        <p14:creationId xmlns:p14="http://schemas.microsoft.com/office/powerpoint/2010/main" val="294171735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35</a:t>
            </a:fld>
            <a:endParaRPr lang="fi-FI"/>
          </a:p>
        </p:txBody>
      </p:sp>
    </p:spTree>
    <p:extLst>
      <p:ext uri="{BB962C8B-B14F-4D97-AF65-F5344CB8AC3E}">
        <p14:creationId xmlns:p14="http://schemas.microsoft.com/office/powerpoint/2010/main" val="279301313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36</a:t>
            </a:fld>
            <a:endParaRPr lang="fi-FI"/>
          </a:p>
        </p:txBody>
      </p:sp>
    </p:spTree>
    <p:extLst>
      <p:ext uri="{BB962C8B-B14F-4D97-AF65-F5344CB8AC3E}">
        <p14:creationId xmlns:p14="http://schemas.microsoft.com/office/powerpoint/2010/main" val="395929463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38</a:t>
            </a:fld>
            <a:endParaRPr lang="fi-FI"/>
          </a:p>
        </p:txBody>
      </p:sp>
    </p:spTree>
    <p:extLst>
      <p:ext uri="{BB962C8B-B14F-4D97-AF65-F5344CB8AC3E}">
        <p14:creationId xmlns:p14="http://schemas.microsoft.com/office/powerpoint/2010/main" val="23433856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39</a:t>
            </a:fld>
            <a:endParaRPr lang="fi-FI"/>
          </a:p>
        </p:txBody>
      </p:sp>
    </p:spTree>
    <p:extLst>
      <p:ext uri="{BB962C8B-B14F-4D97-AF65-F5344CB8AC3E}">
        <p14:creationId xmlns:p14="http://schemas.microsoft.com/office/powerpoint/2010/main" val="226172395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40</a:t>
            </a:fld>
            <a:endParaRPr lang="fi-FI"/>
          </a:p>
        </p:txBody>
      </p:sp>
    </p:spTree>
    <p:extLst>
      <p:ext uri="{BB962C8B-B14F-4D97-AF65-F5344CB8AC3E}">
        <p14:creationId xmlns:p14="http://schemas.microsoft.com/office/powerpoint/2010/main" val="113497055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41</a:t>
            </a:fld>
            <a:endParaRPr lang="fi-FI"/>
          </a:p>
        </p:txBody>
      </p:sp>
    </p:spTree>
    <p:extLst>
      <p:ext uri="{BB962C8B-B14F-4D97-AF65-F5344CB8AC3E}">
        <p14:creationId xmlns:p14="http://schemas.microsoft.com/office/powerpoint/2010/main" val="18275201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42</a:t>
            </a:fld>
            <a:endParaRPr lang="fi-FI"/>
          </a:p>
        </p:txBody>
      </p:sp>
    </p:spTree>
    <p:extLst>
      <p:ext uri="{BB962C8B-B14F-4D97-AF65-F5344CB8AC3E}">
        <p14:creationId xmlns:p14="http://schemas.microsoft.com/office/powerpoint/2010/main" val="38998897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43</a:t>
            </a:fld>
            <a:endParaRPr lang="fi-FI"/>
          </a:p>
        </p:txBody>
      </p:sp>
    </p:spTree>
    <p:extLst>
      <p:ext uri="{BB962C8B-B14F-4D97-AF65-F5344CB8AC3E}">
        <p14:creationId xmlns:p14="http://schemas.microsoft.com/office/powerpoint/2010/main" val="160541938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44</a:t>
            </a:fld>
            <a:endParaRPr lang="fi-FI"/>
          </a:p>
        </p:txBody>
      </p:sp>
    </p:spTree>
    <p:extLst>
      <p:ext uri="{BB962C8B-B14F-4D97-AF65-F5344CB8AC3E}">
        <p14:creationId xmlns:p14="http://schemas.microsoft.com/office/powerpoint/2010/main" val="37312969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45</a:t>
            </a:fld>
            <a:endParaRPr lang="fi-FI"/>
          </a:p>
        </p:txBody>
      </p:sp>
    </p:spTree>
    <p:extLst>
      <p:ext uri="{BB962C8B-B14F-4D97-AF65-F5344CB8AC3E}">
        <p14:creationId xmlns:p14="http://schemas.microsoft.com/office/powerpoint/2010/main" val="19859641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46</a:t>
            </a:fld>
            <a:endParaRPr lang="fi-FI"/>
          </a:p>
        </p:txBody>
      </p:sp>
    </p:spTree>
    <p:extLst>
      <p:ext uri="{BB962C8B-B14F-4D97-AF65-F5344CB8AC3E}">
        <p14:creationId xmlns:p14="http://schemas.microsoft.com/office/powerpoint/2010/main" val="173316393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47</a:t>
            </a:fld>
            <a:endParaRPr lang="fi-FI"/>
          </a:p>
        </p:txBody>
      </p:sp>
    </p:spTree>
    <p:extLst>
      <p:ext uri="{BB962C8B-B14F-4D97-AF65-F5344CB8AC3E}">
        <p14:creationId xmlns:p14="http://schemas.microsoft.com/office/powerpoint/2010/main" val="338892293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48</a:t>
            </a:fld>
            <a:endParaRPr lang="fi-FI"/>
          </a:p>
        </p:txBody>
      </p:sp>
    </p:spTree>
    <p:extLst>
      <p:ext uri="{BB962C8B-B14F-4D97-AF65-F5344CB8AC3E}">
        <p14:creationId xmlns:p14="http://schemas.microsoft.com/office/powerpoint/2010/main" val="211383813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49</a:t>
            </a:fld>
            <a:endParaRPr lang="fi-FI"/>
          </a:p>
        </p:txBody>
      </p:sp>
    </p:spTree>
    <p:extLst>
      <p:ext uri="{BB962C8B-B14F-4D97-AF65-F5344CB8AC3E}">
        <p14:creationId xmlns:p14="http://schemas.microsoft.com/office/powerpoint/2010/main" val="15226770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50</a:t>
            </a:fld>
            <a:endParaRPr lang="fi-FI"/>
          </a:p>
        </p:txBody>
      </p:sp>
    </p:spTree>
    <p:extLst>
      <p:ext uri="{BB962C8B-B14F-4D97-AF65-F5344CB8AC3E}">
        <p14:creationId xmlns:p14="http://schemas.microsoft.com/office/powerpoint/2010/main" val="142952511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51</a:t>
            </a:fld>
            <a:endParaRPr lang="fi-FI"/>
          </a:p>
        </p:txBody>
      </p:sp>
    </p:spTree>
    <p:extLst>
      <p:ext uri="{BB962C8B-B14F-4D97-AF65-F5344CB8AC3E}">
        <p14:creationId xmlns:p14="http://schemas.microsoft.com/office/powerpoint/2010/main" val="5825449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52</a:t>
            </a:fld>
            <a:endParaRPr lang="fi-FI"/>
          </a:p>
        </p:txBody>
      </p:sp>
    </p:spTree>
    <p:extLst>
      <p:ext uri="{BB962C8B-B14F-4D97-AF65-F5344CB8AC3E}">
        <p14:creationId xmlns:p14="http://schemas.microsoft.com/office/powerpoint/2010/main" val="342778339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53</a:t>
            </a:fld>
            <a:endParaRPr lang="fi-FI"/>
          </a:p>
        </p:txBody>
      </p:sp>
    </p:spTree>
    <p:extLst>
      <p:ext uri="{BB962C8B-B14F-4D97-AF65-F5344CB8AC3E}">
        <p14:creationId xmlns:p14="http://schemas.microsoft.com/office/powerpoint/2010/main" val="272933044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54</a:t>
            </a:fld>
            <a:endParaRPr lang="fi-FI"/>
          </a:p>
        </p:txBody>
      </p:sp>
    </p:spTree>
    <p:extLst>
      <p:ext uri="{BB962C8B-B14F-4D97-AF65-F5344CB8AC3E}">
        <p14:creationId xmlns:p14="http://schemas.microsoft.com/office/powerpoint/2010/main" val="413823983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55</a:t>
            </a:fld>
            <a:endParaRPr lang="fi-FI"/>
          </a:p>
        </p:txBody>
      </p:sp>
    </p:spTree>
    <p:extLst>
      <p:ext uri="{BB962C8B-B14F-4D97-AF65-F5344CB8AC3E}">
        <p14:creationId xmlns:p14="http://schemas.microsoft.com/office/powerpoint/2010/main" val="388357004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56</a:t>
            </a:fld>
            <a:endParaRPr lang="fi-FI"/>
          </a:p>
        </p:txBody>
      </p:sp>
    </p:spTree>
    <p:extLst>
      <p:ext uri="{BB962C8B-B14F-4D97-AF65-F5344CB8AC3E}">
        <p14:creationId xmlns:p14="http://schemas.microsoft.com/office/powerpoint/2010/main" val="284633039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57</a:t>
            </a:fld>
            <a:endParaRPr lang="fi-FI"/>
          </a:p>
        </p:txBody>
      </p:sp>
    </p:spTree>
    <p:extLst>
      <p:ext uri="{BB962C8B-B14F-4D97-AF65-F5344CB8AC3E}">
        <p14:creationId xmlns:p14="http://schemas.microsoft.com/office/powerpoint/2010/main" val="227338671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58</a:t>
            </a:fld>
            <a:endParaRPr lang="fi-FI"/>
          </a:p>
        </p:txBody>
      </p:sp>
    </p:spTree>
    <p:extLst>
      <p:ext uri="{BB962C8B-B14F-4D97-AF65-F5344CB8AC3E}">
        <p14:creationId xmlns:p14="http://schemas.microsoft.com/office/powerpoint/2010/main" val="3300232055"/>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59</a:t>
            </a:fld>
            <a:endParaRPr lang="fi-FI"/>
          </a:p>
        </p:txBody>
      </p:sp>
    </p:spTree>
    <p:extLst>
      <p:ext uri="{BB962C8B-B14F-4D97-AF65-F5344CB8AC3E}">
        <p14:creationId xmlns:p14="http://schemas.microsoft.com/office/powerpoint/2010/main" val="14752126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60</a:t>
            </a:fld>
            <a:endParaRPr lang="fi-FI"/>
          </a:p>
        </p:txBody>
      </p:sp>
    </p:spTree>
    <p:extLst>
      <p:ext uri="{BB962C8B-B14F-4D97-AF65-F5344CB8AC3E}">
        <p14:creationId xmlns:p14="http://schemas.microsoft.com/office/powerpoint/2010/main" val="2541696979"/>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61</a:t>
            </a:fld>
            <a:endParaRPr lang="fi-FI"/>
          </a:p>
        </p:txBody>
      </p:sp>
    </p:spTree>
    <p:extLst>
      <p:ext uri="{BB962C8B-B14F-4D97-AF65-F5344CB8AC3E}">
        <p14:creationId xmlns:p14="http://schemas.microsoft.com/office/powerpoint/2010/main" val="191048029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62</a:t>
            </a:fld>
            <a:endParaRPr lang="fi-FI"/>
          </a:p>
        </p:txBody>
      </p:sp>
    </p:spTree>
    <p:extLst>
      <p:ext uri="{BB962C8B-B14F-4D97-AF65-F5344CB8AC3E}">
        <p14:creationId xmlns:p14="http://schemas.microsoft.com/office/powerpoint/2010/main" val="191138846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63</a:t>
            </a:fld>
            <a:endParaRPr lang="fi-FI"/>
          </a:p>
        </p:txBody>
      </p:sp>
    </p:spTree>
    <p:extLst>
      <p:ext uri="{BB962C8B-B14F-4D97-AF65-F5344CB8AC3E}">
        <p14:creationId xmlns:p14="http://schemas.microsoft.com/office/powerpoint/2010/main" val="33401441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64</a:t>
            </a:fld>
            <a:endParaRPr lang="fi-FI"/>
          </a:p>
        </p:txBody>
      </p:sp>
    </p:spTree>
    <p:extLst>
      <p:ext uri="{BB962C8B-B14F-4D97-AF65-F5344CB8AC3E}">
        <p14:creationId xmlns:p14="http://schemas.microsoft.com/office/powerpoint/2010/main" val="191979963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65</a:t>
            </a:fld>
            <a:endParaRPr lang="fi-FI"/>
          </a:p>
        </p:txBody>
      </p:sp>
    </p:spTree>
    <p:extLst>
      <p:ext uri="{BB962C8B-B14F-4D97-AF65-F5344CB8AC3E}">
        <p14:creationId xmlns:p14="http://schemas.microsoft.com/office/powerpoint/2010/main" val="271469426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66</a:t>
            </a:fld>
            <a:endParaRPr lang="fi-FI"/>
          </a:p>
        </p:txBody>
      </p:sp>
    </p:spTree>
    <p:extLst>
      <p:ext uri="{BB962C8B-B14F-4D97-AF65-F5344CB8AC3E}">
        <p14:creationId xmlns:p14="http://schemas.microsoft.com/office/powerpoint/2010/main" val="264816224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67</a:t>
            </a:fld>
            <a:endParaRPr lang="fi-FI"/>
          </a:p>
        </p:txBody>
      </p:sp>
    </p:spTree>
    <p:extLst>
      <p:ext uri="{BB962C8B-B14F-4D97-AF65-F5344CB8AC3E}">
        <p14:creationId xmlns:p14="http://schemas.microsoft.com/office/powerpoint/2010/main" val="1592672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68</a:t>
            </a:fld>
            <a:endParaRPr lang="fi-FI"/>
          </a:p>
        </p:txBody>
      </p:sp>
    </p:spTree>
    <p:extLst>
      <p:ext uri="{BB962C8B-B14F-4D97-AF65-F5344CB8AC3E}">
        <p14:creationId xmlns:p14="http://schemas.microsoft.com/office/powerpoint/2010/main" val="268402972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69</a:t>
            </a:fld>
            <a:endParaRPr lang="fi-FI"/>
          </a:p>
        </p:txBody>
      </p:sp>
    </p:spTree>
    <p:extLst>
      <p:ext uri="{BB962C8B-B14F-4D97-AF65-F5344CB8AC3E}">
        <p14:creationId xmlns:p14="http://schemas.microsoft.com/office/powerpoint/2010/main" val="32264558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70</a:t>
            </a:fld>
            <a:endParaRPr lang="fi-FI"/>
          </a:p>
        </p:txBody>
      </p:sp>
    </p:spTree>
    <p:extLst>
      <p:ext uri="{BB962C8B-B14F-4D97-AF65-F5344CB8AC3E}">
        <p14:creationId xmlns:p14="http://schemas.microsoft.com/office/powerpoint/2010/main" val="377145588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71</a:t>
            </a:fld>
            <a:endParaRPr lang="fi-FI"/>
          </a:p>
        </p:txBody>
      </p:sp>
    </p:spTree>
    <p:extLst>
      <p:ext uri="{BB962C8B-B14F-4D97-AF65-F5344CB8AC3E}">
        <p14:creationId xmlns:p14="http://schemas.microsoft.com/office/powerpoint/2010/main" val="3353412241"/>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pPr lvl="0"/>
            <a:fld id="{A16B22FD-B593-1B43-BB67-78FAC21DD18D}" type="slidenum">
              <a:rPr lang="fi-FI" smtClean="0"/>
              <a:t>72</a:t>
            </a:fld>
            <a:endParaRPr lang="fi-FI"/>
          </a:p>
        </p:txBody>
      </p:sp>
    </p:spTree>
    <p:extLst>
      <p:ext uri="{BB962C8B-B14F-4D97-AF65-F5344CB8AC3E}">
        <p14:creationId xmlns:p14="http://schemas.microsoft.com/office/powerpoint/2010/main" val="400735768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74</a:t>
            </a:fld>
            <a:endParaRPr lang="fi-FI"/>
          </a:p>
        </p:txBody>
      </p:sp>
    </p:spTree>
    <p:extLst>
      <p:ext uri="{BB962C8B-B14F-4D97-AF65-F5344CB8AC3E}">
        <p14:creationId xmlns:p14="http://schemas.microsoft.com/office/powerpoint/2010/main" val="3163913285"/>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685800" y="1143000"/>
            <a:ext cx="5486400" cy="3086100"/>
          </a:xfrm>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75</a:t>
            </a:fld>
            <a:endParaRPr lang="fi-FI"/>
          </a:p>
        </p:txBody>
      </p:sp>
    </p:spTree>
    <p:extLst>
      <p:ext uri="{BB962C8B-B14F-4D97-AF65-F5344CB8AC3E}">
        <p14:creationId xmlns:p14="http://schemas.microsoft.com/office/powerpoint/2010/main" val="1004660767"/>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pPr lvl="0"/>
            <a:fld id="{A16B22FD-B593-1B43-BB67-78FAC21DD18D}" type="slidenum">
              <a:rPr lang="fi-FI"/>
              <a:t>76</a:t>
            </a:fld>
            <a:endParaRPr lang="fi-FI"/>
          </a:p>
        </p:txBody>
      </p:sp>
    </p:spTree>
    <p:extLst>
      <p:ext uri="{BB962C8B-B14F-4D97-AF65-F5344CB8AC3E}">
        <p14:creationId xmlns:p14="http://schemas.microsoft.com/office/powerpoint/2010/main" val="321270255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1"/>
        <p:cNvGrpSpPr/>
        <p:nvPr/>
      </p:nvGrpSpPr>
      <p:grpSpPr>
        <a:xfrm>
          <a:off x="0" y="0"/>
          <a:ext cx="0" cy="0"/>
          <a:chOff x="0" y="0"/>
          <a:chExt cx="0" cy="0"/>
        </a:xfrm>
      </p:grpSpPr>
      <p:sp>
        <p:nvSpPr>
          <p:cNvPr id="652" name="Google Shape;652;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653" name="Google Shape;653;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04356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739C5-2A1A-65EB-6EEE-D76B94CA81B9}"/>
              </a:ext>
            </a:extLst>
          </p:cNvPr>
          <p:cNvSpPr txBox="1">
            <a:spLocks noGrp="1"/>
          </p:cNvSpPr>
          <p:nvPr>
            <p:ph type="title"/>
          </p:nvPr>
        </p:nvSpPr>
        <p:spPr>
          <a:xfrm>
            <a:off x="0" y="540000"/>
            <a:ext cx="11650413" cy="657204"/>
          </a:xfrm>
          <a:prstGeom prst="rect">
            <a:avLst/>
          </a:prstGeom>
        </p:spPr>
        <p:txBody>
          <a:bodyPr/>
          <a:lstStyle>
            <a:lvl1pPr>
              <a:defRPr b="1" i="0" baseline="0">
                <a:solidFill>
                  <a:schemeClr val="tx2"/>
                </a:solidFill>
                <a:latin typeface="Lato Black" panose="020F0502020204030203" pitchFamily="34" charset="77"/>
              </a:defRPr>
            </a:lvl1pPr>
          </a:lstStyle>
          <a:p>
            <a:pPr lvl="0"/>
            <a:r>
              <a:rPr lang="fi-FI"/>
              <a:t>Muokkaa ots. perustyyl. napsautt.</a:t>
            </a:r>
            <a:endParaRPr lang="fi-FI" dirty="0"/>
          </a:p>
        </p:txBody>
      </p:sp>
      <p:sp>
        <p:nvSpPr>
          <p:cNvPr id="3" name="Content Placeholder 2">
            <a:extLst>
              <a:ext uri="{FF2B5EF4-FFF2-40B4-BE49-F238E27FC236}">
                <a16:creationId xmlns:a16="http://schemas.microsoft.com/office/drawing/2014/main" id="{AECBB050-FE32-4FCF-320E-6289594EFBEA}"/>
              </a:ext>
            </a:extLst>
          </p:cNvPr>
          <p:cNvSpPr txBox="1">
            <a:spLocks noGrp="1"/>
          </p:cNvSpPr>
          <p:nvPr>
            <p:ph idx="1"/>
          </p:nvPr>
        </p:nvSpPr>
        <p:spPr>
          <a:xfrm>
            <a:off x="720000" y="1440000"/>
            <a:ext cx="10930413" cy="3639312"/>
          </a:xfrm>
          <a:prstGeom prst="rect">
            <a:avLst/>
          </a:prstGeom>
        </p:spPr>
        <p:txBody>
          <a:bodyPr/>
          <a:lstStyle>
            <a:lvl1pPr>
              <a:buFontTx/>
              <a:buNone/>
              <a:defRPr sz="1600" b="0" i="0" baseline="0">
                <a:latin typeface="Lato" panose="020F0502020204030203" pitchFamily="34" charset="77"/>
              </a:defRPr>
            </a:lvl1pPr>
            <a:lvl2pPr marL="288000" indent="-144000">
              <a:buSzPct val="120000"/>
              <a:buFont typeface="Arial" panose="020B0604020202020204" pitchFamily="34" charset="0"/>
              <a:buChar char="•"/>
              <a:defRPr sz="1400" b="0" i="0" baseline="0">
                <a:latin typeface="Lato" panose="020F0502020204030203" pitchFamily="34" charset="77"/>
              </a:defRPr>
            </a:lvl2pPr>
            <a:lvl3pPr>
              <a:defRPr b="0" i="0" baseline="0">
                <a:latin typeface="Lato" panose="020F0502020204030203" pitchFamily="34" charset="77"/>
              </a:defRPr>
            </a:lvl3pPr>
            <a:lvl4pPr>
              <a:defRPr b="0" i="0" baseline="0">
                <a:latin typeface="Lato" panose="020F0502020204030203" pitchFamily="34" charset="77"/>
              </a:defRPr>
            </a:lvl4pPr>
            <a:lvl5pPr>
              <a:defRPr b="0" i="0" baseline="0">
                <a:latin typeface="Lato" panose="020F0502020204030203" pitchFamily="34" charset="77"/>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Dian numeron paikkamerkki 3">
            <a:extLst>
              <a:ext uri="{FF2B5EF4-FFF2-40B4-BE49-F238E27FC236}">
                <a16:creationId xmlns:a16="http://schemas.microsoft.com/office/drawing/2014/main" id="{FC100B7B-18A8-ADF1-EA41-64A2A036C5A5}"/>
              </a:ext>
            </a:extLst>
          </p:cNvPr>
          <p:cNvSpPr>
            <a:spLocks noGrp="1"/>
          </p:cNvSpPr>
          <p:nvPr>
            <p:ph type="sldNum" sz="quarter" idx="10"/>
          </p:nvPr>
        </p:nvSpPr>
        <p:spPr/>
        <p:txBody>
          <a:bodyPr/>
          <a:lstStyle>
            <a:lvl1pPr algn="ctr">
              <a:defRPr b="0" i="0">
                <a:latin typeface="Lato" panose="020F0502020204030203" pitchFamily="34" charset="77"/>
              </a:defRPr>
            </a:lvl1pPr>
          </a:lstStyle>
          <a:p>
            <a:fld id="{E70901DD-1AA0-E848-912F-2A393D06EFBD}" type="slidenum">
              <a:rPr lang="fi-FI" smtClean="0"/>
              <a:pPr/>
              <a:t>‹#›</a:t>
            </a:fld>
            <a:endParaRPr lang="fi-FI" dirty="0"/>
          </a:p>
        </p:txBody>
      </p:sp>
    </p:spTree>
    <p:extLst>
      <p:ext uri="{BB962C8B-B14F-4D97-AF65-F5344CB8AC3E}">
        <p14:creationId xmlns:p14="http://schemas.microsoft.com/office/powerpoint/2010/main" val="14924551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Kaksi sisältökohdetta">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180E8E-F44A-F7B7-8D2A-FBA1A6A3D04C}"/>
              </a:ext>
            </a:extLst>
          </p:cNvPr>
          <p:cNvSpPr txBox="1">
            <a:spLocks noGrp="1"/>
          </p:cNvSpPr>
          <p:nvPr>
            <p:ph type="title"/>
          </p:nvPr>
        </p:nvSpPr>
        <p:spPr>
          <a:xfrm>
            <a:off x="0" y="365129"/>
            <a:ext cx="10515600" cy="1033902"/>
          </a:xfrm>
          <a:prstGeom prst="rect">
            <a:avLst/>
          </a:prstGeom>
        </p:spPr>
        <p:txBody>
          <a:bodyPr/>
          <a:lstStyle>
            <a:lvl1pPr>
              <a:defRPr b="0" i="0" baseline="0">
                <a:solidFill>
                  <a:schemeClr val="tx2"/>
                </a:solidFill>
                <a:latin typeface="Lato Black" panose="020F0502020204030203" pitchFamily="34" charset="77"/>
              </a:defRPr>
            </a:lvl1pPr>
          </a:lstStyle>
          <a:p>
            <a:pPr lvl="0"/>
            <a:r>
              <a:rPr lang="fi-FI"/>
              <a:t>Muokkaa ots. perustyyl. napsautt.</a:t>
            </a:r>
            <a:endParaRPr lang="fi-FI" dirty="0"/>
          </a:p>
        </p:txBody>
      </p:sp>
      <p:sp>
        <p:nvSpPr>
          <p:cNvPr id="3" name="Content Placeholder 2">
            <a:extLst>
              <a:ext uri="{FF2B5EF4-FFF2-40B4-BE49-F238E27FC236}">
                <a16:creationId xmlns:a16="http://schemas.microsoft.com/office/drawing/2014/main" id="{CE6A8128-90B7-A310-F08E-9DCFD98B97BA}"/>
              </a:ext>
            </a:extLst>
          </p:cNvPr>
          <p:cNvSpPr txBox="1">
            <a:spLocks noGrp="1"/>
          </p:cNvSpPr>
          <p:nvPr>
            <p:ph idx="1"/>
          </p:nvPr>
        </p:nvSpPr>
        <p:spPr>
          <a:xfrm>
            <a:off x="838203" y="1886782"/>
            <a:ext cx="4889068" cy="3645337"/>
          </a:xfrm>
          <a:prstGeom prst="rect">
            <a:avLst/>
          </a:prstGeom>
        </p:spPr>
        <p:txBody>
          <a:bodyPr/>
          <a:lstStyle>
            <a:lvl1pPr>
              <a:lnSpc>
                <a:spcPct val="80000"/>
              </a:lnSpc>
              <a:defRPr sz="2000" b="0" i="0" baseline="0">
                <a:latin typeface="+mn-lt"/>
              </a:defRPr>
            </a:lvl1pPr>
            <a:lvl2pPr>
              <a:lnSpc>
                <a:spcPct val="80000"/>
              </a:lnSpc>
              <a:defRPr sz="1800" b="0" i="0" baseline="0">
                <a:latin typeface="+mn-lt"/>
              </a:defRPr>
            </a:lvl2pPr>
            <a:lvl3pPr>
              <a:lnSpc>
                <a:spcPct val="80000"/>
              </a:lnSpc>
              <a:defRPr sz="1800" b="0" i="0" baseline="0">
                <a:latin typeface="+mn-lt"/>
              </a:defRPr>
            </a:lvl3pPr>
            <a:lvl4pPr>
              <a:lnSpc>
                <a:spcPct val="80000"/>
              </a:lnSpc>
              <a:defRPr sz="1800" b="0" i="0" baseline="0">
                <a:latin typeface="+mn-lt"/>
              </a:defRPr>
            </a:lvl4pPr>
            <a:lvl5pPr>
              <a:lnSpc>
                <a:spcPct val="80000"/>
              </a:lnSpc>
              <a:defRPr sz="1800" b="0" i="0" baseline="0">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4" name="Content Placeholder 2">
            <a:extLst>
              <a:ext uri="{FF2B5EF4-FFF2-40B4-BE49-F238E27FC236}">
                <a16:creationId xmlns:a16="http://schemas.microsoft.com/office/drawing/2014/main" id="{4B3EF687-C9EE-7096-42EA-39E54957E01C}"/>
              </a:ext>
            </a:extLst>
          </p:cNvPr>
          <p:cNvSpPr txBox="1">
            <a:spLocks noGrp="1"/>
          </p:cNvSpPr>
          <p:nvPr>
            <p:ph idx="4294967295"/>
          </p:nvPr>
        </p:nvSpPr>
        <p:spPr>
          <a:xfrm>
            <a:off x="6230931" y="1886782"/>
            <a:ext cx="4889068" cy="3645337"/>
          </a:xfrm>
          <a:prstGeom prst="rect">
            <a:avLst/>
          </a:prstGeom>
        </p:spPr>
        <p:txBody>
          <a:bodyPr/>
          <a:lstStyle>
            <a:lvl1pPr>
              <a:lnSpc>
                <a:spcPct val="80000"/>
              </a:lnSpc>
              <a:defRPr sz="2000" b="0" i="0" baseline="0">
                <a:latin typeface="+mn-lt"/>
              </a:defRPr>
            </a:lvl1pPr>
            <a:lvl2pPr>
              <a:lnSpc>
                <a:spcPct val="80000"/>
              </a:lnSpc>
              <a:defRPr sz="1800" b="0" i="0" baseline="0">
                <a:latin typeface="+mn-lt"/>
              </a:defRPr>
            </a:lvl2pPr>
            <a:lvl3pPr>
              <a:lnSpc>
                <a:spcPct val="80000"/>
              </a:lnSpc>
              <a:defRPr sz="1800" b="0" i="0" baseline="0">
                <a:latin typeface="+mn-lt"/>
              </a:defRPr>
            </a:lvl3pPr>
            <a:lvl4pPr>
              <a:lnSpc>
                <a:spcPct val="80000"/>
              </a:lnSpc>
              <a:defRPr sz="1800" b="0" i="0" baseline="0">
                <a:latin typeface="+mn-lt"/>
              </a:defRPr>
            </a:lvl4pPr>
            <a:lvl5pPr>
              <a:lnSpc>
                <a:spcPct val="80000"/>
              </a:lnSpc>
              <a:defRPr sz="1800" b="0" i="0" baseline="0">
                <a:latin typeface="+mn-lt"/>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Dian numeron paikkamerkki 4">
            <a:extLst>
              <a:ext uri="{FF2B5EF4-FFF2-40B4-BE49-F238E27FC236}">
                <a16:creationId xmlns:a16="http://schemas.microsoft.com/office/drawing/2014/main" id="{EDFED1D3-13AA-7B5B-5B59-C3B3995952D8}"/>
              </a:ext>
            </a:extLst>
          </p:cNvPr>
          <p:cNvSpPr>
            <a:spLocks noGrp="1"/>
          </p:cNvSpPr>
          <p:nvPr>
            <p:ph type="sldNum" sz="quarter" idx="10"/>
          </p:nvPr>
        </p:nvSpPr>
        <p:spPr/>
        <p:txBody>
          <a:bodyPr/>
          <a:lstStyle>
            <a:lvl1pPr>
              <a:defRPr b="0" i="0">
                <a:latin typeface="Lato" panose="020F0502020204030203" pitchFamily="34" charset="77"/>
              </a:defRPr>
            </a:lvl1pPr>
          </a:lstStyle>
          <a:p>
            <a:fld id="{E70901DD-1AA0-E848-912F-2A393D06EFBD}" type="slidenum">
              <a:rPr lang="fi-FI" smtClean="0"/>
              <a:pPr/>
              <a:t>‹#›</a:t>
            </a:fld>
            <a:endParaRPr lang="fi-FI" dirty="0"/>
          </a:p>
        </p:txBody>
      </p:sp>
    </p:spTree>
    <p:extLst>
      <p:ext uri="{BB962C8B-B14F-4D97-AF65-F5344CB8AC3E}">
        <p14:creationId xmlns:p14="http://schemas.microsoft.com/office/powerpoint/2010/main" val="20158458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icture">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7D9B987D-9623-933E-7834-89E48D46A5C7}"/>
              </a:ext>
            </a:extLst>
          </p:cNvPr>
          <p:cNvSpPr txBox="1">
            <a:spLocks noGrp="1"/>
          </p:cNvSpPr>
          <p:nvPr>
            <p:ph type="pic" idx="4294967295"/>
          </p:nvPr>
        </p:nvSpPr>
        <p:spPr>
          <a:xfrm>
            <a:off x="0" y="0"/>
            <a:ext cx="12191996" cy="5892302"/>
          </a:xfrm>
          <a:prstGeom prst="rect">
            <a:avLst/>
          </a:prstGeom>
          <a:solidFill>
            <a:srgbClr val="F2F2F2"/>
          </a:solidFill>
        </p:spPr>
        <p:txBody>
          <a:bodyPr anchor="ctr" anchorCtr="1"/>
          <a:lstStyle>
            <a:lvl1pPr marL="0" indent="0" algn="ctr">
              <a:buNone/>
              <a:defRPr sz="1800" b="0" i="0">
                <a:latin typeface="Lato" panose="020F0502020204030203" pitchFamily="34" charset="77"/>
              </a:defRPr>
            </a:lvl1pPr>
          </a:lstStyle>
          <a:p>
            <a:pPr lvl="0"/>
            <a:r>
              <a:rPr lang="fi-FI"/>
              <a:t>Lisää kuva napsauttamalla kuvaketta</a:t>
            </a:r>
            <a:endParaRPr lang="fi-FI" dirty="0"/>
          </a:p>
        </p:txBody>
      </p:sp>
      <p:sp>
        <p:nvSpPr>
          <p:cNvPr id="3" name="Dian numeron paikkamerkki 2">
            <a:extLst>
              <a:ext uri="{FF2B5EF4-FFF2-40B4-BE49-F238E27FC236}">
                <a16:creationId xmlns:a16="http://schemas.microsoft.com/office/drawing/2014/main" id="{ADE58CE1-2876-F44A-07B6-3C61831AF293}"/>
              </a:ext>
            </a:extLst>
          </p:cNvPr>
          <p:cNvSpPr>
            <a:spLocks noGrp="1"/>
          </p:cNvSpPr>
          <p:nvPr>
            <p:ph type="sldNum" sz="quarter" idx="10"/>
          </p:nvPr>
        </p:nvSpPr>
        <p:spPr/>
        <p:txBody>
          <a:bodyPr/>
          <a:lstStyle>
            <a:lvl1pPr>
              <a:defRPr b="0" i="0">
                <a:latin typeface="Lato" panose="020F0502020204030203" pitchFamily="34" charset="77"/>
              </a:defRPr>
            </a:lvl1pPr>
          </a:lstStyle>
          <a:p>
            <a:fld id="{E70901DD-1AA0-E848-912F-2A393D06EFBD}" type="slidenum">
              <a:rPr lang="fi-FI" smtClean="0"/>
              <a:pPr/>
              <a:t>‹#›</a:t>
            </a:fld>
            <a:endParaRPr lang="fi-FI" dirty="0"/>
          </a:p>
        </p:txBody>
      </p:sp>
    </p:spTree>
    <p:extLst>
      <p:ext uri="{BB962C8B-B14F-4D97-AF65-F5344CB8AC3E}">
        <p14:creationId xmlns:p14="http://schemas.microsoft.com/office/powerpoint/2010/main" val="65904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Picture2">
    <p:spTree>
      <p:nvGrpSpPr>
        <p:cNvPr id="1" name=""/>
        <p:cNvGrpSpPr/>
        <p:nvPr/>
      </p:nvGrpSpPr>
      <p:grpSpPr>
        <a:xfrm>
          <a:off x="0" y="0"/>
          <a:ext cx="0" cy="0"/>
          <a:chOff x="0" y="0"/>
          <a:chExt cx="0" cy="0"/>
        </a:xfrm>
      </p:grpSpPr>
      <p:sp>
        <p:nvSpPr>
          <p:cNvPr id="2" name="Picture Placeholder 7">
            <a:extLst>
              <a:ext uri="{FF2B5EF4-FFF2-40B4-BE49-F238E27FC236}">
                <a16:creationId xmlns:a16="http://schemas.microsoft.com/office/drawing/2014/main" id="{EA2FD163-9173-B578-60A9-18AAECB5315F}"/>
              </a:ext>
            </a:extLst>
          </p:cNvPr>
          <p:cNvSpPr txBox="1">
            <a:spLocks noGrp="1"/>
          </p:cNvSpPr>
          <p:nvPr>
            <p:ph type="pic" idx="4294967295"/>
          </p:nvPr>
        </p:nvSpPr>
        <p:spPr>
          <a:xfrm>
            <a:off x="169164" y="164592"/>
            <a:ext cx="5806440" cy="5536692"/>
          </a:xfrm>
          <a:prstGeom prst="rect">
            <a:avLst/>
          </a:prstGeom>
          <a:solidFill>
            <a:srgbClr val="F2F2F2"/>
          </a:solidFill>
        </p:spPr>
        <p:txBody>
          <a:bodyPr anchor="ctr" anchorCtr="1"/>
          <a:lstStyle>
            <a:lvl1pPr marL="0" indent="0" algn="ctr">
              <a:buNone/>
              <a:defRPr sz="1800" b="0" i="0">
                <a:latin typeface="Lato" panose="020F0502020204030203" pitchFamily="34" charset="77"/>
              </a:defRPr>
            </a:lvl1pPr>
          </a:lstStyle>
          <a:p>
            <a:pPr lvl="0"/>
            <a:r>
              <a:rPr lang="fi-FI"/>
              <a:t>Lisää kuva napsauttamalla kuvaketta</a:t>
            </a:r>
            <a:endParaRPr lang="fi-FI" dirty="0"/>
          </a:p>
        </p:txBody>
      </p:sp>
      <p:sp>
        <p:nvSpPr>
          <p:cNvPr id="3" name="Picture Placeholder 7">
            <a:extLst>
              <a:ext uri="{FF2B5EF4-FFF2-40B4-BE49-F238E27FC236}">
                <a16:creationId xmlns:a16="http://schemas.microsoft.com/office/drawing/2014/main" id="{8761F48A-DBA5-196E-C8C0-CB689F5E3242}"/>
              </a:ext>
            </a:extLst>
          </p:cNvPr>
          <p:cNvSpPr txBox="1">
            <a:spLocks noGrp="1"/>
          </p:cNvSpPr>
          <p:nvPr>
            <p:ph type="pic" idx="4294967295"/>
          </p:nvPr>
        </p:nvSpPr>
        <p:spPr>
          <a:xfrm>
            <a:off x="6204204" y="164592"/>
            <a:ext cx="5806440" cy="5536692"/>
          </a:xfrm>
          <a:prstGeom prst="rect">
            <a:avLst/>
          </a:prstGeom>
          <a:solidFill>
            <a:srgbClr val="F2F2F2"/>
          </a:solidFill>
        </p:spPr>
        <p:txBody>
          <a:bodyPr anchor="ctr" anchorCtr="1"/>
          <a:lstStyle>
            <a:lvl1pPr marL="0" indent="0" algn="ctr">
              <a:buNone/>
              <a:defRPr sz="1800" b="0" i="0">
                <a:latin typeface="Lato" panose="020F0502020204030203" pitchFamily="34" charset="77"/>
              </a:defRPr>
            </a:lvl1pPr>
          </a:lstStyle>
          <a:p>
            <a:pPr lvl="0"/>
            <a:r>
              <a:rPr lang="fi-FI"/>
              <a:t>Lisää kuva napsauttamalla kuvaketta</a:t>
            </a:r>
            <a:endParaRPr lang="fi-FI" dirty="0"/>
          </a:p>
        </p:txBody>
      </p:sp>
      <p:sp>
        <p:nvSpPr>
          <p:cNvPr id="4" name="Dian numeron paikkamerkki 3">
            <a:extLst>
              <a:ext uri="{FF2B5EF4-FFF2-40B4-BE49-F238E27FC236}">
                <a16:creationId xmlns:a16="http://schemas.microsoft.com/office/drawing/2014/main" id="{741600A6-D175-377F-055D-2A8FE3864175}"/>
              </a:ext>
            </a:extLst>
          </p:cNvPr>
          <p:cNvSpPr>
            <a:spLocks noGrp="1"/>
          </p:cNvSpPr>
          <p:nvPr>
            <p:ph type="sldNum" sz="quarter" idx="10"/>
          </p:nvPr>
        </p:nvSpPr>
        <p:spPr/>
        <p:txBody>
          <a:bodyPr/>
          <a:lstStyle>
            <a:lvl1pPr>
              <a:defRPr b="0" i="0">
                <a:latin typeface="Lato" panose="020F0502020204030203" pitchFamily="34" charset="77"/>
              </a:defRPr>
            </a:lvl1pPr>
          </a:lstStyle>
          <a:p>
            <a:fld id="{E70901DD-1AA0-E848-912F-2A393D06EFBD}" type="slidenum">
              <a:rPr lang="fi-FI" smtClean="0"/>
              <a:pPr/>
              <a:t>‹#›</a:t>
            </a:fld>
            <a:endParaRPr lang="fi-FI" dirty="0"/>
          </a:p>
        </p:txBody>
      </p:sp>
    </p:spTree>
    <p:extLst>
      <p:ext uri="{BB962C8B-B14F-4D97-AF65-F5344CB8AC3E}">
        <p14:creationId xmlns:p14="http://schemas.microsoft.com/office/powerpoint/2010/main" val="7843132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15F819-C6B4-7031-F6A6-FA972614E6B3}"/>
              </a:ext>
            </a:extLst>
          </p:cNvPr>
          <p:cNvSpPr txBox="1">
            <a:spLocks noGrp="1"/>
          </p:cNvSpPr>
          <p:nvPr>
            <p:ph type="title"/>
          </p:nvPr>
        </p:nvSpPr>
        <p:spPr>
          <a:xfrm>
            <a:off x="0" y="540000"/>
            <a:ext cx="12192000" cy="601111"/>
          </a:xfrm>
          <a:prstGeom prst="rect">
            <a:avLst/>
          </a:prstGeom>
        </p:spPr>
        <p:txBody>
          <a:bodyPr/>
          <a:lstStyle>
            <a:lvl1pPr>
              <a:defRPr b="1" i="0" baseline="0">
                <a:solidFill>
                  <a:schemeClr val="tx2"/>
                </a:solidFill>
                <a:latin typeface="Lato" panose="020F0502020204030203" pitchFamily="34" charset="77"/>
              </a:defRPr>
            </a:lvl1pPr>
          </a:lstStyle>
          <a:p>
            <a:pPr lvl="0"/>
            <a:r>
              <a:rPr lang="fi-FI"/>
              <a:t>Muokkaa ots. perustyyl. napsautt.</a:t>
            </a:r>
            <a:endParaRPr lang="fi-FI" dirty="0"/>
          </a:p>
        </p:txBody>
      </p:sp>
      <p:sp>
        <p:nvSpPr>
          <p:cNvPr id="3" name="Dian numeron paikkamerkki 2">
            <a:extLst>
              <a:ext uri="{FF2B5EF4-FFF2-40B4-BE49-F238E27FC236}">
                <a16:creationId xmlns:a16="http://schemas.microsoft.com/office/drawing/2014/main" id="{9FC501D4-7563-4D72-7545-3EFAED2E880F}"/>
              </a:ext>
            </a:extLst>
          </p:cNvPr>
          <p:cNvSpPr>
            <a:spLocks noGrp="1"/>
          </p:cNvSpPr>
          <p:nvPr>
            <p:ph type="sldNum" sz="quarter" idx="10"/>
          </p:nvPr>
        </p:nvSpPr>
        <p:spPr/>
        <p:txBody>
          <a:bodyPr/>
          <a:lstStyle>
            <a:lvl1pPr algn="ctr">
              <a:defRPr b="0" i="0">
                <a:latin typeface="Lato" panose="020F0502020204030203" pitchFamily="34" charset="77"/>
              </a:defRPr>
            </a:lvl1pPr>
          </a:lstStyle>
          <a:p>
            <a:fld id="{E70901DD-1AA0-E848-912F-2A393D06EFBD}" type="slidenum">
              <a:rPr lang="fi-FI" smtClean="0"/>
              <a:pPr/>
              <a:t>‹#›</a:t>
            </a:fld>
            <a:endParaRPr lang="fi-FI" dirty="0"/>
          </a:p>
        </p:txBody>
      </p:sp>
    </p:spTree>
    <p:extLst>
      <p:ext uri="{BB962C8B-B14F-4D97-AF65-F5344CB8AC3E}">
        <p14:creationId xmlns:p14="http://schemas.microsoft.com/office/powerpoint/2010/main" val="9547183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4EA263B6-AE3C-ABCB-A467-58B15FEB5495}"/>
              </a:ext>
            </a:extLst>
          </p:cNvPr>
          <p:cNvSpPr>
            <a:spLocks noGrp="1"/>
          </p:cNvSpPr>
          <p:nvPr>
            <p:ph type="sldNum" sz="quarter" idx="10"/>
          </p:nvPr>
        </p:nvSpPr>
        <p:spPr/>
        <p:txBody>
          <a:bodyPr/>
          <a:lstStyle>
            <a:lvl1pPr algn="ctr">
              <a:defRPr b="0" i="0">
                <a:latin typeface="Lato" panose="020F0502020204030203" pitchFamily="34" charset="77"/>
              </a:defRPr>
            </a:lvl1pPr>
          </a:lstStyle>
          <a:p>
            <a:fld id="{E70901DD-1AA0-E848-912F-2A393D06EFBD}" type="slidenum">
              <a:rPr lang="fi-FI" smtClean="0"/>
              <a:pPr/>
              <a:t>‹#›</a:t>
            </a:fld>
            <a:endParaRPr lang="fi-FI" dirty="0"/>
          </a:p>
        </p:txBody>
      </p:sp>
    </p:spTree>
    <p:extLst>
      <p:ext uri="{BB962C8B-B14F-4D97-AF65-F5344CB8AC3E}">
        <p14:creationId xmlns:p14="http://schemas.microsoft.com/office/powerpoint/2010/main" val="299521476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Otsikon paikkamerkki 3">
            <a:extLst>
              <a:ext uri="{FF2B5EF4-FFF2-40B4-BE49-F238E27FC236}">
                <a16:creationId xmlns:a16="http://schemas.microsoft.com/office/drawing/2014/main" id="{AF0E93CC-D38A-CDCC-3076-CCBD7D0CE737}"/>
              </a:ext>
            </a:extLst>
          </p:cNvPr>
          <p:cNvSpPr>
            <a:spLocks noGrp="1"/>
          </p:cNvSpPr>
          <p:nvPr>
            <p:ph type="title"/>
          </p:nvPr>
        </p:nvSpPr>
        <p:spPr>
          <a:xfrm>
            <a:off x="1" y="540000"/>
            <a:ext cx="11650412" cy="549275"/>
          </a:xfrm>
          <a:prstGeom prst="rect">
            <a:avLst/>
          </a:prstGeom>
        </p:spPr>
        <p:txBody>
          <a:bodyPr vert="horz" lIns="0" tIns="0" rIns="0" bIns="0" rtlCol="0" anchor="t" anchorCtr="0">
            <a:noAutofit/>
          </a:body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15" name="Tekstin paikkamerkki 14">
            <a:extLst>
              <a:ext uri="{FF2B5EF4-FFF2-40B4-BE49-F238E27FC236}">
                <a16:creationId xmlns:a16="http://schemas.microsoft.com/office/drawing/2014/main" id="{D038C8DE-B2ED-5D93-DC5E-F4E3697B3B26}"/>
              </a:ext>
            </a:extLst>
          </p:cNvPr>
          <p:cNvSpPr>
            <a:spLocks noGrp="1"/>
          </p:cNvSpPr>
          <p:nvPr>
            <p:ph type="body" idx="1"/>
          </p:nvPr>
        </p:nvSpPr>
        <p:spPr>
          <a:xfrm>
            <a:off x="720000" y="1440000"/>
            <a:ext cx="10930413" cy="4351338"/>
          </a:xfrm>
          <a:prstGeom prst="rect">
            <a:avLst/>
          </a:prstGeom>
        </p:spPr>
        <p:txBody>
          <a:bodyPr vert="horz" lIns="0" tIns="0" rIns="0" bIns="0" rtlCol="0">
            <a:noAutofit/>
          </a:bodyPr>
          <a:lstStyle/>
          <a:p>
            <a:pPr lvl="0"/>
            <a:r>
              <a:rPr lang="fi-FI" dirty="0"/>
              <a:t>Muokkaa tekstin perustyylejä napsauttamalla</a:t>
            </a:r>
          </a:p>
          <a:p>
            <a:pPr lvl="1"/>
            <a:r>
              <a:rPr lang="fi-FI" dirty="0"/>
              <a:t>toinen taso</a:t>
            </a:r>
          </a:p>
          <a:p>
            <a:pPr lvl="2"/>
            <a:r>
              <a:rPr lang="fi-FI" dirty="0"/>
              <a:t>kolmas taso</a:t>
            </a:r>
          </a:p>
        </p:txBody>
      </p:sp>
      <p:sp>
        <p:nvSpPr>
          <p:cNvPr id="14" name="Dian numeron paikkamerkki 13">
            <a:extLst>
              <a:ext uri="{FF2B5EF4-FFF2-40B4-BE49-F238E27FC236}">
                <a16:creationId xmlns:a16="http://schemas.microsoft.com/office/drawing/2014/main" id="{76A22001-A642-8F4C-38C3-5A0A1DD7F890}"/>
              </a:ext>
            </a:extLst>
          </p:cNvPr>
          <p:cNvSpPr>
            <a:spLocks noGrp="1"/>
          </p:cNvSpPr>
          <p:nvPr>
            <p:ph type="sldNum" sz="quarter" idx="4"/>
          </p:nvPr>
        </p:nvSpPr>
        <p:spPr>
          <a:xfrm>
            <a:off x="11650413" y="6368548"/>
            <a:ext cx="273536" cy="325804"/>
          </a:xfrm>
          <a:prstGeom prst="rect">
            <a:avLst/>
          </a:prstGeom>
        </p:spPr>
        <p:txBody>
          <a:bodyPr vert="horz" lIns="0" tIns="0" rIns="0" bIns="0" rtlCol="0" anchor="ctr"/>
          <a:lstStyle>
            <a:lvl1pPr algn="ctr">
              <a:defRPr sz="1000" b="0" i="0" baseline="0">
                <a:solidFill>
                  <a:schemeClr val="tx1"/>
                </a:solidFill>
                <a:latin typeface="Lato" panose="020F0502020204030203" pitchFamily="34" charset="77"/>
              </a:defRPr>
            </a:lvl1pPr>
          </a:lstStyle>
          <a:p>
            <a:pPr algn="ctr"/>
            <a:fld id="{E70901DD-1AA0-E848-912F-2A393D06EFBD}" type="slidenum">
              <a:rPr lang="fi-FI" smtClean="0"/>
              <a:pPr/>
              <a:t>‹#›</a:t>
            </a:fld>
            <a:endParaRPr lang="fi-FI" dirty="0"/>
          </a:p>
        </p:txBody>
      </p:sp>
    </p:spTree>
  </p:cSld>
  <p:clrMap bg1="lt1" tx1="dk1" bg2="lt2" tx2="dk2" accent1="accent1" accent2="accent2" accent3="accent3" accent4="accent4" accent5="accent5" accent6="accent6" hlink="hlink" folHlink="folHlink"/>
  <p:sldLayoutIdLst>
    <p:sldLayoutId id="2147483658" r:id="rId1"/>
    <p:sldLayoutId id="2147483660" r:id="rId2"/>
    <p:sldLayoutId id="2147483664" r:id="rId3"/>
    <p:sldLayoutId id="2147483665" r:id="rId4"/>
    <p:sldLayoutId id="2147483667" r:id="rId5"/>
    <p:sldLayoutId id="2147483668" r:id="rId6"/>
  </p:sldLayoutIdLst>
  <p:hf hdr="0" ftr="0" dt="0"/>
  <p:txStyles>
    <p:title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p:titleStyle>
    <p:bodyStyle>
      <a:lvl1pPr marL="0" marR="0" lvl="0" indent="0" algn="l" defTabSz="914400" rtl="0" eaLnBrk="1" fontAlgn="auto" hangingPunct="1">
        <a:lnSpc>
          <a:spcPts val="1800"/>
        </a:lnSpc>
        <a:spcBef>
          <a:spcPts val="1000"/>
        </a:spcBef>
        <a:spcAft>
          <a:spcPts val="1200"/>
        </a:spcAft>
        <a:buSzPct val="100000"/>
        <a:buFontTx/>
        <a:buNone/>
        <a:tabLst/>
        <a:defRPr lang="fi-FI" sz="1600" b="0" i="0" u="none" strike="noStrike" kern="1200" cap="none" spc="0" baseline="0">
          <a:solidFill>
            <a:srgbClr val="000000"/>
          </a:solidFill>
          <a:uFillTx/>
          <a:latin typeface="Lato" panose="020F0502020204030203" pitchFamily="34" charset="77"/>
        </a:defRPr>
      </a:lvl1pPr>
      <a:lvl2pPr marL="288000" marR="0" lvl="1" indent="-144000" algn="l" defTabSz="914400" rtl="0" eaLnBrk="1" fontAlgn="auto" hangingPunct="1">
        <a:lnSpc>
          <a:spcPts val="1800"/>
        </a:lnSpc>
        <a:spcBef>
          <a:spcPts val="0"/>
        </a:spcBef>
        <a:spcAft>
          <a:spcPts val="600"/>
        </a:spcAft>
        <a:buSzPct val="100000"/>
        <a:buFont typeface="System Font Regular"/>
        <a:buChar char="−"/>
        <a:tabLst/>
        <a:defRPr lang="fi-FI" sz="1400" b="0" i="0" u="none" strike="noStrike" kern="1200" cap="none" spc="0" baseline="0">
          <a:solidFill>
            <a:srgbClr val="000000"/>
          </a:solidFill>
          <a:uFillTx/>
          <a:latin typeface="Lato" panose="020F0502020204030203" pitchFamily="34" charset="77"/>
        </a:defRPr>
      </a:lvl2pPr>
      <a:lvl3pPr marL="900000" marR="0" lvl="2" indent="-180000" algn="l" defTabSz="914400" rtl="0" eaLnBrk="1" fontAlgn="auto" hangingPunct="1">
        <a:lnSpc>
          <a:spcPct val="100000"/>
        </a:lnSpc>
        <a:spcBef>
          <a:spcPts val="0"/>
        </a:spcBef>
        <a:spcAft>
          <a:spcPts val="0"/>
        </a:spcAft>
        <a:buSzPct val="100000"/>
        <a:buFont typeface="Courier New" pitchFamily="49"/>
        <a:buChar char="o"/>
        <a:tabLst/>
        <a:defRPr lang="fi-FI" sz="1200" b="0" i="0" u="none" strike="noStrike" kern="1200" cap="none" spc="0" baseline="0">
          <a:solidFill>
            <a:srgbClr val="000000"/>
          </a:solidFill>
          <a:uFillTx/>
          <a:latin typeface="Lato" panose="020F0502020204030203" pitchFamily="34" charset="77"/>
        </a:defRPr>
      </a:lvl3pPr>
      <a:lvl4pPr marL="1600200" marR="0" lvl="3"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mn-lt"/>
        </a:defRPr>
      </a:lvl4pPr>
      <a:lvl5pPr marL="2057400" marR="0" lvl="4"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image" Target="../media/image7.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1.svg"/></Relationships>
</file>

<file path=ppt/slides/_rels/slide5.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2.svg"/><Relationship Id="rId7" Type="http://schemas.openxmlformats.org/officeDocument/2006/relationships/image" Target="../media/image15.sv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hyperlink" Target="https://hevinnovations.fi/wp-content/uploads/2026/08/Energiapalvelumallin-hankkijan-materiaalit-Excel.xlsx" TargetMode="External"/><Relationship Id="rId5" Type="http://schemas.openxmlformats.org/officeDocument/2006/relationships/image" Target="../media/image14.svg"/><Relationship Id="rId4" Type="http://schemas.openxmlformats.org/officeDocument/2006/relationships/image" Target="../media/image13.svg"/><Relationship Id="rId9" Type="http://schemas.openxmlformats.org/officeDocument/2006/relationships/image" Target="../media/image11.sv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7.jpg"/><Relationship Id="rId7"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9.png"/><Relationship Id="rId11" Type="http://schemas.openxmlformats.org/officeDocument/2006/relationships/image" Target="../media/image23.svg"/><Relationship Id="rId5" Type="http://schemas.openxmlformats.org/officeDocument/2006/relationships/image" Target="../media/image18.png"/><Relationship Id="rId10" Type="http://schemas.openxmlformats.org/officeDocument/2006/relationships/image" Target="../media/image22.svg"/><Relationship Id="rId4" Type="http://schemas.openxmlformats.org/officeDocument/2006/relationships/image" Target="../media/image6.svg"/><Relationship Id="rId9" Type="http://schemas.openxmlformats.org/officeDocument/2006/relationships/hyperlink" Target="https://hevinnovations.fi/enpa/"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4.png"/><Relationship Id="rId7" Type="http://schemas.openxmlformats.org/officeDocument/2006/relationships/image" Target="../media/image27.sv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26.svg"/><Relationship Id="rId5" Type="http://schemas.openxmlformats.org/officeDocument/2006/relationships/hyperlink" Target="https://www.espoo.fi/fi/hankkeet/leppavaaran-uusi-ilme" TargetMode="External"/><Relationship Id="rId10" Type="http://schemas.openxmlformats.org/officeDocument/2006/relationships/image" Target="../media/image29.svg"/><Relationship Id="rId4" Type="http://schemas.openxmlformats.org/officeDocument/2006/relationships/image" Target="../media/image25.png"/><Relationship Id="rId9" Type="http://schemas.openxmlformats.org/officeDocument/2006/relationships/hyperlink" Target="https://www.espoo.fi/fi/hankkeet/virastopiha-ja-espoolaistentalo" TargetMode="External"/></Relationships>
</file>

<file path=ppt/slides/_rels/slide8.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image" Target="../media/image30.png"/><Relationship Id="rId7" Type="http://schemas.openxmlformats.org/officeDocument/2006/relationships/image" Target="../media/image32.png"/><Relationship Id="rId12" Type="http://schemas.openxmlformats.org/officeDocument/2006/relationships/image" Target="../media/image29.sv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1.svg"/><Relationship Id="rId11" Type="http://schemas.openxmlformats.org/officeDocument/2006/relationships/image" Target="../media/image35.svg"/><Relationship Id="rId5" Type="http://schemas.openxmlformats.org/officeDocument/2006/relationships/image" Target="../media/image26.svg"/><Relationship Id="rId10" Type="http://schemas.openxmlformats.org/officeDocument/2006/relationships/hyperlink" Target="https://www.vantaa.fi/fi/kaavoitus/kaavat/tikkurilan-osaamiskampuksen-kaavoitus" TargetMode="External"/><Relationship Id="rId4" Type="http://schemas.openxmlformats.org/officeDocument/2006/relationships/hyperlink" Target="https://www.hel.fi/fi/kaupunkiymparisto-ja-liikenne/kaupunkisuunnittelu-ja-rakentaminen/uutta-helsinkia-rakentamassa/malmi" TargetMode="External"/><Relationship Id="rId9" Type="http://schemas.openxmlformats.org/officeDocument/2006/relationships/image" Target="../media/image34.png"/></Relationships>
</file>

<file path=ppt/slides/_rels/slide9.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7.svg"/></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9.svg"/></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1.xml"/><Relationship Id="rId1" Type="http://schemas.openxmlformats.org/officeDocument/2006/relationships/slideLayout" Target="../slideLayouts/slideLayout6.xml"/><Relationship Id="rId5" Type="http://schemas.openxmlformats.org/officeDocument/2006/relationships/image" Target="../media/image23.svg"/><Relationship Id="rId4" Type="http://schemas.openxmlformats.org/officeDocument/2006/relationships/hyperlink" Target="https://admin.espoo.fi/sites/default/files/2025-05/Rakentamisen%20ilmastoskenaariot_viestint%C3%A4_julkinen_0.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ramboll.com/fi-fi/uutiset/rambollin-lampopumppuselvitys" TargetMode="Externa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36.svg"/><Relationship Id="rId5" Type="http://schemas.openxmlformats.org/officeDocument/2006/relationships/image" Target="../media/image40.png"/><Relationship Id="rId4" Type="http://schemas.openxmlformats.org/officeDocument/2006/relationships/hyperlink" Target="https://www.theseus.fi/bitstream/handle/10024/797633/Luukkonen_Marjo.pdf?sequence=2"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1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2.svg"/><Relationship Id="rId5" Type="http://schemas.openxmlformats.org/officeDocument/2006/relationships/hyperlink" Target="https://hevinnovations.fi/wp-content/uploads/2026/08/Energiapalvelumallin-hankkijan-materiaalit-Excel.xlsx" TargetMode="External"/><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3" Type="http://schemas.openxmlformats.org/officeDocument/2006/relationships/image" Target="../media/image42.sv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9.svg"/><Relationship Id="rId4" Type="http://schemas.openxmlformats.org/officeDocument/2006/relationships/hyperlink" Target="https://hevinnovations.fi/wp-content/uploads/2026/08/Energiapalvelumallin-hankkijan-materiaalit-Excel.xlsx"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9.svg"/></Relationships>
</file>

<file path=ppt/slides/_rels/slide20.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29.svg"/></Relationships>
</file>

<file path=ppt/slides/_rels/slide2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2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hyperlink" Target="https://neutralpath.eu/wp-content/uploads/2025/10/Aviapoliksen-alueellinen-energiaselvitys_Vantaa_Neutralpath_2025_compressed.pdf" TargetMode="External"/><Relationship Id="rId7" Type="http://schemas.openxmlformats.org/officeDocument/2006/relationships/hyperlink" Target="https://admin.espoo.fi/sites/default/files/2024-10/Viiskorven%20energia-analyysi%20tiivistelm%C3%A4raportti%204-9-2024%20saavutettava%20%282%29.pdf" TargetMode="External"/><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hyperlink" Target="https://hevinnovations.fi/wp-content/uploads/2026/07/Myyrmaen-urheilupuiston-energiaselvitys-loppuraportti.pdf" TargetMode="External"/><Relationship Id="rId5" Type="http://schemas.openxmlformats.org/officeDocument/2006/relationships/hyperlink" Target="https://www.hel.fi/hel2/ksv/liitteet/2019_kaava/4844_1_energiaselvitys_30102019.pdf" TargetMode="External"/><Relationship Id="rId10" Type="http://schemas.openxmlformats.org/officeDocument/2006/relationships/image" Target="../media/image29.svg"/><Relationship Id="rId4" Type="http://schemas.openxmlformats.org/officeDocument/2006/relationships/hyperlink" Target="https://zenodo.org/records/20066330?preview_file=Raportti_Neutralpath_Huberilan+energiaselvitys.pdf" TargetMode="External"/><Relationship Id="rId9" Type="http://schemas.openxmlformats.org/officeDocument/2006/relationships/image" Target="../media/image13.svg"/></Relationships>
</file>

<file path=ppt/slides/_rels/slide23.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hevinnovations.fi/wp-content/uploads/2026/08/Energiapalvelumallin-hankkijan-materiaalit-Excel.xlsx" TargetMode="External"/><Relationship Id="rId2" Type="http://schemas.openxmlformats.org/officeDocument/2006/relationships/image" Target="../media/image14.svg"/><Relationship Id="rId1" Type="http://schemas.openxmlformats.org/officeDocument/2006/relationships/slideLayout" Target="../slideLayouts/slideLayout1.xml"/><Relationship Id="rId5" Type="http://schemas.openxmlformats.org/officeDocument/2006/relationships/image" Target="../media/image29.svg"/><Relationship Id="rId4" Type="http://schemas.openxmlformats.org/officeDocument/2006/relationships/hyperlink" Target="https://hevinnovations.fi/wp-content/uploads/2026/02/ENPA-hanke-Espoon-hankkeiden-markkinakatsaus_20251128_ENPA-versio-1.pdf"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29.svg"/><Relationship Id="rId5" Type="http://schemas.openxmlformats.org/officeDocument/2006/relationships/image" Target="../media/image44.png"/><Relationship Id="rId4" Type="http://schemas.openxmlformats.org/officeDocument/2006/relationships/image" Target="../media/image13.svg"/></Relationships>
</file>

<file path=ppt/slides/_rels/slide2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hyperlink" Target="https://energiaremontti.hel.fi/taloyhtion-hallitukselle/palveluntarjoajalista/" TargetMode="External"/><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9.svg"/><Relationship Id="rId4" Type="http://schemas.openxmlformats.org/officeDocument/2006/relationships/hyperlink" Target="https://www.motiva.fi/energiaosaajat/"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29.svg"/><Relationship Id="rId4" Type="http://schemas.openxmlformats.org/officeDocument/2006/relationships/hyperlink" Target="https://hevinnovations.fi/wp-content/uploads/2026/08/Energiapalvelumallin-hankkijan-materiaalit-Excel.xlsx"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31.xml.rels><?xml version="1.0" encoding="UTF-8" standalone="yes"?>
<Relationships xmlns="http://schemas.openxmlformats.org/package/2006/relationships"><Relationship Id="rId8" Type="http://schemas.openxmlformats.org/officeDocument/2006/relationships/hyperlink" Target="https://hevinnovations.fi/wp-content/uploads/2026/08/Energiapalvelumallin-hankkijan-materiaalit-Excel.xlsx" TargetMode="External"/><Relationship Id="rId3" Type="http://schemas.openxmlformats.org/officeDocument/2006/relationships/hyperlink" Target="https://www.kuntaliitto.fi/yhdyskunnat-ja-ymparisto/yhdyskunnat-ja-maankaytto/maapolitiikka" TargetMode="External"/><Relationship Id="rId7" Type="http://schemas.openxmlformats.org/officeDocument/2006/relationships/image" Target="../media/image14.svg"/><Relationship Id="rId2" Type="http://schemas.openxmlformats.org/officeDocument/2006/relationships/notesSlide" Target="../notesSlides/notesSlide29.xml"/><Relationship Id="rId1" Type="http://schemas.openxmlformats.org/officeDocument/2006/relationships/slideLayout" Target="../slideLayouts/slideLayout1.xml"/><Relationship Id="rId6" Type="http://schemas.openxmlformats.org/officeDocument/2006/relationships/hyperlink" Target="https://hevinnovations.fi/wp-content/uploads/2025/09/20250606_Raportti_ENPA-tontinluovutustyopajat.pdf" TargetMode="External"/><Relationship Id="rId5" Type="http://schemas.openxmlformats.org/officeDocument/2006/relationships/image" Target="../media/image15.svg"/><Relationship Id="rId4" Type="http://schemas.openxmlformats.org/officeDocument/2006/relationships/image" Target="../media/image26.svg"/><Relationship Id="rId9" Type="http://schemas.openxmlformats.org/officeDocument/2006/relationships/image" Target="../media/image29.svg"/></Relationships>
</file>

<file path=ppt/slides/_rels/slide32.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1.svg"/></Relationships>
</file>

<file path=ppt/slides/_rels/slide33.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34.xml.rels><?xml version="1.0" encoding="UTF-8" standalone="yes"?>
<Relationships xmlns="http://schemas.openxmlformats.org/package/2006/relationships"><Relationship Id="rId3" Type="http://schemas.openxmlformats.org/officeDocument/2006/relationships/image" Target="../media/image45.svg"/><Relationship Id="rId2" Type="http://schemas.openxmlformats.org/officeDocument/2006/relationships/notesSlide" Target="../notesSlides/notesSlide32.xml"/><Relationship Id="rId1" Type="http://schemas.openxmlformats.org/officeDocument/2006/relationships/slideLayout" Target="../slideLayouts/slideLayout6.xml"/><Relationship Id="rId5" Type="http://schemas.openxmlformats.org/officeDocument/2006/relationships/image" Target="../media/image23.svg"/><Relationship Id="rId4" Type="http://schemas.openxmlformats.org/officeDocument/2006/relationships/image" Target="../media/image46.svg"/></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3.xml"/><Relationship Id="rId1" Type="http://schemas.openxmlformats.org/officeDocument/2006/relationships/slideLayout" Target="../slideLayouts/slideLayout5.xml"/><Relationship Id="rId4" Type="http://schemas.openxmlformats.org/officeDocument/2006/relationships/image" Target="../media/image29.svg"/></Relationships>
</file>

<file path=ppt/slides/_rels/slide36.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2" Type="http://schemas.openxmlformats.org/officeDocument/2006/relationships/image" Target="../media/image29.sv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4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7.xml"/><Relationship Id="rId1" Type="http://schemas.openxmlformats.org/officeDocument/2006/relationships/slideLayout" Target="../slideLayouts/slideLayout1.xml"/><Relationship Id="rId5" Type="http://schemas.openxmlformats.org/officeDocument/2006/relationships/image" Target="../media/image29.svg"/><Relationship Id="rId4" Type="http://schemas.openxmlformats.org/officeDocument/2006/relationships/image" Target="../media/image13.svg"/></Relationships>
</file>

<file path=ppt/slides/_rels/slide41.xml.rels><?xml version="1.0" encoding="UTF-8" standalone="yes"?>
<Relationships xmlns="http://schemas.openxmlformats.org/package/2006/relationships"><Relationship Id="rId3" Type="http://schemas.openxmlformats.org/officeDocument/2006/relationships/hyperlink" Target="https://www.hankinnat.fi/eu-hankinta/eu-hankintamenettelyt/neuvottelumenettely-ja-kayttoedellytykset" TargetMode="External"/><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6.svg"/><Relationship Id="rId4" Type="http://schemas.openxmlformats.org/officeDocument/2006/relationships/hyperlink" Target="https://www.hankinnat.fi/eu-hankinta/eu-hankintamenettelyt/innovaatiokumppanuusmenettely-ja-sen-kayttoedellytykset-0"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49.svg"/><Relationship Id="rId2" Type="http://schemas.openxmlformats.org/officeDocument/2006/relationships/notesSlide" Target="../notesSlides/notesSlide39.xml"/><Relationship Id="rId1" Type="http://schemas.openxmlformats.org/officeDocument/2006/relationships/slideLayout" Target="../slideLayouts/slideLayout6.xml"/><Relationship Id="rId4" Type="http://schemas.openxmlformats.org/officeDocument/2006/relationships/image" Target="../media/image23.svg"/></Relationships>
</file>

<file path=ppt/slides/_rels/slide4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40.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49.svg"/><Relationship Id="rId4" Type="http://schemas.openxmlformats.org/officeDocument/2006/relationships/hyperlink" Target="https://hevinnovations.fi/wp-content/uploads/2026/08/Energiapalvelumallin-hankkijan-materiaalit-Excel.xlsx"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www.hankintakeino.fi/fi/hankinnan-markkinakartoitus/miten-toteuttaa-markkinakartoitus-tai-vuoropuhelu.html" TargetMode="External"/><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26.svg"/><Relationship Id="rId4" Type="http://schemas.openxmlformats.org/officeDocument/2006/relationships/hyperlink" Target="https://www.motiva.fi/wp-content/uploads/sites/2/2025/07/Markkinavuoropuhelu-energiatehokkuuspalveluiden-hankinnassa.pdf"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50.sv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29.svg"/><Relationship Id="rId5" Type="http://schemas.openxmlformats.org/officeDocument/2006/relationships/image" Target="../media/image51.svg"/><Relationship Id="rId4" Type="http://schemas.openxmlformats.org/officeDocument/2006/relationships/hyperlink" Target="https://hevinnovations.fi/wp-content/uploads/2026/09/ENPA-Luonnos_lammitystapamuutoksen-tarjouspyynto.pdf"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6.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50.xml.rels><?xml version="1.0" encoding="UTF-8" standalone="yes"?>
<Relationships xmlns="http://schemas.openxmlformats.org/package/2006/relationships"><Relationship Id="rId3" Type="http://schemas.openxmlformats.org/officeDocument/2006/relationships/image" Target="../media/image52.sv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52.svg"/><Relationship Id="rId4" Type="http://schemas.openxmlformats.org/officeDocument/2006/relationships/image" Target="../media/image54.svg"/></Relationships>
</file>

<file path=ppt/slides/_rels/slide52.xml.rels><?xml version="1.0" encoding="UTF-8" standalone="yes"?>
<Relationships xmlns="http://schemas.openxmlformats.org/package/2006/relationships"><Relationship Id="rId3" Type="http://schemas.openxmlformats.org/officeDocument/2006/relationships/image" Target="../media/image55.svg"/><Relationship Id="rId7" Type="http://schemas.openxmlformats.org/officeDocument/2006/relationships/image" Target="../media/image57.sv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56.svg"/><Relationship Id="rId5" Type="http://schemas.openxmlformats.org/officeDocument/2006/relationships/hyperlink" Target="https://hevinnovations.fi/wp-content/uploads/2026/09/ENPA_Sopimusluonnos_lammontoimitus_palveluna-.pdf" TargetMode="External"/><Relationship Id="rId4" Type="http://schemas.openxmlformats.org/officeDocument/2006/relationships/image" Target="../media/image16.svg"/></Relationships>
</file>

<file path=ppt/slides/_rels/slide5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54.xml.rels><?xml version="1.0" encoding="UTF-8" standalone="yes"?>
<Relationships xmlns="http://schemas.openxmlformats.org/package/2006/relationships"><Relationship Id="rId8" Type="http://schemas.openxmlformats.org/officeDocument/2006/relationships/image" Target="../media/image34.png"/><Relationship Id="rId3" Type="http://schemas.openxmlformats.org/officeDocument/2006/relationships/hyperlink" Target="https://hevinnovations.fi/wp-content/uploads/2026/09/Sakarinmaen-peruskoulussa-tavoitellaan-hallittua-siirtymaa-uuteen-energiapalveluun_09092026.pdf" TargetMode="External"/><Relationship Id="rId7" Type="http://schemas.openxmlformats.org/officeDocument/2006/relationships/image" Target="../media/image32.png"/><Relationship Id="rId2" Type="http://schemas.openxmlformats.org/officeDocument/2006/relationships/notesSlide" Target="../notesSlides/notesSlide51.xml"/><Relationship Id="rId1" Type="http://schemas.openxmlformats.org/officeDocument/2006/relationships/slideLayout" Target="../slideLayouts/slideLayout1.xml"/><Relationship Id="rId6" Type="http://schemas.openxmlformats.org/officeDocument/2006/relationships/hyperlink" Target="https://hevinnovations.fi/wp-content/uploads/2026/08/Tikkurilan-osaamiskampuksen-alue-energiapilotti-%E2%80%93-tulokset-opit-ja-johtopaatokset_2026.pdf" TargetMode="External"/><Relationship Id="rId5" Type="http://schemas.openxmlformats.org/officeDocument/2006/relationships/hyperlink" Target="https://hevinnovations.fi/tikkurilan-osaamiskampuksen-alue-energiapilotti-opintomatka-alueellisten-energiaratkaisujen-suunnitteluun/" TargetMode="External"/><Relationship Id="rId10" Type="http://schemas.openxmlformats.org/officeDocument/2006/relationships/image" Target="../media/image29.svg"/><Relationship Id="rId4" Type="http://schemas.openxmlformats.org/officeDocument/2006/relationships/image" Target="../media/image26.svg"/><Relationship Id="rId9" Type="http://schemas.openxmlformats.org/officeDocument/2006/relationships/image" Target="../media/image13.svg"/></Relationships>
</file>

<file path=ppt/slides/_rels/slide5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2.xml"/><Relationship Id="rId1" Type="http://schemas.openxmlformats.org/officeDocument/2006/relationships/slideLayout" Target="../slideLayouts/slideLayout1.xml"/><Relationship Id="rId4" Type="http://schemas.openxmlformats.org/officeDocument/2006/relationships/image" Target="../media/image23.svg"/></Relationships>
</file>

<file path=ppt/slides/_rels/slide56.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9.sv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60.sv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7.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61.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59.xml"/><Relationship Id="rId1" Type="http://schemas.openxmlformats.org/officeDocument/2006/relationships/slideLayout" Target="../slideLayouts/slideLayout1.xml"/><Relationship Id="rId4" Type="http://schemas.openxmlformats.org/officeDocument/2006/relationships/image" Target="../media/image11.svg"/></Relationships>
</file>

<file path=ppt/slides/_rels/slide63.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60.xml"/><Relationship Id="rId1" Type="http://schemas.openxmlformats.org/officeDocument/2006/relationships/slideLayout" Target="../slideLayouts/slideLayout1.xml"/><Relationship Id="rId6" Type="http://schemas.openxmlformats.org/officeDocument/2006/relationships/image" Target="../media/image59.svg"/><Relationship Id="rId5" Type="http://schemas.openxmlformats.org/officeDocument/2006/relationships/image" Target="../media/image13.svg"/><Relationship Id="rId4" Type="http://schemas.openxmlformats.org/officeDocument/2006/relationships/hyperlink" Target="https://hevinnovations.fi/wp-content/uploads/2026/08/Energiapalvelumallin-hankkijan-materiaalit-Excel.xlsx" TargetMode="External"/></Relationships>
</file>

<file path=ppt/slides/_rels/slide64.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61.xml"/><Relationship Id="rId1" Type="http://schemas.openxmlformats.org/officeDocument/2006/relationships/slideLayout" Target="../slideLayouts/slideLayout1.xml"/><Relationship Id="rId5" Type="http://schemas.openxmlformats.org/officeDocument/2006/relationships/image" Target="../media/image29.svg"/><Relationship Id="rId4" Type="http://schemas.openxmlformats.org/officeDocument/2006/relationships/hyperlink" Target="https://hevinnovations.fi/wp-content/uploads/2026/08/Energiapalvelumallin-hankkijan-materiaalit-Excel.xlsx" TargetMode="External"/></Relationships>
</file>

<file path=ppt/slides/_rels/slide65.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3.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67.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29.svg"/></Relationships>
</file>

<file path=ppt/slides/_rels/slide6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65.xml"/><Relationship Id="rId1" Type="http://schemas.openxmlformats.org/officeDocument/2006/relationships/slideLayout" Target="../slideLayouts/slideLayout6.xml"/><Relationship Id="rId4" Type="http://schemas.openxmlformats.org/officeDocument/2006/relationships/image" Target="../media/image62.svg"/></Relationships>
</file>

<file path=ppt/slides/_rels/slide69.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68.xml"/><Relationship Id="rId1" Type="http://schemas.openxmlformats.org/officeDocument/2006/relationships/slideLayout" Target="../slideLayouts/slideLayout1.xml"/><Relationship Id="rId4" Type="http://schemas.openxmlformats.org/officeDocument/2006/relationships/image" Target="../media/image29.svg"/></Relationships>
</file>

<file path=ppt/slides/_rels/slide7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9.xml"/><Relationship Id="rId1" Type="http://schemas.openxmlformats.org/officeDocument/2006/relationships/slideLayout" Target="../slideLayouts/slideLayout6.xml"/><Relationship Id="rId4" Type="http://schemas.openxmlformats.org/officeDocument/2006/relationships/image" Target="../media/image9.svg"/></Relationships>
</file>

<file path=ppt/slides/_rels/slide73.xml.rels><?xml version="1.0" encoding="UTF-8" standalone="yes"?>
<Relationships xmlns="http://schemas.openxmlformats.org/package/2006/relationships"><Relationship Id="rId8" Type="http://schemas.openxmlformats.org/officeDocument/2006/relationships/hyperlink" Target="https://www.kuntaliitto.fi/yhdyskunnat-ja-ymparisto/yhdyskunnat-ja-maankaytto/maapolitiikka/tonttien-luovuttaminen" TargetMode="External"/><Relationship Id="rId13" Type="http://schemas.openxmlformats.org/officeDocument/2006/relationships/hyperlink" Target="https://paatokset.hel.fi/fi/asia/hel-2018-008267" TargetMode="External"/><Relationship Id="rId3" Type="http://schemas.openxmlformats.org/officeDocument/2006/relationships/hyperlink" Target="https://www.hankinnat.fi/eu-hankinta/eu-hankintamenettelyt/kilpailullinen-neuvottelumenettely/kilpailullisen" TargetMode="External"/><Relationship Id="rId7" Type="http://schemas.openxmlformats.org/officeDocument/2006/relationships/hyperlink" Target="https://hevinnovations.fi/espoon-kaupunki-arvioi-alueellisen-energiapalvelun-kustannustehokkuutta-ohjeet-julkaistu/" TargetMode="External"/><Relationship Id="rId12" Type="http://schemas.openxmlformats.org/officeDocument/2006/relationships/hyperlink" Target="https://www.espoo.fi/fi/hankkeet/virastopiha-ja-espoolaistentalo" TargetMode="External"/><Relationship Id="rId17" Type="http://schemas.openxmlformats.org/officeDocument/2006/relationships/image" Target="../media/image63.svg"/><Relationship Id="rId2" Type="http://schemas.openxmlformats.org/officeDocument/2006/relationships/hyperlink" Target="https://www.hankinnat.fi/eu-hankinta/eu-hankintamenettelyt/innovaatiokumppanuusmenettely-ja-sen-kayttoedellytykset" TargetMode="External"/><Relationship Id="rId16" Type="http://schemas.openxmlformats.org/officeDocument/2006/relationships/hyperlink" Target="https://www.motiva.fi/energiaosaajat/" TargetMode="External"/><Relationship Id="rId1" Type="http://schemas.openxmlformats.org/officeDocument/2006/relationships/slideLayout" Target="../slideLayouts/slideLayout1.xml"/><Relationship Id="rId6" Type="http://schemas.openxmlformats.org/officeDocument/2006/relationships/hyperlink" Target="https://stat.fi/fi/tilasto/pthi" TargetMode="External"/><Relationship Id="rId11" Type="http://schemas.openxmlformats.org/officeDocument/2006/relationships/hyperlink" Target="https://www.espoo.fi/fi/hankkeet/leppavaaran-uusi-ilme" TargetMode="External"/><Relationship Id="rId5" Type="http://schemas.openxmlformats.org/officeDocument/2006/relationships/hyperlink" Target="https://www.motiva.fi/wp-content/uploads/sites/2/2025/07/Markkinavuoropuhelu-energiatehokkuuspalveluiden-hankinnassa.pdf" TargetMode="External"/><Relationship Id="rId15" Type="http://schemas.openxmlformats.org/officeDocument/2006/relationships/hyperlink" Target="https://energiaremontti.hel.fi/taloyhtion-hallitukselle/palveluntarjoajalista/" TargetMode="External"/><Relationship Id="rId10" Type="http://schemas.openxmlformats.org/officeDocument/2006/relationships/hyperlink" Target="http://ym.fi/vahahiilinen-rakentaminen" TargetMode="External"/><Relationship Id="rId4" Type="http://schemas.openxmlformats.org/officeDocument/2006/relationships/hyperlink" Target="https://www.hankintakeino.fi/fi/hankinnan-markkinakartoitus/miten-toteuttaa-markkinakartoitus-tai-vuoropuhelu.html" TargetMode="External"/><Relationship Id="rId9" Type="http://schemas.openxmlformats.org/officeDocument/2006/relationships/hyperlink" Target="https://xrdev.edu.metropolia.fi/kaupunkidata/" TargetMode="External"/><Relationship Id="rId14" Type="http://schemas.openxmlformats.org/officeDocument/2006/relationships/hyperlink" Target="https://www.vantaa.fi/fi/kaavoitus/kaavat/tikkurilan-osaamiskampuksen-kaavoitus" TargetMode="External"/></Relationships>
</file>

<file path=ppt/slides/_rels/slide74.xml.rels><?xml version="1.0" encoding="UTF-8" standalone="yes"?>
<Relationships xmlns="http://schemas.openxmlformats.org/package/2006/relationships"><Relationship Id="rId8" Type="http://schemas.openxmlformats.org/officeDocument/2006/relationships/hyperlink" Target="https://gnf.fi/fi/gnf/heteka/" TargetMode="External"/><Relationship Id="rId13" Type="http://schemas.openxmlformats.org/officeDocument/2006/relationships/image" Target="../media/image63.svg"/><Relationship Id="rId3" Type="http://schemas.openxmlformats.org/officeDocument/2006/relationships/hyperlink" Target="https://rakennerahastot.fi/-/blockcc" TargetMode="External"/><Relationship Id="rId7" Type="http://schemas.openxmlformats.org/officeDocument/2006/relationships/hyperlink" Target="https://www.metropolia.fi/fi/tutkimus-kehitys-ja-innovaatiot/hankkeet/4a4peds" TargetMode="External"/><Relationship Id="rId12" Type="http://schemas.openxmlformats.org/officeDocument/2006/relationships/hyperlink" Target="https://neutralpath.eu/" TargetMode="External"/><Relationship Id="rId2" Type="http://schemas.openxmlformats.org/officeDocument/2006/relationships/notesSlide" Target="../notesSlides/notesSlide70.xml"/><Relationship Id="rId1" Type="http://schemas.openxmlformats.org/officeDocument/2006/relationships/slideLayout" Target="../slideLayouts/slideLayout1.xml"/><Relationship Id="rId6" Type="http://schemas.openxmlformats.org/officeDocument/2006/relationships/hyperlink" Target="https://www.espoo.fi/fi/sparcs" TargetMode="External"/><Relationship Id="rId11" Type="http://schemas.openxmlformats.org/officeDocument/2006/relationships/hyperlink" Target="https://www.metropolia.fi/fi/tutkimus-kehitys-ja-innovaatiot/hankkeet/lamli" TargetMode="External"/><Relationship Id="rId5" Type="http://schemas.openxmlformats.org/officeDocument/2006/relationships/hyperlink" Target="https://www.hekaoy.fi/tietoa-hekasta/hankkeet/helena-hanke/" TargetMode="External"/><Relationship Id="rId10" Type="http://schemas.openxmlformats.org/officeDocument/2006/relationships/hyperlink" Target="https://www.metropolia.fi/fi/tutkimus-kehitys-ja-innovaatiot/hankkeet/kiehu" TargetMode="External"/><Relationship Id="rId4" Type="http://schemas.openxmlformats.org/officeDocument/2006/relationships/hyperlink" Target="https://forumvirium.fi/projektit/erkki/" TargetMode="External"/><Relationship Id="rId9" Type="http://schemas.openxmlformats.org/officeDocument/2006/relationships/hyperlink" Target="https://www.hamk.fi/projektit/energiapositiivisten-alueiden-kanta-hame-eka/" TargetMode="External"/></Relationships>
</file>

<file path=ppt/slides/_rels/slide75.xml.rels><?xml version="1.0" encoding="UTF-8" standalone="yes"?>
<Relationships xmlns="http://schemas.openxmlformats.org/package/2006/relationships"><Relationship Id="rId8" Type="http://schemas.openxmlformats.org/officeDocument/2006/relationships/hyperlink" Target="https://hevinnovations.fi/wp-content/uploads/2026/08/Energiapalvelumallin-hankkijan-materiaalit-Excel.xlsx" TargetMode="External"/><Relationship Id="rId13" Type="http://schemas.openxmlformats.org/officeDocument/2006/relationships/image" Target="../media/image63.svg"/><Relationship Id="rId3" Type="http://schemas.openxmlformats.org/officeDocument/2006/relationships/hyperlink" Target="https://hevinnovations.fi/wp-content/uploads/2025/09/20250606_Raportti_ENPA-tontinluovutustyopajat.pdf" TargetMode="External"/><Relationship Id="rId7" Type="http://schemas.openxmlformats.org/officeDocument/2006/relationships/hyperlink" Target="https://hevinnovations.fi/wp-content/uploads/2026/09/ENPA-Luonnos_lammitystapamuutoksen-tarjouspyynto.pdf" TargetMode="External"/><Relationship Id="rId12" Type="http://schemas.openxmlformats.org/officeDocument/2006/relationships/image" Target="../media/image65.svg"/><Relationship Id="rId2" Type="http://schemas.openxmlformats.org/officeDocument/2006/relationships/notesSlide" Target="../notesSlides/notesSlide71.xml"/><Relationship Id="rId1" Type="http://schemas.openxmlformats.org/officeDocument/2006/relationships/slideLayout" Target="../slideLayouts/slideLayout1.xml"/><Relationship Id="rId6" Type="http://schemas.openxmlformats.org/officeDocument/2006/relationships/hyperlink" Target="https://hevinnovations.fi/wp-content/uploads/2026/09/ENPA_Sopimusluonnos_lammontoimitus_palveluna-.pdf" TargetMode="External"/><Relationship Id="rId11" Type="http://schemas.openxmlformats.org/officeDocument/2006/relationships/image" Target="../media/image64.svg"/><Relationship Id="rId5" Type="http://schemas.openxmlformats.org/officeDocument/2006/relationships/hyperlink" Target="https://hevinnovations.fi/wp-content/uploads/2024/08/Alueellisten-energiaratkaisujen-markkinaselvitys_Vantaan-kaupunki.pdf" TargetMode="External"/><Relationship Id="rId10" Type="http://schemas.openxmlformats.org/officeDocument/2006/relationships/hyperlink" Target="https://hevinnovations.fi/wp-content/uploads/2026/06/Tikkurilan-Osaamiskampuksen-alue-energiapilotti-%E2%80%93-tulokset-opit-ja-johtopaatokset.pdf" TargetMode="External"/><Relationship Id="rId4" Type="http://schemas.openxmlformats.org/officeDocument/2006/relationships/hyperlink" Target="https://hevinnovations.fi/wp-content/uploads/2026/08/Alueellisen-energiapalvelun-hankintaprosessi-PDF.pdf" TargetMode="External"/><Relationship Id="rId9" Type="http://schemas.openxmlformats.org/officeDocument/2006/relationships/hyperlink" Target="https://hevinnovations.fi/wp-content/uploads/2026/02/ENPA-hanke-Espoon-hankkeiden-markkinakatsaus_20251128_ENPA-versio-1.pdf" TargetMode="External"/></Relationships>
</file>

<file path=ppt/slides/_rels/slide76.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72.xml"/><Relationship Id="rId1" Type="http://schemas.openxmlformats.org/officeDocument/2006/relationships/slideLayout" Target="../slideLayouts/slideLayout6.xml"/><Relationship Id="rId4" Type="http://schemas.openxmlformats.org/officeDocument/2006/relationships/image" Target="../media/image29.svg"/></Relationships>
</file>

<file path=ppt/slides/_rels/slide7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73.xml"/><Relationship Id="rId1" Type="http://schemas.openxmlformats.org/officeDocument/2006/relationships/slideLayout" Target="../slideLayouts/slideLayout6.xml"/><Relationship Id="rId5" Type="http://schemas.openxmlformats.org/officeDocument/2006/relationships/image" Target="../media/image68.png"/><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6" name="Otsikko 1">
            <a:extLst>
              <a:ext uri="{FF2B5EF4-FFF2-40B4-BE49-F238E27FC236}">
                <a16:creationId xmlns:a16="http://schemas.microsoft.com/office/drawing/2014/main" id="{3453C22D-EAFC-7D86-EDA2-6DBC6F902244}"/>
              </a:ext>
            </a:extLst>
          </p:cNvPr>
          <p:cNvSpPr txBox="1">
            <a:spLocks noGrp="1"/>
          </p:cNvSpPr>
          <p:nvPr>
            <p:ph type="title" idx="4294967295"/>
          </p:nvPr>
        </p:nvSpPr>
        <p:spPr>
          <a:xfrm>
            <a:off x="1260" y="3488564"/>
            <a:ext cx="12192000" cy="210388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sym typeface="Lato"/>
              </a:rPr>
              <a:t>Energiapalvelumalli alueille</a:t>
            </a:r>
          </a:p>
          <a:p>
            <a:pPr marL="0" marR="0" lvl="0" indent="0" algn="ctr" defTabSz="914400" rtl="0" eaLnBrk="1" fontAlgn="auto" latinLnBrk="0" hangingPunct="1">
              <a:lnSpc>
                <a:spcPts val="4000"/>
              </a:lnSpc>
              <a:spcBef>
                <a:spcPts val="0"/>
              </a:spcBef>
              <a:spcAft>
                <a:spcPts val="2400"/>
              </a:spcAft>
              <a:buClrTx/>
              <a:buSzTx/>
              <a:buFontTx/>
              <a:buNone/>
              <a:tabLst/>
              <a:defRPr/>
            </a:pPr>
            <a:r>
              <a:rPr kumimoji="0" lang="fi-FI" sz="3200" b="1" i="0" u="none" strike="noStrike" kern="1200" cap="none" spc="0" normalizeH="0" baseline="0" noProof="0" dirty="0">
                <a:ln>
                  <a:noFill/>
                </a:ln>
                <a:solidFill>
                  <a:schemeClr val="accent1"/>
                </a:solidFill>
                <a:effectLst/>
                <a:uLnTx/>
                <a:uFillTx/>
                <a:latin typeface="Lato" panose="020F0502020204030203" pitchFamily="34" charset="77"/>
                <a:ea typeface="+mn-ea"/>
                <a:cs typeface="+mn-cs"/>
              </a:rPr>
              <a:t>Käsikirja alueellisen energiapalvelun</a:t>
            </a:r>
            <a:br>
              <a:rPr kumimoji="0" lang="fi-FI" sz="3200" b="1" i="0" u="none" strike="noStrike" kern="1200" cap="none" spc="0" normalizeH="0" baseline="0" noProof="0" dirty="0">
                <a:ln>
                  <a:noFill/>
                </a:ln>
                <a:solidFill>
                  <a:schemeClr val="accent1"/>
                </a:solidFill>
                <a:effectLst/>
                <a:uLnTx/>
                <a:uFillTx/>
                <a:latin typeface="Lato" panose="020F0502020204030203" pitchFamily="34" charset="77"/>
                <a:ea typeface="+mn-ea"/>
                <a:cs typeface="+mn-cs"/>
              </a:rPr>
            </a:br>
            <a:r>
              <a:rPr kumimoji="0" lang="fi-FI" sz="3200" b="1" i="0" u="none" strike="noStrike" kern="1200" cap="none" spc="0" normalizeH="0" baseline="0" noProof="0" dirty="0">
                <a:ln>
                  <a:noFill/>
                </a:ln>
                <a:solidFill>
                  <a:schemeClr val="accent1"/>
                </a:solidFill>
                <a:effectLst/>
                <a:uLnTx/>
                <a:uFillTx/>
                <a:latin typeface="Lato" panose="020F0502020204030203" pitchFamily="34" charset="77"/>
                <a:ea typeface="+mn-ea"/>
                <a:cs typeface="+mn-cs"/>
              </a:rPr>
              <a:t>soveltuvuuden arviointiin ja hankintaan</a:t>
            </a:r>
            <a:endParaRPr kumimoji="0" lang="fi-FI" sz="3200" b="1" i="0" u="none" strike="noStrike" kern="1200" cap="none" spc="0" normalizeH="0" baseline="0" noProof="0" dirty="0">
              <a:ln>
                <a:noFill/>
              </a:ln>
              <a:solidFill>
                <a:srgbClr val="26DFD4"/>
              </a:solidFill>
              <a:effectLst/>
              <a:uLnTx/>
              <a:uFillTx/>
              <a:latin typeface="Lato" panose="020F0502020204030203" pitchFamily="34" charset="77"/>
              <a:ea typeface="Lato"/>
              <a:cs typeface="Lato"/>
              <a:sym typeface="Lato"/>
            </a:endParaRPr>
          </a:p>
        </p:txBody>
      </p:sp>
      <p:pic>
        <p:nvPicPr>
          <p:cNvPr id="7" name="Kuva 6" descr="Euroopan unionin osarahoittama logo.">
            <a:extLst>
              <a:ext uri="{FF2B5EF4-FFF2-40B4-BE49-F238E27FC236}">
                <a16:creationId xmlns:a16="http://schemas.microsoft.com/office/drawing/2014/main" id="{3AE8BFDC-2FEA-9E84-F48C-39BA69026016}"/>
              </a:ext>
            </a:extLst>
          </p:cNvPr>
          <p:cNvPicPr>
            <a:picLocks noChangeAspect="1"/>
          </p:cNvPicPr>
          <p:nvPr/>
        </p:nvPicPr>
        <p:blipFill>
          <a:blip r:embed="rId3"/>
          <a:stretch>
            <a:fillRect/>
          </a:stretch>
        </p:blipFill>
        <p:spPr>
          <a:xfrm>
            <a:off x="210386" y="5805956"/>
            <a:ext cx="3759975" cy="891373"/>
          </a:xfrm>
          <a:prstGeom prst="rect">
            <a:avLst/>
          </a:prstGeom>
        </p:spPr>
      </p:pic>
      <p:pic>
        <p:nvPicPr>
          <p:cNvPr id="5" name="Kuva 4" descr="Innokaupungit logo.">
            <a:extLst>
              <a:ext uri="{FF2B5EF4-FFF2-40B4-BE49-F238E27FC236}">
                <a16:creationId xmlns:a16="http://schemas.microsoft.com/office/drawing/2014/main" id="{A36A8241-D20E-9363-D6F5-5035E66357DC}"/>
              </a:ext>
            </a:extLst>
          </p:cNvPr>
          <p:cNvPicPr>
            <a:picLocks noChangeAspect="1"/>
          </p:cNvPicPr>
          <p:nvPr/>
        </p:nvPicPr>
        <p:blipFill>
          <a:blip r:embed="rId4"/>
          <a:stretch>
            <a:fillRect/>
          </a:stretch>
        </p:blipFill>
        <p:spPr>
          <a:xfrm>
            <a:off x="8314885" y="5949494"/>
            <a:ext cx="1978429" cy="623140"/>
          </a:xfrm>
          <a:prstGeom prst="rect">
            <a:avLst/>
          </a:prstGeom>
        </p:spPr>
      </p:pic>
      <p:pic>
        <p:nvPicPr>
          <p:cNvPr id="3" name="Kuva 2" descr="HEVinnovations logo.">
            <a:extLst>
              <a:ext uri="{FF2B5EF4-FFF2-40B4-BE49-F238E27FC236}">
                <a16:creationId xmlns:a16="http://schemas.microsoft.com/office/drawing/2014/main" id="{E1ADDD33-816D-572D-AEC2-74FFA7C401CA}"/>
              </a:ext>
            </a:extLst>
          </p:cNvPr>
          <p:cNvPicPr>
            <a:picLocks noChangeAspect="1"/>
          </p:cNvPicPr>
          <p:nvPr/>
        </p:nvPicPr>
        <p:blipFill>
          <a:blip r:embed="rId5"/>
          <a:srcRect/>
          <a:stretch/>
        </p:blipFill>
        <p:spPr>
          <a:xfrm>
            <a:off x="10580800" y="5629497"/>
            <a:ext cx="1477014" cy="1180888"/>
          </a:xfrm>
          <a:prstGeom prst="rect">
            <a:avLst/>
          </a:prstGeom>
        </p:spPr>
      </p:pic>
      <p:pic>
        <p:nvPicPr>
          <p:cNvPr id="2" name="Kuva 1" descr="Ilmakuva Espoon Finnoosta.">
            <a:extLst>
              <a:ext uri="{FF2B5EF4-FFF2-40B4-BE49-F238E27FC236}">
                <a16:creationId xmlns:a16="http://schemas.microsoft.com/office/drawing/2014/main" id="{EA5667CF-E666-4BE0-EC8E-A2D8A9EEC7DF}"/>
              </a:ext>
            </a:extLst>
          </p:cNvPr>
          <p:cNvPicPr>
            <a:picLocks noChangeAspect="1"/>
          </p:cNvPicPr>
          <p:nvPr/>
        </p:nvPicPr>
        <p:blipFill>
          <a:blip r:embed="rId6"/>
          <a:srcRect/>
          <a:stretch/>
        </p:blipFill>
        <p:spPr>
          <a:xfrm>
            <a:off x="-8422" y="0"/>
            <a:ext cx="12192000" cy="3227832"/>
          </a:xfrm>
          <a:prstGeom prst="rect">
            <a:avLst/>
          </a:prstGeom>
        </p:spPr>
      </p:pic>
      <p:sp>
        <p:nvSpPr>
          <p:cNvPr id="4" name="Tekstiruutu 3">
            <a:extLst>
              <a:ext uri="{FF2B5EF4-FFF2-40B4-BE49-F238E27FC236}">
                <a16:creationId xmlns:a16="http://schemas.microsoft.com/office/drawing/2014/main" id="{BBB18DF9-6687-F08A-FA9D-8EE2FA511FC0}"/>
              </a:ext>
            </a:extLst>
          </p:cNvPr>
          <p:cNvSpPr txBox="1"/>
          <p:nvPr/>
        </p:nvSpPr>
        <p:spPr>
          <a:xfrm rot="16200000">
            <a:off x="10751790" y="1826941"/>
            <a:ext cx="2296796" cy="430887"/>
          </a:xfrm>
          <a:prstGeom prst="rect">
            <a:avLst/>
          </a:prstGeom>
          <a:noFill/>
        </p:spPr>
        <p:txBody>
          <a:bodyPr wrap="square">
            <a:spAutoFit/>
          </a:bodyPr>
          <a:lstStyle/>
          <a:p>
            <a:r>
              <a:rPr lang="fi-FI" sz="1100" dirty="0">
                <a:solidFill>
                  <a:schemeClr val="bg1"/>
                </a:solidFill>
                <a:latin typeface="Lato" panose="020F0502020204030203" pitchFamily="34" charset="77"/>
              </a:rPr>
              <a:t>Kuva: Finnoo, Espoo.</a:t>
            </a:r>
            <a:br>
              <a:rPr lang="fi-FI" sz="1100" dirty="0">
                <a:solidFill>
                  <a:schemeClr val="bg1"/>
                </a:solidFill>
                <a:latin typeface="Lato" panose="020F0502020204030203" pitchFamily="34" charset="77"/>
              </a:rPr>
            </a:br>
            <a:r>
              <a:rPr lang="fi-FI" sz="1100" dirty="0">
                <a:solidFill>
                  <a:schemeClr val="bg1"/>
                </a:solidFill>
                <a:latin typeface="Lato" panose="020F0502020204030203" pitchFamily="34" charset="77"/>
              </a:rPr>
              <a:t>Kuvaaja: Kimmo Leivo.</a:t>
            </a:r>
          </a:p>
        </p:txBody>
      </p:sp>
    </p:spTree>
    <p:extLst>
      <p:ext uri="{BB962C8B-B14F-4D97-AF65-F5344CB8AC3E}">
        <p14:creationId xmlns:p14="http://schemas.microsoft.com/office/powerpoint/2010/main" val="20773309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Suorakulmio 13">
            <a:extLst>
              <a:ext uri="{FF2B5EF4-FFF2-40B4-BE49-F238E27FC236}">
                <a16:creationId xmlns:a16="http://schemas.microsoft.com/office/drawing/2014/main" id="{60061520-A825-22BC-073E-97CBEE56B382}"/>
              </a:ext>
              <a:ext uri="{C183D7F6-B498-43B3-948B-1728B52AA6E4}">
                <adec:decorative xmlns:adec="http://schemas.microsoft.com/office/drawing/2017/decorative" val="1"/>
              </a:ext>
            </a:extLst>
          </p:cNvPr>
          <p:cNvSpPr/>
          <p:nvPr/>
        </p:nvSpPr>
        <p:spPr>
          <a:xfrm>
            <a:off x="0" y="0"/>
            <a:ext cx="12192000" cy="6858000"/>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Kyynel 10">
            <a:extLst>
              <a:ext uri="{FF2B5EF4-FFF2-40B4-BE49-F238E27FC236}">
                <a16:creationId xmlns:a16="http://schemas.microsoft.com/office/drawing/2014/main" id="{593DA8BD-32D2-4811-5CD4-B4E12F4415BB}"/>
              </a:ext>
              <a:ext uri="{C183D7F6-B498-43B3-948B-1728B52AA6E4}">
                <adec:decorative xmlns:adec="http://schemas.microsoft.com/office/drawing/2017/decorative" val="1"/>
              </a:ext>
            </a:extLst>
          </p:cNvPr>
          <p:cNvSpPr/>
          <p:nvPr/>
        </p:nvSpPr>
        <p:spPr>
          <a:xfrm>
            <a:off x="5021915" y="-965185"/>
            <a:ext cx="7170085" cy="7170085"/>
          </a:xfrm>
          <a:prstGeom prst="teardrop">
            <a:avLst/>
          </a:prstGeom>
          <a:gradFill>
            <a:gsLst>
              <a:gs pos="0">
                <a:schemeClr val="accent1">
                  <a:lumMod val="5000"/>
                  <a:lumOff val="95000"/>
                  <a:alpha val="6500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Kyynel 4">
            <a:extLst>
              <a:ext uri="{FF2B5EF4-FFF2-40B4-BE49-F238E27FC236}">
                <a16:creationId xmlns:a16="http://schemas.microsoft.com/office/drawing/2014/main" id="{E9C7D4F3-AC47-6A43-6D82-BE8377800362}"/>
              </a:ext>
              <a:ext uri="{C183D7F6-B498-43B3-948B-1728B52AA6E4}">
                <adec:decorative xmlns:adec="http://schemas.microsoft.com/office/drawing/2017/decorative" val="1"/>
              </a:ext>
            </a:extLst>
          </p:cNvPr>
          <p:cNvSpPr/>
          <p:nvPr/>
        </p:nvSpPr>
        <p:spPr>
          <a:xfrm>
            <a:off x="7363050" y="0"/>
            <a:ext cx="7170085" cy="7170085"/>
          </a:xfrm>
          <a:prstGeom prst="teardrop">
            <a:avLst/>
          </a:prstGeom>
          <a:gradFill>
            <a:gsLst>
              <a:gs pos="0">
                <a:schemeClr val="accent1">
                  <a:lumMod val="5000"/>
                  <a:lumOff val="95000"/>
                  <a:alpha val="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 name="Otsikko 1">
            <a:extLst>
              <a:ext uri="{FF2B5EF4-FFF2-40B4-BE49-F238E27FC236}">
                <a16:creationId xmlns:a16="http://schemas.microsoft.com/office/drawing/2014/main" id="{EEFBD201-DA81-7372-2270-F3953CA84BE2}"/>
              </a:ext>
            </a:extLst>
          </p:cNvPr>
          <p:cNvSpPr txBox="1">
            <a:spLocks noGrp="1"/>
          </p:cNvSpPr>
          <p:nvPr>
            <p:ph type="title" idx="4294967295"/>
          </p:nvPr>
        </p:nvSpPr>
        <p:spPr>
          <a:xfrm>
            <a:off x="0" y="540000"/>
            <a:ext cx="10515600" cy="49088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Sisältö</a:t>
            </a:r>
          </a:p>
        </p:txBody>
      </p:sp>
      <p:sp>
        <p:nvSpPr>
          <p:cNvPr id="4" name="TextBox 9">
            <a:extLst>
              <a:ext uri="{FF2B5EF4-FFF2-40B4-BE49-F238E27FC236}">
                <a16:creationId xmlns:a16="http://schemas.microsoft.com/office/drawing/2014/main" id="{31C1667B-962E-BAB9-697F-561A5C318106}"/>
              </a:ext>
            </a:extLst>
          </p:cNvPr>
          <p:cNvSpPr txBox="1"/>
          <p:nvPr/>
        </p:nvSpPr>
        <p:spPr>
          <a:xfrm>
            <a:off x="0" y="1598119"/>
            <a:ext cx="7620000" cy="4277261"/>
          </a:xfrm>
          <a:prstGeom prst="rect">
            <a:avLst/>
          </a:prstGeom>
          <a:noFill/>
        </p:spPr>
        <p:txBody>
          <a:bodyPr wrap="square" lIns="720000" tIns="45720" rIns="91440" bIns="45720" anchor="t">
            <a:noAutofit/>
          </a:bodyPr>
          <a:lstStyle/>
          <a:p>
            <a:pPr marL="360000" defTabSz="720000">
              <a:lnSpc>
                <a:spcPts val="3000"/>
              </a:lnSpc>
              <a:buFont typeface="Calibri Light" panose="020F0302020204030204"/>
              <a:buAutoNum type="arabicPeriod"/>
              <a:tabLst>
                <a:tab pos="0" algn="l"/>
              </a:tabLst>
            </a:pPr>
            <a:r>
              <a:rPr lang="fi-FI" b="1" dirty="0">
                <a:solidFill>
                  <a:schemeClr val="tx2"/>
                </a:solidFill>
                <a:latin typeface="Lato" panose="020F0502020204030203" pitchFamily="34" charset="77"/>
                <a:ea typeface="Calibri"/>
                <a:cs typeface="Calibri"/>
              </a:rPr>
              <a:t>  Alkusanat: Energiapalvelumalli alueille (ENPA) -hanke</a:t>
            </a:r>
            <a:endParaRPr lang="en-US" b="1" dirty="0">
              <a:solidFill>
                <a:schemeClr val="tx2"/>
              </a:solidFill>
              <a:latin typeface="Lato" panose="020F0502020204030203" pitchFamily="34" charset="77"/>
              <a:ea typeface="Calibri" panose="020F0502020204030204"/>
              <a:cs typeface="Calibri" panose="020F0502020204030204"/>
            </a:endParaRPr>
          </a:p>
          <a:p>
            <a:pPr marL="360000" defTabSz="720000">
              <a:lnSpc>
                <a:spcPts val="3000"/>
              </a:lnSpc>
              <a:buFont typeface="+mj-lt"/>
              <a:buAutoNum type="arabicPeriod"/>
              <a:tabLst>
                <a:tab pos="0" algn="l"/>
              </a:tabLst>
            </a:pPr>
            <a:r>
              <a:rPr lang="fi-FI" b="1" noProof="0" dirty="0">
                <a:solidFill>
                  <a:schemeClr val="tx2"/>
                </a:solidFill>
                <a:latin typeface="Lato" panose="020F0502020204030203" pitchFamily="34" charset="77"/>
              </a:rPr>
              <a:t>  Johdanto </a:t>
            </a:r>
            <a:endParaRPr lang="fi-FI" b="1" noProof="0" dirty="0">
              <a:solidFill>
                <a:schemeClr val="tx2"/>
              </a:solidFill>
              <a:latin typeface="Lato" panose="020F0502020204030203" pitchFamily="34" charset="77"/>
              <a:ea typeface="Calibri"/>
              <a:cs typeface="Calibri"/>
            </a:endParaRPr>
          </a:p>
          <a:p>
            <a:pPr marL="360000" defTabSz="720000">
              <a:lnSpc>
                <a:spcPts val="3000"/>
              </a:lnSpc>
              <a:buFont typeface="+mj-lt"/>
              <a:buAutoNum type="arabicPeriod"/>
              <a:tabLst>
                <a:tab pos="0" algn="l"/>
              </a:tabLst>
            </a:pPr>
            <a:r>
              <a:rPr lang="fi-FI" b="1" noProof="0" dirty="0">
                <a:solidFill>
                  <a:schemeClr val="tx2"/>
                </a:solidFill>
                <a:latin typeface="Lato" panose="020F0502020204030203" pitchFamily="34" charset="77"/>
              </a:rPr>
              <a:t>  Energiapalvelumallille soveltuvien alueiden määrittely</a:t>
            </a:r>
            <a:endParaRPr lang="fi-FI" b="1" noProof="0" dirty="0">
              <a:solidFill>
                <a:schemeClr val="tx2"/>
              </a:solidFill>
              <a:latin typeface="Lato" panose="020F0502020204030203" pitchFamily="34" charset="77"/>
              <a:ea typeface="Calibri"/>
              <a:cs typeface="Calibri"/>
            </a:endParaRPr>
          </a:p>
          <a:p>
            <a:pPr marL="360000" defTabSz="720000">
              <a:lnSpc>
                <a:spcPts val="3000"/>
              </a:lnSpc>
              <a:buFont typeface="+mj-lt"/>
              <a:buAutoNum type="arabicPeriod"/>
              <a:tabLst>
                <a:tab pos="0" algn="l"/>
              </a:tabLst>
            </a:pPr>
            <a:r>
              <a:rPr lang="fi-FI" b="1" noProof="0" dirty="0">
                <a:solidFill>
                  <a:schemeClr val="tx2"/>
                </a:solidFill>
                <a:latin typeface="Lato" panose="020F0502020204030203" pitchFamily="34" charset="77"/>
              </a:rPr>
              <a:t>  Energiapalvelumallin toteutettavuuden selvittäminen</a:t>
            </a:r>
            <a:endParaRPr lang="fi-FI" b="1" noProof="0" dirty="0">
              <a:solidFill>
                <a:schemeClr val="tx2"/>
              </a:solidFill>
              <a:latin typeface="Lato" panose="020F0502020204030203" pitchFamily="34" charset="77"/>
              <a:ea typeface="Calibri"/>
              <a:cs typeface="Calibri"/>
            </a:endParaRPr>
          </a:p>
          <a:p>
            <a:pPr marL="360000" defTabSz="720000">
              <a:lnSpc>
                <a:spcPts val="3000"/>
              </a:lnSpc>
              <a:buFont typeface="+mj-lt"/>
              <a:buAutoNum type="arabicPeriod"/>
              <a:tabLst>
                <a:tab pos="0" algn="l"/>
              </a:tabLst>
            </a:pPr>
            <a:r>
              <a:rPr lang="fi-FI" b="1" noProof="0" dirty="0">
                <a:solidFill>
                  <a:schemeClr val="tx2"/>
                </a:solidFill>
                <a:latin typeface="Lato" panose="020F0502020204030203" pitchFamily="34" charset="77"/>
              </a:rPr>
              <a:t>  Tontinluovutus ja maankäytön ohjaus</a:t>
            </a:r>
            <a:endParaRPr lang="fi-FI" b="1" noProof="0" dirty="0">
              <a:solidFill>
                <a:schemeClr val="tx2"/>
              </a:solidFill>
              <a:latin typeface="Lato" panose="020F0502020204030203" pitchFamily="34" charset="77"/>
              <a:ea typeface="Calibri"/>
              <a:cs typeface="Calibri"/>
            </a:endParaRPr>
          </a:p>
          <a:p>
            <a:pPr marL="360000" defTabSz="720000">
              <a:lnSpc>
                <a:spcPts val="3000"/>
              </a:lnSpc>
              <a:buFont typeface="+mj-lt"/>
              <a:buAutoNum type="arabicPeriod"/>
              <a:tabLst>
                <a:tab pos="0" algn="l"/>
              </a:tabLst>
            </a:pPr>
            <a:r>
              <a:rPr lang="fi-FI" b="1" noProof="0" dirty="0">
                <a:solidFill>
                  <a:schemeClr val="tx2"/>
                </a:solidFill>
                <a:latin typeface="Lato" panose="020F0502020204030203" pitchFamily="34" charset="77"/>
              </a:rPr>
              <a:t>  Energiapalvelun hankinta </a:t>
            </a:r>
          </a:p>
          <a:p>
            <a:pPr marL="360000" defTabSz="720000">
              <a:lnSpc>
                <a:spcPts val="3000"/>
              </a:lnSpc>
              <a:buFont typeface="+mj-lt"/>
              <a:buAutoNum type="arabicPeriod"/>
              <a:tabLst>
                <a:tab pos="0" algn="l"/>
              </a:tabLst>
            </a:pPr>
            <a:r>
              <a:rPr lang="fi-FI" b="1" noProof="0" dirty="0">
                <a:solidFill>
                  <a:schemeClr val="tx2"/>
                </a:solidFill>
                <a:latin typeface="Lato" panose="020F0502020204030203" pitchFamily="34" charset="77"/>
              </a:rPr>
              <a:t>  Sopimukset</a:t>
            </a:r>
            <a:endParaRPr lang="fi-FI" b="1" noProof="0" dirty="0">
              <a:solidFill>
                <a:schemeClr val="tx2"/>
              </a:solidFill>
              <a:latin typeface="Lato" panose="020F0502020204030203" pitchFamily="34" charset="77"/>
              <a:ea typeface="Calibri"/>
              <a:cs typeface="Calibri"/>
            </a:endParaRPr>
          </a:p>
          <a:p>
            <a:pPr marL="360000" defTabSz="720000">
              <a:lnSpc>
                <a:spcPts val="3000"/>
              </a:lnSpc>
              <a:buFont typeface="+mj-lt"/>
              <a:buAutoNum type="arabicPeriod"/>
              <a:tabLst>
                <a:tab pos="0" algn="l"/>
              </a:tabLst>
            </a:pPr>
            <a:r>
              <a:rPr lang="fi-FI" b="1" dirty="0">
                <a:solidFill>
                  <a:schemeClr val="tx2"/>
                </a:solidFill>
                <a:latin typeface="Lato" panose="020F0502020204030203" pitchFamily="34" charset="77"/>
              </a:rPr>
              <a:t>  Pilottiesimerkit</a:t>
            </a:r>
            <a:endParaRPr lang="fi-FI" b="1" noProof="0" dirty="0">
              <a:solidFill>
                <a:schemeClr val="tx2"/>
              </a:solidFill>
              <a:highlight>
                <a:srgbClr val="FFFF00"/>
              </a:highlight>
              <a:latin typeface="Lato" panose="020F0502020204030203" pitchFamily="34" charset="77"/>
              <a:ea typeface="Calibri"/>
              <a:cs typeface="Calibri"/>
            </a:endParaRPr>
          </a:p>
          <a:p>
            <a:pPr marL="360000" defTabSz="720000">
              <a:lnSpc>
                <a:spcPts val="3000"/>
              </a:lnSpc>
              <a:buFont typeface="+mj-lt"/>
              <a:buAutoNum type="arabicPeriod"/>
              <a:tabLst>
                <a:tab pos="0" algn="l"/>
              </a:tabLst>
            </a:pPr>
            <a:r>
              <a:rPr lang="fi-FI" b="1" noProof="0" dirty="0">
                <a:solidFill>
                  <a:schemeClr val="tx2"/>
                </a:solidFill>
                <a:latin typeface="Lato" panose="020F0502020204030203" pitchFamily="34" charset="77"/>
              </a:rPr>
              <a:t>  Energiajärjestelmän </a:t>
            </a:r>
            <a:r>
              <a:rPr lang="fi-FI" b="1" dirty="0">
                <a:solidFill>
                  <a:schemeClr val="tx2"/>
                </a:solidFill>
                <a:latin typeface="Lato" panose="020F0502020204030203" pitchFamily="34" charset="77"/>
              </a:rPr>
              <a:t>suunnittelu</a:t>
            </a:r>
            <a:r>
              <a:rPr lang="fi-FI" b="1" noProof="0" dirty="0">
                <a:solidFill>
                  <a:schemeClr val="tx2"/>
                </a:solidFill>
                <a:latin typeface="Lato" panose="020F0502020204030203" pitchFamily="34" charset="77"/>
              </a:rPr>
              <a:t>, käyttöönotto ja seuranta</a:t>
            </a:r>
            <a:endParaRPr lang="fi-FI" b="1" noProof="0" dirty="0">
              <a:solidFill>
                <a:schemeClr val="tx2"/>
              </a:solidFill>
              <a:latin typeface="Lato" panose="020F0502020204030203" pitchFamily="34" charset="77"/>
              <a:ea typeface="Calibri"/>
              <a:cs typeface="Calibri"/>
            </a:endParaRPr>
          </a:p>
          <a:p>
            <a:pPr marL="360000" defTabSz="720000">
              <a:lnSpc>
                <a:spcPts val="3000"/>
              </a:lnSpc>
              <a:buFont typeface="+mj-lt"/>
              <a:buAutoNum type="arabicPeriod"/>
              <a:tabLst>
                <a:tab pos="0" algn="l"/>
              </a:tabLst>
            </a:pPr>
            <a:r>
              <a:rPr lang="fi-FI" b="1" noProof="0" dirty="0">
                <a:solidFill>
                  <a:schemeClr val="tx2"/>
                </a:solidFill>
                <a:latin typeface="Lato" panose="020F0502020204030203" pitchFamily="34" charset="77"/>
              </a:rPr>
              <a:t>  Yhteenveto ja johtopäätökset</a:t>
            </a:r>
            <a:endParaRPr lang="fi-FI" b="1" noProof="0" dirty="0">
              <a:solidFill>
                <a:schemeClr val="tx2"/>
              </a:solidFill>
              <a:latin typeface="Lato" panose="020F0502020204030203" pitchFamily="34" charset="77"/>
              <a:ea typeface="Calibri" panose="020F0502020204030204"/>
              <a:cs typeface="Calibri" panose="020F0502020204030204"/>
            </a:endParaRPr>
          </a:p>
          <a:p>
            <a:pPr marL="360000" defTabSz="720000">
              <a:lnSpc>
                <a:spcPts val="3000"/>
              </a:lnSpc>
              <a:buAutoNum type="arabicPeriod"/>
              <a:tabLst>
                <a:tab pos="0" algn="l"/>
              </a:tabLst>
            </a:pPr>
            <a:r>
              <a:rPr lang="fi-FI" b="1" noProof="0" dirty="0">
                <a:solidFill>
                  <a:schemeClr val="tx2"/>
                </a:solidFill>
                <a:latin typeface="Lato" panose="020F0502020204030203" pitchFamily="34" charset="77"/>
                <a:ea typeface="Calibri" panose="020F0502020204030204"/>
                <a:cs typeface="Calibri" panose="020F0502020204030204"/>
              </a:rPr>
              <a:t>  Lisätiedot ja liitteet</a:t>
            </a:r>
          </a:p>
        </p:txBody>
      </p:sp>
      <p:sp>
        <p:nvSpPr>
          <p:cNvPr id="6" name="Ellipsi 5">
            <a:extLst>
              <a:ext uri="{FF2B5EF4-FFF2-40B4-BE49-F238E27FC236}">
                <a16:creationId xmlns:a16="http://schemas.microsoft.com/office/drawing/2014/main" id="{7ECD881F-FFC7-2CB3-B702-B5CB2D2683D5}"/>
              </a:ext>
              <a:ext uri="{C183D7F6-B498-43B3-948B-1728B52AA6E4}">
                <adec:decorative xmlns:adec="http://schemas.microsoft.com/office/drawing/2017/decorative" val="1"/>
              </a:ext>
            </a:extLst>
          </p:cNvPr>
          <p:cNvSpPr/>
          <p:nvPr/>
        </p:nvSpPr>
        <p:spPr>
          <a:xfrm>
            <a:off x="8220796" y="678966"/>
            <a:ext cx="2971013" cy="297101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12" name="Tekstiruutu 11">
            <a:extLst>
              <a:ext uri="{FF2B5EF4-FFF2-40B4-BE49-F238E27FC236}">
                <a16:creationId xmlns:a16="http://schemas.microsoft.com/office/drawing/2014/main" id="{388ECA0F-1A0E-11B8-2D95-5CAC006F5E4A}"/>
              </a:ext>
            </a:extLst>
          </p:cNvPr>
          <p:cNvSpPr txBox="1"/>
          <p:nvPr/>
        </p:nvSpPr>
        <p:spPr>
          <a:xfrm>
            <a:off x="8461591" y="3994259"/>
            <a:ext cx="2499736" cy="738664"/>
          </a:xfrm>
          <a:prstGeom prst="rect">
            <a:avLst/>
          </a:prstGeom>
          <a:noFill/>
        </p:spPr>
        <p:txBody>
          <a:bodyPr wrap="square">
            <a:noAutofit/>
          </a:bodyPr>
          <a:lstStyle/>
          <a:p>
            <a:pPr algn="ctr">
              <a:lnSpc>
                <a:spcPts val="1700"/>
              </a:lnSpc>
            </a:pPr>
            <a:r>
              <a:rPr lang="fi-FI" sz="1400" dirty="0">
                <a:latin typeface="Lato" panose="020F0502020204030203" pitchFamily="34" charset="77"/>
                <a:ea typeface="Lato"/>
                <a:cs typeface="Lato"/>
                <a:sym typeface="Lato"/>
              </a:rPr>
              <a:t>Käsikirja on luotu </a:t>
            </a:r>
            <a:br>
              <a:rPr lang="fi-FI" sz="1400" dirty="0">
                <a:latin typeface="Lato" panose="020F0502020204030203" pitchFamily="34" charset="77"/>
                <a:ea typeface="Lato"/>
                <a:cs typeface="Lato"/>
                <a:sym typeface="Lato"/>
              </a:rPr>
            </a:br>
            <a:r>
              <a:rPr lang="fi-FI" sz="1400" dirty="0">
                <a:latin typeface="Lato" panose="020F0502020204030203" pitchFamily="34" charset="77"/>
                <a:ea typeface="Lato"/>
                <a:cs typeface="Lato"/>
                <a:sym typeface="Lato"/>
              </a:rPr>
              <a:t>Energiapalvelumalli alueille </a:t>
            </a:r>
            <a:br>
              <a:rPr lang="fi-FI" sz="1400" dirty="0">
                <a:latin typeface="Lato" panose="020F0502020204030203" pitchFamily="34" charset="77"/>
                <a:ea typeface="Lato"/>
                <a:cs typeface="Lato"/>
                <a:sym typeface="Lato"/>
              </a:rPr>
            </a:br>
            <a:r>
              <a:rPr lang="fi-FI" sz="1400" dirty="0">
                <a:latin typeface="Lato" panose="020F0502020204030203" pitchFamily="34" charset="77"/>
                <a:ea typeface="Lato"/>
                <a:cs typeface="Lato"/>
                <a:sym typeface="Lato"/>
              </a:rPr>
              <a:t>(ENPA) -hankkeessa. </a:t>
            </a:r>
            <a:endParaRPr lang="fi-FI" sz="1400" dirty="0">
              <a:latin typeface="Lato" panose="020F0502020204030203" pitchFamily="34" charset="77"/>
            </a:endParaRPr>
          </a:p>
        </p:txBody>
      </p:sp>
      <p:pic>
        <p:nvPicPr>
          <p:cNvPr id="13" name="Kuva 12" descr="Energiapalvelumalli alueille (ENPA) -hankkeen logo.">
            <a:extLst>
              <a:ext uri="{FF2B5EF4-FFF2-40B4-BE49-F238E27FC236}">
                <a16:creationId xmlns:a16="http://schemas.microsoft.com/office/drawing/2014/main" id="{1D932D6F-1535-28B4-BC96-016A223C1743}"/>
              </a:ext>
            </a:extLst>
          </p:cNvPr>
          <p:cNvPicPr>
            <a:picLocks noChangeAspect="1"/>
          </p:cNvPicPr>
          <p:nvPr/>
        </p:nvPicPr>
        <p:blipFill>
          <a:blip r:embed="rId2"/>
          <a:stretch>
            <a:fillRect/>
          </a:stretch>
        </p:blipFill>
        <p:spPr>
          <a:xfrm>
            <a:off x="8392057" y="845141"/>
            <a:ext cx="2639449" cy="2639449"/>
          </a:xfrm>
          <a:prstGeom prst="rect">
            <a:avLst/>
          </a:prstGeom>
          <a:ln>
            <a:noFill/>
          </a:ln>
        </p:spPr>
      </p:pic>
      <p:pic>
        <p:nvPicPr>
          <p:cNvPr id="7" name="Kuva 6">
            <a:extLst>
              <a:ext uri="{FF2B5EF4-FFF2-40B4-BE49-F238E27FC236}">
                <a16:creationId xmlns:a16="http://schemas.microsoft.com/office/drawing/2014/main" id="{37FA118D-7A6A-7058-42A7-398CA3D188E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334702" y="4618046"/>
            <a:ext cx="2743200" cy="266700"/>
          </a:xfrm>
          <a:prstGeom prst="rect">
            <a:avLst/>
          </a:prstGeom>
        </p:spPr>
      </p:pic>
      <p:sp>
        <p:nvSpPr>
          <p:cNvPr id="2" name="Dian numeron paikkamerkki 1">
            <a:extLst>
              <a:ext uri="{FF2B5EF4-FFF2-40B4-BE49-F238E27FC236}">
                <a16:creationId xmlns:a16="http://schemas.microsoft.com/office/drawing/2014/main" id="{3744FE4F-34C5-88C8-5C9B-E0562BB4E3C9}"/>
              </a:ext>
              <a:ext uri="{C183D7F6-B498-43B3-948B-1728B52AA6E4}">
                <adec:decorative xmlns:adec="http://schemas.microsoft.com/office/drawing/2017/decorative" val="1"/>
              </a:ext>
            </a:extLst>
          </p:cNvPr>
          <p:cNvSpPr>
            <a:spLocks noGrp="1"/>
          </p:cNvSpPr>
          <p:nvPr>
            <p:ph type="sldNum" sz="quarter" idx="10"/>
          </p:nvPr>
        </p:nvSpPr>
        <p:spPr>
          <a:xfrm>
            <a:off x="11649600" y="6368548"/>
            <a:ext cx="273536" cy="325804"/>
          </a:xfrm>
        </p:spPr>
        <p:txBody>
          <a:bodyPr/>
          <a:lstStyle/>
          <a:p>
            <a:fld id="{E70901DD-1AA0-E848-912F-2A393D06EFBD}" type="slidenum">
              <a:rPr lang="fi-FI" smtClean="0"/>
              <a:pPr/>
              <a:t>2</a:t>
            </a:fld>
            <a:endParaRPr lang="fi-FI" dirty="0"/>
          </a:p>
        </p:txBody>
      </p:sp>
      <p:pic>
        <p:nvPicPr>
          <p:cNvPr id="9" name="Kuva 8">
            <a:extLst>
              <a:ext uri="{FF2B5EF4-FFF2-40B4-BE49-F238E27FC236}">
                <a16:creationId xmlns:a16="http://schemas.microsoft.com/office/drawing/2014/main" id="{15DC35C5-8F95-DAA2-3873-09AAACB55B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3450495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C552D2B4-FF75-ABC0-E094-B529F522CD35}"/>
              </a:ext>
            </a:extLst>
          </p:cNvPr>
          <p:cNvSpPr txBox="1">
            <a:spLocks noGrp="1"/>
          </p:cNvSpPr>
          <p:nvPr>
            <p:ph type="title" idx="4294967295"/>
          </p:nvPr>
        </p:nvSpPr>
        <p:spPr>
          <a:xfrm>
            <a:off x="1260" y="899426"/>
            <a:ext cx="12192000" cy="2368029"/>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1. ALKUSANAT </a:t>
            </a:r>
            <a:b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br>
            <a:r>
              <a:rPr kumimoji="0" lang="fi-FI" sz="5000" b="1" i="0" u="none" strike="noStrike" kern="1200" cap="none" spc="0" normalizeH="0" baseline="0" noProof="0" dirty="0">
                <a:ln>
                  <a:noFill/>
                </a:ln>
                <a:solidFill>
                  <a:schemeClr val="tx2"/>
                </a:solidFill>
                <a:effectLst/>
                <a:uLnTx/>
                <a:uFillTx/>
                <a:latin typeface="Lato" panose="020F0502020204030203" pitchFamily="34" charset="77"/>
                <a:ea typeface="Lato"/>
                <a:cs typeface="Lato"/>
              </a:rPr>
              <a:t>Energiapalvelumalli alueille</a:t>
            </a:r>
            <a:br>
              <a:rPr kumimoji="0" lang="fi-FI" sz="5000" b="1" i="0" u="none" strike="noStrike" kern="1200" cap="none" spc="0" normalizeH="0" baseline="0" noProof="0" dirty="0">
                <a:ln>
                  <a:noFill/>
                </a:ln>
                <a:solidFill>
                  <a:schemeClr val="tx2"/>
                </a:solidFill>
                <a:effectLst/>
                <a:uLnTx/>
                <a:uFillTx/>
                <a:latin typeface="Lato" panose="020F0502020204030203" pitchFamily="34" charset="77"/>
                <a:ea typeface="Lato"/>
                <a:cs typeface="Lato"/>
              </a:rPr>
            </a:br>
            <a:r>
              <a:rPr kumimoji="0" lang="fi-FI" sz="5000" b="1" i="0" u="none" strike="noStrike" kern="1200" cap="none" spc="0" normalizeH="0" baseline="0" noProof="0" dirty="0">
                <a:ln>
                  <a:noFill/>
                </a:ln>
                <a:solidFill>
                  <a:schemeClr val="tx2"/>
                </a:solidFill>
                <a:effectLst/>
                <a:uLnTx/>
                <a:uFillTx/>
                <a:latin typeface="Lato" panose="020F0502020204030203" pitchFamily="34" charset="77"/>
                <a:ea typeface="Lato"/>
                <a:cs typeface="Lato"/>
              </a:rPr>
              <a:t>(ENPA) -hanke</a:t>
            </a:r>
            <a:endParaRPr kumimoji="0" lang="fi-FI" sz="5000" b="1" i="0" u="none" strike="noStrike" kern="1200" cap="none" spc="0" normalizeH="0" baseline="0" noProof="0" dirty="0">
              <a:ln>
                <a:noFill/>
              </a:ln>
              <a:solidFill>
                <a:schemeClr val="tx2"/>
              </a:solidFill>
              <a:effectLst/>
              <a:uLnTx/>
              <a:uFillTx/>
              <a:latin typeface="Lato" panose="020F0502020204030203" pitchFamily="34" charset="77"/>
              <a:ea typeface="+mn-ea"/>
              <a:cs typeface="+mn-cs"/>
            </a:endParaRPr>
          </a:p>
        </p:txBody>
      </p:sp>
      <p:grpSp>
        <p:nvGrpSpPr>
          <p:cNvPr id="44" name="Ryhmä 43">
            <a:extLst>
              <a:ext uri="{FF2B5EF4-FFF2-40B4-BE49-F238E27FC236}">
                <a16:creationId xmlns:a16="http://schemas.microsoft.com/office/drawing/2014/main" id="{AB7D58FE-A971-9F66-2768-27B2615ED5CE}"/>
              </a:ext>
              <a:ext uri="{C183D7F6-B498-43B3-948B-1728B52AA6E4}">
                <adec:decorative xmlns:adec="http://schemas.microsoft.com/office/drawing/2017/decorative" val="1"/>
              </a:ext>
            </a:extLst>
          </p:cNvPr>
          <p:cNvGrpSpPr/>
          <p:nvPr/>
        </p:nvGrpSpPr>
        <p:grpSpPr>
          <a:xfrm>
            <a:off x="65001" y="3878700"/>
            <a:ext cx="11881531" cy="2718571"/>
            <a:chOff x="65001" y="3878700"/>
            <a:chExt cx="11881531" cy="2718571"/>
          </a:xfrm>
        </p:grpSpPr>
        <p:sp>
          <p:nvSpPr>
            <p:cNvPr id="7" name="Kuva 527">
              <a:extLst>
                <a:ext uri="{FF2B5EF4-FFF2-40B4-BE49-F238E27FC236}">
                  <a16:creationId xmlns:a16="http://schemas.microsoft.com/office/drawing/2014/main" id="{80DA8F4D-7154-F401-F53B-D4021194C847}"/>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8" name="Kuva 528">
              <a:extLst>
                <a:ext uri="{FF2B5EF4-FFF2-40B4-BE49-F238E27FC236}">
                  <a16:creationId xmlns:a16="http://schemas.microsoft.com/office/drawing/2014/main" id="{6A2E4584-E54A-2B95-FFD2-D769450F1982}"/>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latin typeface="Lato" panose="020F0502020204030203" pitchFamily="34" charset="77"/>
              </a:endParaRPr>
            </a:p>
          </p:txBody>
        </p:sp>
        <p:sp>
          <p:nvSpPr>
            <p:cNvPr id="9" name="Kuva 527">
              <a:extLst>
                <a:ext uri="{FF2B5EF4-FFF2-40B4-BE49-F238E27FC236}">
                  <a16:creationId xmlns:a16="http://schemas.microsoft.com/office/drawing/2014/main" id="{C8E9945D-1929-7B2D-FCF7-86F6AEB33EF5}"/>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10" name="Kuva 527">
              <a:extLst>
                <a:ext uri="{FF2B5EF4-FFF2-40B4-BE49-F238E27FC236}">
                  <a16:creationId xmlns:a16="http://schemas.microsoft.com/office/drawing/2014/main" id="{83C5FFE5-5EF9-A27C-B918-AF78A8140407}"/>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11" name="Kuva 527">
              <a:extLst>
                <a:ext uri="{FF2B5EF4-FFF2-40B4-BE49-F238E27FC236}">
                  <a16:creationId xmlns:a16="http://schemas.microsoft.com/office/drawing/2014/main" id="{36C2AF03-7895-BF4B-7B9E-A840DE4CD168}"/>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12" name="Kuva 527">
              <a:extLst>
                <a:ext uri="{FF2B5EF4-FFF2-40B4-BE49-F238E27FC236}">
                  <a16:creationId xmlns:a16="http://schemas.microsoft.com/office/drawing/2014/main" id="{F25BD80D-3751-F201-F38B-9191F365354D}"/>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13" name="Kuva 527">
              <a:extLst>
                <a:ext uri="{FF2B5EF4-FFF2-40B4-BE49-F238E27FC236}">
                  <a16:creationId xmlns:a16="http://schemas.microsoft.com/office/drawing/2014/main" id="{4F0AAE88-022B-0829-920A-B26D84F9E97D}"/>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14" name="Kuva 527">
              <a:extLst>
                <a:ext uri="{FF2B5EF4-FFF2-40B4-BE49-F238E27FC236}">
                  <a16:creationId xmlns:a16="http://schemas.microsoft.com/office/drawing/2014/main" id="{58B94681-1B35-061A-55F9-B03AB258CCA8}"/>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15" name="Kuva 527">
              <a:extLst>
                <a:ext uri="{FF2B5EF4-FFF2-40B4-BE49-F238E27FC236}">
                  <a16:creationId xmlns:a16="http://schemas.microsoft.com/office/drawing/2014/main" id="{6D0F08BA-D2EC-8BAE-2CFF-B20A5785F0AD}"/>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16" name="Kuva 527">
              <a:extLst>
                <a:ext uri="{FF2B5EF4-FFF2-40B4-BE49-F238E27FC236}">
                  <a16:creationId xmlns:a16="http://schemas.microsoft.com/office/drawing/2014/main" id="{CCF7CAD4-D0C9-FF5C-E1C3-1FF5F4CA1DA9}"/>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17" name="Kuva 527">
              <a:extLst>
                <a:ext uri="{FF2B5EF4-FFF2-40B4-BE49-F238E27FC236}">
                  <a16:creationId xmlns:a16="http://schemas.microsoft.com/office/drawing/2014/main" id="{F09796FA-5899-FD24-41F6-2B6614A15284}"/>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latin typeface="Lato" panose="020F0502020204030203" pitchFamily="34" charset="77"/>
              </a:endParaRPr>
            </a:p>
          </p:txBody>
        </p:sp>
        <p:sp>
          <p:nvSpPr>
            <p:cNvPr id="20" name="Google Shape;539;p3">
              <a:extLst>
                <a:ext uri="{FF2B5EF4-FFF2-40B4-BE49-F238E27FC236}">
                  <a16:creationId xmlns:a16="http://schemas.microsoft.com/office/drawing/2014/main" id="{38BCA388-1E8A-FD16-A64A-3892FCE2A534}"/>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21" name="Google Shape;539;p3">
              <a:extLst>
                <a:ext uri="{FF2B5EF4-FFF2-40B4-BE49-F238E27FC236}">
                  <a16:creationId xmlns:a16="http://schemas.microsoft.com/office/drawing/2014/main" id="{7A944574-D30D-F053-BE90-0AACFF426A82}"/>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22" name="Google Shape;541;p3">
              <a:extLst>
                <a:ext uri="{FF2B5EF4-FFF2-40B4-BE49-F238E27FC236}">
                  <a16:creationId xmlns:a16="http://schemas.microsoft.com/office/drawing/2014/main" id="{30F5823D-9EAE-81BB-B056-D18F1DC3251B}"/>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23" name="Google Shape;543;p3">
              <a:extLst>
                <a:ext uri="{FF2B5EF4-FFF2-40B4-BE49-F238E27FC236}">
                  <a16:creationId xmlns:a16="http://schemas.microsoft.com/office/drawing/2014/main" id="{A924C320-53E5-2097-2B13-4945AC9C789E}"/>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24" name="Google Shape;545;p3">
              <a:extLst>
                <a:ext uri="{FF2B5EF4-FFF2-40B4-BE49-F238E27FC236}">
                  <a16:creationId xmlns:a16="http://schemas.microsoft.com/office/drawing/2014/main" id="{E354C871-CFBF-FE78-7035-ED1CB0DC796F}"/>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25" name="Google Shape;547;p3">
              <a:extLst>
                <a:ext uri="{FF2B5EF4-FFF2-40B4-BE49-F238E27FC236}">
                  <a16:creationId xmlns:a16="http://schemas.microsoft.com/office/drawing/2014/main" id="{F42BBE44-CE2C-008A-3F57-BDC7A09D6AC7}"/>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26" name="Google Shape;549;p3">
              <a:extLst>
                <a:ext uri="{FF2B5EF4-FFF2-40B4-BE49-F238E27FC236}">
                  <a16:creationId xmlns:a16="http://schemas.microsoft.com/office/drawing/2014/main" id="{2D976F0B-FC7C-925C-4D69-5A17472444DF}"/>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27" name="Google Shape;551;p3">
              <a:extLst>
                <a:ext uri="{FF2B5EF4-FFF2-40B4-BE49-F238E27FC236}">
                  <a16:creationId xmlns:a16="http://schemas.microsoft.com/office/drawing/2014/main" id="{08F10D96-8AA2-0F5C-463B-3E251B0938E2}"/>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28" name="Google Shape;553;p3">
              <a:extLst>
                <a:ext uri="{FF2B5EF4-FFF2-40B4-BE49-F238E27FC236}">
                  <a16:creationId xmlns:a16="http://schemas.microsoft.com/office/drawing/2014/main" id="{CAE66A7F-875B-AD45-A57D-2BACE4F7228C}"/>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29" name="Google Shape;555;p3">
              <a:extLst>
                <a:ext uri="{FF2B5EF4-FFF2-40B4-BE49-F238E27FC236}">
                  <a16:creationId xmlns:a16="http://schemas.microsoft.com/office/drawing/2014/main" id="{CBFE7F00-C710-61A8-800E-E144E8A98126}"/>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30" name="Google Shape;557;p3">
              <a:extLst>
                <a:ext uri="{FF2B5EF4-FFF2-40B4-BE49-F238E27FC236}">
                  <a16:creationId xmlns:a16="http://schemas.microsoft.com/office/drawing/2014/main" id="{617D3872-9278-99AA-1FBE-FB7A3EF09370}"/>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18" name="Kuva 17">
              <a:extLst>
                <a:ext uri="{FF2B5EF4-FFF2-40B4-BE49-F238E27FC236}">
                  <a16:creationId xmlns:a16="http://schemas.microsoft.com/office/drawing/2014/main" id="{EA14D61C-A57B-2215-FC1B-9148DDF3ADD0}"/>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43" name="Kuva 42">
              <a:extLst>
                <a:ext uri="{FF2B5EF4-FFF2-40B4-BE49-F238E27FC236}">
                  <a16:creationId xmlns:a16="http://schemas.microsoft.com/office/drawing/2014/main" id="{13CFDCAD-87E6-62FC-436E-BBF6C97BBD57}"/>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21600" y="5796000"/>
              <a:ext cx="587516" cy="500713"/>
            </a:xfrm>
            <a:prstGeom prst="rect">
              <a:avLst/>
            </a:prstGeom>
          </p:spPr>
        </p:pic>
      </p:grpSp>
    </p:spTree>
    <p:extLst>
      <p:ext uri="{BB962C8B-B14F-4D97-AF65-F5344CB8AC3E}">
        <p14:creationId xmlns:p14="http://schemas.microsoft.com/office/powerpoint/2010/main" val="6502126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7D3A4E62-3E85-F386-A06A-4F16A6BCEC67}"/>
              </a:ext>
            </a:extLst>
          </p:cNvPr>
          <p:cNvSpPr txBox="1">
            <a:spLocks noGrp="1"/>
          </p:cNvSpPr>
          <p:nvPr>
            <p:ph type="title" idx="4294967295"/>
          </p:nvPr>
        </p:nvSpPr>
        <p:spPr>
          <a:xfrm>
            <a:off x="1" y="540000"/>
            <a:ext cx="8488680" cy="13843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17550" marR="0" lvl="0" indent="1588" algn="l" defTabSz="914400" rtl="0" eaLnBrk="1" fontAlgn="auto" latinLnBrk="0" hangingPunct="1">
              <a:lnSpc>
                <a:spcPts val="3700"/>
              </a:lnSpc>
              <a:spcBef>
                <a:spcPts val="0"/>
              </a:spcBef>
              <a:spcAft>
                <a:spcPts val="0"/>
              </a:spcAft>
              <a:buClr>
                <a:srgbClr val="003770"/>
              </a:buClr>
              <a:buSzPts val="4400"/>
              <a:buFontTx/>
              <a:buNone/>
              <a:tabLst/>
              <a:defRPr/>
            </a:pPr>
            <a:r>
              <a:rPr kumimoji="0" lang="fi-FI" sz="3200" b="0" i="0" u="none" strike="noStrike" kern="1200" cap="none" spc="0" normalizeH="0" baseline="0" noProof="0" dirty="0">
                <a:ln>
                  <a:noFill/>
                </a:ln>
                <a:solidFill>
                  <a:schemeClr val="tx2"/>
                </a:solidFill>
                <a:effectLst/>
                <a:uLnTx/>
                <a:uFillTx/>
                <a:latin typeface="Lato Black" panose="020F0502020204030203" pitchFamily="34" charset="77"/>
                <a:ea typeface="+mj-ea"/>
                <a:cs typeface="+mj-cs"/>
              </a:rPr>
              <a:t>Energiapalvelumalli alueille: </a:t>
            </a:r>
            <a:br>
              <a:rPr kumimoji="0" lang="fi-FI" sz="3200" b="0" i="0" u="none" strike="noStrike" kern="1200" cap="none" spc="0" normalizeH="0" baseline="0" noProof="0" dirty="0">
                <a:ln>
                  <a:noFill/>
                </a:ln>
                <a:solidFill>
                  <a:schemeClr val="tx2"/>
                </a:solidFill>
                <a:effectLst/>
                <a:uLnTx/>
                <a:uFillTx/>
                <a:latin typeface="Lato Black" panose="020F0502020204030203" pitchFamily="34" charset="77"/>
                <a:ea typeface="+mj-ea"/>
                <a:cs typeface="+mj-cs"/>
              </a:rPr>
            </a:br>
            <a:r>
              <a:rPr kumimoji="0" lang="fi-FI" sz="3200" b="1" i="0" u="none" strike="noStrike" kern="1200" cap="none" spc="0" normalizeH="0" baseline="0" noProof="0" dirty="0">
                <a:ln>
                  <a:noFill/>
                </a:ln>
                <a:solidFill>
                  <a:schemeClr val="tx2"/>
                </a:solidFill>
                <a:effectLst/>
                <a:uLnTx/>
                <a:uFillTx/>
                <a:latin typeface="Lato" panose="020F0502020204030203" pitchFamily="34" charset="77"/>
                <a:ea typeface="+mj-ea"/>
                <a:cs typeface="+mj-cs"/>
              </a:rPr>
              <a:t>Käsikirja alueellisen energiapalvelun </a:t>
            </a:r>
            <a:br>
              <a:rPr kumimoji="0" lang="fi-FI" sz="3200" b="1" i="0" u="none" strike="noStrike" kern="1200" cap="none" spc="0" normalizeH="0" baseline="0" noProof="0" dirty="0">
                <a:ln>
                  <a:noFill/>
                </a:ln>
                <a:solidFill>
                  <a:schemeClr val="tx2"/>
                </a:solidFill>
                <a:effectLst/>
                <a:uLnTx/>
                <a:uFillTx/>
                <a:latin typeface="Lato" panose="020F0502020204030203" pitchFamily="34" charset="77"/>
                <a:ea typeface="+mj-ea"/>
                <a:cs typeface="+mj-cs"/>
              </a:rPr>
            </a:br>
            <a:r>
              <a:rPr kumimoji="0" lang="fi-FI" sz="3200" b="1" i="0" u="none" strike="noStrike" kern="1200" cap="none" spc="0" normalizeH="0" baseline="0" noProof="0" dirty="0">
                <a:ln>
                  <a:noFill/>
                </a:ln>
                <a:solidFill>
                  <a:schemeClr val="tx2"/>
                </a:solidFill>
                <a:effectLst/>
                <a:uLnTx/>
                <a:uFillTx/>
                <a:latin typeface="Lato" panose="020F0502020204030203" pitchFamily="34" charset="77"/>
                <a:ea typeface="+mj-ea"/>
                <a:cs typeface="+mj-cs"/>
              </a:rPr>
              <a:t>soveltuvuuden arviointiin ja hankintaan</a:t>
            </a:r>
          </a:p>
        </p:txBody>
      </p:sp>
      <p:sp>
        <p:nvSpPr>
          <p:cNvPr id="4" name="Sisällön paikkamerkki 2">
            <a:extLst>
              <a:ext uri="{FF2B5EF4-FFF2-40B4-BE49-F238E27FC236}">
                <a16:creationId xmlns:a16="http://schemas.microsoft.com/office/drawing/2014/main" id="{C9A3AEB1-ECF5-C012-345F-D62D69E15FE4}"/>
              </a:ext>
            </a:extLst>
          </p:cNvPr>
          <p:cNvSpPr txBox="1">
            <a:spLocks/>
          </p:cNvSpPr>
          <p:nvPr/>
        </p:nvSpPr>
        <p:spPr>
          <a:xfrm>
            <a:off x="-1" y="2340000"/>
            <a:ext cx="11725275" cy="3474794"/>
          </a:xfrm>
          <a:prstGeom prst="rect">
            <a:avLst/>
          </a:prstGeom>
        </p:spPr>
        <p:txBody>
          <a:bodyPr vert="horz" lIns="720000" tIns="0" rIns="0" bIns="0" numCol="2" spcCol="288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0"/>
              </a:spcBef>
              <a:spcAft>
                <a:spcPts val="1400"/>
              </a:spcAft>
              <a:buClr>
                <a:schemeClr val="dk1"/>
              </a:buClr>
              <a:buSzPct val="120000"/>
              <a:buNone/>
            </a:pPr>
            <a:r>
              <a:rPr lang="fi-FI" sz="1600" b="1" dirty="0">
                <a:solidFill>
                  <a:schemeClr val="tx2"/>
                </a:solidFill>
                <a:latin typeface="Lato Black" panose="020F0502020204030203" pitchFamily="34" charset="77"/>
                <a:sym typeface="Lato"/>
              </a:rPr>
              <a:t>KÄSIKIRJAN SISÄLTÖ</a:t>
            </a:r>
            <a:endParaRPr lang="fi-FI" sz="1600" b="1" dirty="0">
              <a:solidFill>
                <a:schemeClr val="tx2"/>
              </a:solidFill>
              <a:latin typeface="Lato Black" panose="020F0502020204030203" pitchFamily="34" charset="77"/>
            </a:endParaRPr>
          </a:p>
          <a:p>
            <a:pPr marL="0" indent="0">
              <a:lnSpc>
                <a:spcPts val="1700"/>
              </a:lnSpc>
              <a:spcBef>
                <a:spcPts val="0"/>
              </a:spcBef>
              <a:buClr>
                <a:schemeClr val="dk1"/>
              </a:buClr>
              <a:buSzPct val="120000"/>
              <a:buNone/>
            </a:pPr>
            <a:r>
              <a:rPr lang="fi-FI" sz="1400" dirty="0">
                <a:latin typeface="Lato" panose="020F0502020204030203" pitchFamily="34" charset="77"/>
              </a:rPr>
              <a:t>Tämä käsikirja tuo esille Energiapalvelumalli alueille (ENPA) </a:t>
            </a:r>
            <a:br>
              <a:rPr lang="fi-FI" sz="1400" dirty="0">
                <a:latin typeface="Lato" panose="020F0502020204030203" pitchFamily="34" charset="77"/>
              </a:rPr>
            </a:br>
            <a:r>
              <a:rPr lang="fi-FI" sz="1400" dirty="0">
                <a:latin typeface="Lato" panose="020F0502020204030203" pitchFamily="34" charset="77"/>
              </a:rPr>
              <a:t>-hankkeen oppeja ja lopputuloksia, käsitellen alueellisen energiapalvelumallin toteutusta aina potentiaalisten alueiden selvityksestä tontinluovutuksen kautta itse hankintaan. </a:t>
            </a:r>
          </a:p>
          <a:p>
            <a:pPr marL="0" indent="0">
              <a:lnSpc>
                <a:spcPts val="1700"/>
              </a:lnSpc>
              <a:spcBef>
                <a:spcPts val="0"/>
              </a:spcBef>
              <a:buClr>
                <a:schemeClr val="dk1"/>
              </a:buClr>
              <a:buSzPct val="120000"/>
              <a:buNone/>
            </a:pPr>
            <a:endParaRPr lang="fi-FI" sz="1400" dirty="0">
              <a:latin typeface="Lato" panose="020F0502020204030203" pitchFamily="34" charset="77"/>
            </a:endParaRPr>
          </a:p>
          <a:p>
            <a:pPr marL="0" indent="0">
              <a:lnSpc>
                <a:spcPts val="1700"/>
              </a:lnSpc>
              <a:spcBef>
                <a:spcPts val="0"/>
              </a:spcBef>
              <a:spcAft>
                <a:spcPts val="900"/>
              </a:spcAft>
              <a:buClr>
                <a:schemeClr val="dk1"/>
              </a:buClr>
              <a:buSzPct val="120000"/>
              <a:buNone/>
            </a:pPr>
            <a:r>
              <a:rPr lang="fi-FI" sz="1400" dirty="0">
                <a:latin typeface="Lato" panose="020F0502020204030203" pitchFamily="34" charset="77"/>
              </a:rPr>
              <a:t>Käsikirjan sisällöissä käsitellään mm. seuraavia teemoja:</a:t>
            </a:r>
          </a:p>
          <a:p>
            <a:pPr marL="288000" indent="-144000">
              <a:lnSpc>
                <a:spcPts val="1700"/>
              </a:lnSpc>
              <a:spcBef>
                <a:spcPts val="0"/>
              </a:spcBef>
              <a:spcAft>
                <a:spcPts val="800"/>
              </a:spcAft>
              <a:buClr>
                <a:schemeClr val="dk1"/>
              </a:buClr>
              <a:buSzPct val="120000"/>
              <a:buFont typeface="Arial" pitchFamily="34"/>
              <a:buChar char="•"/>
            </a:pPr>
            <a:r>
              <a:rPr lang="fi-FI" sz="1400" dirty="0">
                <a:latin typeface="Lato" panose="020F0502020204030203" pitchFamily="34" charset="77"/>
              </a:rPr>
              <a:t>Miten alue- tai korttelitason energiaratkaisuille sopivia alueita </a:t>
            </a:r>
            <a:br>
              <a:rPr lang="fi-FI" sz="1400" dirty="0">
                <a:latin typeface="Lato" panose="020F0502020204030203" pitchFamily="34" charset="77"/>
              </a:rPr>
            </a:br>
            <a:r>
              <a:rPr lang="fi-FI" sz="1400" dirty="0">
                <a:latin typeface="Lato" panose="020F0502020204030203" pitchFamily="34" charset="77"/>
              </a:rPr>
              <a:t>kannattaa määrittää ja priorisoida?</a:t>
            </a:r>
          </a:p>
          <a:p>
            <a:pPr marL="288000" indent="-144000">
              <a:lnSpc>
                <a:spcPts val="1700"/>
              </a:lnSpc>
              <a:spcBef>
                <a:spcPts val="0"/>
              </a:spcBef>
              <a:spcAft>
                <a:spcPts val="800"/>
              </a:spcAft>
              <a:buClr>
                <a:schemeClr val="dk1"/>
              </a:buClr>
              <a:buSzPct val="120000"/>
              <a:buFont typeface="Arial" pitchFamily="34"/>
              <a:buChar char="•"/>
            </a:pPr>
            <a:r>
              <a:rPr lang="fi-FI" sz="1400" dirty="0">
                <a:latin typeface="Lato" panose="020F0502020204030203" pitchFamily="34" charset="77"/>
              </a:rPr>
              <a:t>Mitä korttelitason energiaratkaisun toteutuksen osalta tulisi huomioida maankäytön prosesseissa?</a:t>
            </a:r>
          </a:p>
          <a:p>
            <a:pPr marL="288000" indent="-144000">
              <a:lnSpc>
                <a:spcPts val="1700"/>
              </a:lnSpc>
              <a:spcBef>
                <a:spcPts val="0"/>
              </a:spcBef>
              <a:spcAft>
                <a:spcPts val="800"/>
              </a:spcAft>
              <a:buClr>
                <a:schemeClr val="dk1"/>
              </a:buClr>
              <a:buSzPct val="120000"/>
              <a:buFont typeface="Arial" pitchFamily="34"/>
              <a:buChar char="•"/>
            </a:pPr>
            <a:r>
              <a:rPr lang="fi-FI" sz="1400" dirty="0">
                <a:latin typeface="Lato" panose="020F0502020204030203" pitchFamily="34" charset="77"/>
              </a:rPr>
              <a:t>Miten energiaa palveluna käytännössä hankitaan? </a:t>
            </a:r>
            <a:br>
              <a:rPr lang="fi-FI" sz="1400" dirty="0">
                <a:latin typeface="Lato" panose="020F0502020204030203" pitchFamily="34" charset="77"/>
              </a:rPr>
            </a:br>
            <a:r>
              <a:rPr lang="fi-FI" sz="1400" dirty="0">
                <a:latin typeface="Lato" panose="020F0502020204030203" pitchFamily="34" charset="77"/>
              </a:rPr>
              <a:t>Mitä sopimuksia hankinnan aikana vaaditaan?</a:t>
            </a:r>
          </a:p>
          <a:p>
            <a:pPr marL="0" indent="0">
              <a:lnSpc>
                <a:spcPts val="1800"/>
              </a:lnSpc>
              <a:spcBef>
                <a:spcPts val="0"/>
              </a:spcBef>
              <a:spcAft>
                <a:spcPts val="1400"/>
              </a:spcAft>
              <a:buClr>
                <a:schemeClr val="dk1"/>
              </a:buClr>
              <a:buSzPct val="120000"/>
              <a:buNone/>
            </a:pPr>
            <a:r>
              <a:rPr lang="fi-FI" sz="1600" b="1" dirty="0">
                <a:solidFill>
                  <a:schemeClr val="tx2"/>
                </a:solidFill>
                <a:latin typeface="Lato Black" panose="020F0502020204030203" pitchFamily="34" charset="77"/>
                <a:sym typeface="Lato"/>
              </a:rPr>
              <a:t>KOHDERYHMÄ</a:t>
            </a:r>
            <a:endParaRPr lang="fi-FI" sz="1600" b="1" dirty="0">
              <a:latin typeface="Lato Black" panose="020F0502020204030203" pitchFamily="34" charset="77"/>
            </a:endParaRPr>
          </a:p>
          <a:p>
            <a:pPr marL="0" indent="0">
              <a:lnSpc>
                <a:spcPts val="1700"/>
              </a:lnSpc>
              <a:spcBef>
                <a:spcPts val="0"/>
              </a:spcBef>
              <a:buClr>
                <a:schemeClr val="dk1"/>
              </a:buClr>
              <a:buSzPct val="120000"/>
              <a:buNone/>
            </a:pPr>
            <a:r>
              <a:rPr lang="fi-FI" sz="1400" dirty="0">
                <a:latin typeface="Lato" panose="020F0502020204030203" pitchFamily="34" charset="77"/>
              </a:rPr>
              <a:t>Tämän käsikirjan tarkoituksena on antaa tietoa erityisesti kunnille, mutta myös muille aiheesta kiinnostuneille toimijoille, kuten kiinteistöjen ylläpitäjille ja rakennuttajille, alueellisten energia-palveluiden käyttöönotosta. Käsikirjassa tarkastellaan alueellisia energiapalveluratkaisuja koko kaupunkikehityksen elinkaarella, </a:t>
            </a:r>
            <a:br>
              <a:rPr lang="fi-FI" sz="1400" dirty="0">
                <a:latin typeface="Lato" panose="020F0502020204030203" pitchFamily="34" charset="77"/>
              </a:rPr>
            </a:br>
            <a:r>
              <a:rPr lang="fi-FI" sz="1400" dirty="0">
                <a:latin typeface="Lato" panose="020F0502020204030203" pitchFamily="34" charset="77"/>
              </a:rPr>
              <a:t>aina kaavoitusvaiheen selvitystyöstä itse ratkaisun hankintaan.</a:t>
            </a:r>
          </a:p>
          <a:p>
            <a:pPr marL="0" indent="0">
              <a:buFont typeface="Arial" panose="020B0604020202020204" pitchFamily="34" charset="0"/>
              <a:buNone/>
            </a:pPr>
            <a:endParaRPr lang="fi-FI" sz="1400" dirty="0">
              <a:latin typeface="Lato" panose="020F0502020204030203" pitchFamily="34" charset="77"/>
              <a:cs typeface="Calibri"/>
            </a:endParaRPr>
          </a:p>
          <a:p>
            <a:pPr marL="0" indent="0">
              <a:buFont typeface="Arial" panose="020B0604020202020204" pitchFamily="34" charset="0"/>
              <a:buNone/>
            </a:pPr>
            <a:endParaRPr lang="fi-FI" sz="1400" dirty="0">
              <a:latin typeface="Lato" panose="020F0502020204030203" pitchFamily="34" charset="77"/>
              <a:ea typeface="Calibri"/>
              <a:cs typeface="Calibri"/>
            </a:endParaRPr>
          </a:p>
        </p:txBody>
      </p:sp>
      <p:pic>
        <p:nvPicPr>
          <p:cNvPr id="9" name="Kuva 8">
            <a:extLst>
              <a:ext uri="{FF2B5EF4-FFF2-40B4-BE49-F238E27FC236}">
                <a16:creationId xmlns:a16="http://schemas.microsoft.com/office/drawing/2014/main" id="{B470BE23-34F1-10CA-D4CD-FDD99B1AE60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20336460" flipH="1">
            <a:off x="8249208" y="158652"/>
            <a:ext cx="6190690" cy="1612900"/>
          </a:xfrm>
          <a:prstGeom prst="rect">
            <a:avLst/>
          </a:prstGeom>
        </p:spPr>
      </p:pic>
      <p:sp>
        <p:nvSpPr>
          <p:cNvPr id="10" name="Ellipsi 9">
            <a:extLst>
              <a:ext uri="{FF2B5EF4-FFF2-40B4-BE49-F238E27FC236}">
                <a16:creationId xmlns:a16="http://schemas.microsoft.com/office/drawing/2014/main" id="{5B870744-B3E3-F4C2-BB89-C85278B01675}"/>
              </a:ext>
              <a:ext uri="{C183D7F6-B498-43B3-948B-1728B52AA6E4}">
                <adec:decorative xmlns:adec="http://schemas.microsoft.com/office/drawing/2017/decorative" val="1"/>
              </a:ext>
            </a:extLst>
          </p:cNvPr>
          <p:cNvSpPr/>
          <p:nvPr/>
        </p:nvSpPr>
        <p:spPr>
          <a:xfrm>
            <a:off x="9693475" y="1094877"/>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5" name="Tekstiruutu 14">
            <a:extLst>
              <a:ext uri="{FF2B5EF4-FFF2-40B4-BE49-F238E27FC236}">
                <a16:creationId xmlns:a16="http://schemas.microsoft.com/office/drawing/2014/main" id="{B8391B35-89C0-B5C9-D975-D7ED9D05343A}"/>
              </a:ext>
              <a:ext uri="{C183D7F6-B498-43B3-948B-1728B52AA6E4}">
                <adec:decorative xmlns:adec="http://schemas.microsoft.com/office/drawing/2017/decorative" val="1"/>
              </a:ext>
            </a:extLst>
          </p:cNvPr>
          <p:cNvSpPr txBox="1"/>
          <p:nvPr/>
        </p:nvSpPr>
        <p:spPr>
          <a:xfrm>
            <a:off x="9652519" y="1408660"/>
            <a:ext cx="1523481" cy="830997"/>
          </a:xfrm>
          <a:prstGeom prst="rect">
            <a:avLst/>
          </a:prstGeom>
          <a:noFill/>
        </p:spPr>
        <p:txBody>
          <a:bodyPr wrap="square" lIns="0" tIns="0" rIns="0" bIns="0" rtlCol="0">
            <a:noAutofit/>
          </a:bodyPr>
          <a:lstStyle/>
          <a:p>
            <a:pPr algn="ctr"/>
            <a:r>
              <a:rPr lang="fi-FI" sz="1700" i="1" dirty="0">
                <a:latin typeface="Lato" panose="020F0502020204030203" pitchFamily="34" charset="77"/>
              </a:rPr>
              <a:t>Tietoa, selvitystyötä,</a:t>
            </a:r>
          </a:p>
          <a:p>
            <a:pPr algn="ctr"/>
            <a:r>
              <a:rPr lang="fi-FI" sz="1700" i="1" dirty="0">
                <a:latin typeface="Lato" panose="020F0502020204030203" pitchFamily="34" charset="77"/>
              </a:rPr>
              <a:t>ratkaisuja</a:t>
            </a:r>
          </a:p>
        </p:txBody>
      </p:sp>
      <p:pic>
        <p:nvPicPr>
          <p:cNvPr id="8" name="Kuva 7">
            <a:extLst>
              <a:ext uri="{FF2B5EF4-FFF2-40B4-BE49-F238E27FC236}">
                <a16:creationId xmlns:a16="http://schemas.microsoft.com/office/drawing/2014/main" id="{DD50E2C7-532E-3FAE-2451-93C9C2C1077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990653" flipH="1">
            <a:off x="5717152" y="4878974"/>
            <a:ext cx="6190690" cy="1612900"/>
          </a:xfrm>
          <a:prstGeom prst="rect">
            <a:avLst/>
          </a:prstGeom>
        </p:spPr>
      </p:pic>
      <p:sp>
        <p:nvSpPr>
          <p:cNvPr id="11" name="Ellipsi 10">
            <a:extLst>
              <a:ext uri="{FF2B5EF4-FFF2-40B4-BE49-F238E27FC236}">
                <a16:creationId xmlns:a16="http://schemas.microsoft.com/office/drawing/2014/main" id="{64039705-296D-9848-2526-E244E9E6EB55}"/>
              </a:ext>
              <a:ext uri="{C183D7F6-B498-43B3-948B-1728B52AA6E4}">
                <adec:decorative xmlns:adec="http://schemas.microsoft.com/office/drawing/2017/decorative" val="1"/>
              </a:ext>
            </a:extLst>
          </p:cNvPr>
          <p:cNvSpPr/>
          <p:nvPr/>
        </p:nvSpPr>
        <p:spPr>
          <a:xfrm>
            <a:off x="6126721" y="4939079"/>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4" name="Tekstiruutu 13">
            <a:extLst>
              <a:ext uri="{FF2B5EF4-FFF2-40B4-BE49-F238E27FC236}">
                <a16:creationId xmlns:a16="http://schemas.microsoft.com/office/drawing/2014/main" id="{E97029AA-7D35-0751-7259-DD4EE63CEB6E}"/>
              </a:ext>
              <a:ext uri="{C183D7F6-B498-43B3-948B-1728B52AA6E4}">
                <adec:decorative xmlns:adec="http://schemas.microsoft.com/office/drawing/2017/decorative" val="1"/>
              </a:ext>
            </a:extLst>
          </p:cNvPr>
          <p:cNvSpPr txBox="1"/>
          <p:nvPr/>
        </p:nvSpPr>
        <p:spPr>
          <a:xfrm>
            <a:off x="6138781" y="5402909"/>
            <a:ext cx="1411469" cy="600164"/>
          </a:xfrm>
          <a:prstGeom prst="rect">
            <a:avLst/>
          </a:prstGeom>
          <a:noFill/>
        </p:spPr>
        <p:txBody>
          <a:bodyPr wrap="square" lIns="0" tIns="0" rIns="0" bIns="0" rtlCol="0">
            <a:noAutofit/>
          </a:bodyPr>
          <a:lstStyle/>
          <a:p>
            <a:pPr algn="ctr"/>
            <a:r>
              <a:rPr lang="fi-FI" sz="1700" i="1" dirty="0">
                <a:latin typeface="Lato" panose="020F0502020204030203" pitchFamily="34" charset="77"/>
              </a:rPr>
              <a:t>Käsikirjan</a:t>
            </a:r>
            <a:br>
              <a:rPr lang="fi-FI" sz="1700" i="1" dirty="0">
                <a:latin typeface="Lato" panose="020F0502020204030203" pitchFamily="34" charset="77"/>
              </a:rPr>
            </a:br>
            <a:r>
              <a:rPr lang="fi-FI" sz="1700" i="1" dirty="0">
                <a:latin typeface="Lato" panose="020F0502020204030203" pitchFamily="34" charset="77"/>
              </a:rPr>
              <a:t>teemoja</a:t>
            </a:r>
          </a:p>
        </p:txBody>
      </p:sp>
      <p:sp>
        <p:nvSpPr>
          <p:cNvPr id="2" name="Dian numeron paikkamerkki 1">
            <a:extLst>
              <a:ext uri="{FF2B5EF4-FFF2-40B4-BE49-F238E27FC236}">
                <a16:creationId xmlns:a16="http://schemas.microsoft.com/office/drawing/2014/main" id="{7F0F3375-8B2F-042C-4F1C-E97C7E16BE6C}"/>
              </a:ext>
              <a:ext uri="{C183D7F6-B498-43B3-948B-1728B52AA6E4}">
                <adec:decorative xmlns:adec="http://schemas.microsoft.com/office/drawing/2017/decorative" val="1"/>
              </a:ext>
            </a:extLst>
          </p:cNvPr>
          <p:cNvSpPr>
            <a:spLocks noGrp="1"/>
          </p:cNvSpPr>
          <p:nvPr>
            <p:ph type="sldNum" sz="quarter" idx="10"/>
          </p:nvPr>
        </p:nvSpPr>
        <p:spPr>
          <a:xfrm>
            <a:off x="11649600" y="6368548"/>
            <a:ext cx="273536" cy="325804"/>
          </a:xfrm>
        </p:spPr>
        <p:txBody>
          <a:bodyPr/>
          <a:lstStyle/>
          <a:p>
            <a:fld id="{E70901DD-1AA0-E848-912F-2A393D06EFBD}" type="slidenum">
              <a:rPr lang="fi-FI" smtClean="0"/>
              <a:pPr/>
              <a:t>4</a:t>
            </a:fld>
            <a:endParaRPr lang="fi-FI" dirty="0"/>
          </a:p>
        </p:txBody>
      </p:sp>
      <p:pic>
        <p:nvPicPr>
          <p:cNvPr id="12" name="Kuva 11">
            <a:extLst>
              <a:ext uri="{FF2B5EF4-FFF2-40B4-BE49-F238E27FC236}">
                <a16:creationId xmlns:a16="http://schemas.microsoft.com/office/drawing/2014/main" id="{FE68DC7D-6317-2370-C117-ACFD2DE5836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31036862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Otsikko 18">
            <a:extLst>
              <a:ext uri="{FF2B5EF4-FFF2-40B4-BE49-F238E27FC236}">
                <a16:creationId xmlns:a16="http://schemas.microsoft.com/office/drawing/2014/main" id="{0B41E4CE-496F-E194-9055-3EA0B7AB3E40}"/>
              </a:ext>
            </a:extLst>
          </p:cNvPr>
          <p:cNvSpPr>
            <a:spLocks noGrp="1"/>
          </p:cNvSpPr>
          <p:nvPr>
            <p:ph type="title" idx="4294967295"/>
          </p:nvPr>
        </p:nvSpPr>
        <p:spPr>
          <a:xfrm>
            <a:off x="0" y="-835320"/>
            <a:ext cx="11650412" cy="549275"/>
          </a:xfrm>
          <a:ln>
            <a:noFill/>
          </a:ln>
        </p:spPr>
        <p:txBody>
          <a:bodyPr vert="horz" lIns="0" tIns="0" rIns="0" bIns="0" rtlCol="0" anchor="b" anchorCtr="0">
            <a:noAutofit/>
          </a:bodyPr>
          <a:lstStyle/>
          <a:p>
            <a:r>
              <a:rPr lang="fi-FI"/>
              <a:t>Pilottialueet ja materiaalit</a:t>
            </a:r>
          </a:p>
        </p:txBody>
      </p:sp>
      <p:sp>
        <p:nvSpPr>
          <p:cNvPr id="3" name="Sisällön paikkamerkki 2">
            <a:extLst>
              <a:ext uri="{FF2B5EF4-FFF2-40B4-BE49-F238E27FC236}">
                <a16:creationId xmlns:a16="http://schemas.microsoft.com/office/drawing/2014/main" id="{7D308532-6717-EBC8-4702-E66077A9F961}"/>
              </a:ext>
            </a:extLst>
          </p:cNvPr>
          <p:cNvSpPr txBox="1">
            <a:spLocks/>
          </p:cNvSpPr>
          <p:nvPr/>
        </p:nvSpPr>
        <p:spPr>
          <a:xfrm>
            <a:off x="944" y="1441478"/>
            <a:ext cx="5895949" cy="5153496"/>
          </a:xfrm>
          <a:prstGeom prst="rect">
            <a:avLst/>
          </a:prstGeom>
        </p:spPr>
        <p:txBody>
          <a:bodyPr vert="horz" lIns="720000" tIns="0" rIns="0" bIns="0" numCol="1" spcCol="288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Bef>
                <a:spcPts val="0"/>
              </a:spcBef>
              <a:spcAft>
                <a:spcPts val="1400"/>
              </a:spcAft>
              <a:buClr>
                <a:schemeClr val="dk1"/>
              </a:buClr>
              <a:buSzPct val="120000"/>
              <a:buNone/>
            </a:pPr>
            <a:r>
              <a:rPr lang="fi-FI" sz="1600" b="1" dirty="0">
                <a:solidFill>
                  <a:schemeClr val="tx2"/>
                </a:solidFill>
                <a:latin typeface="Lato Black" panose="020F0502020204030203" pitchFamily="34" charset="77"/>
                <a:sym typeface="Lato"/>
              </a:rPr>
              <a:t>PILOTTIALUEET</a:t>
            </a:r>
            <a:endParaRPr lang="fi-FI" sz="1600" b="1" dirty="0">
              <a:latin typeface="Lato Black" panose="020F0502020204030203" pitchFamily="34" charset="77"/>
            </a:endParaRPr>
          </a:p>
          <a:p>
            <a:pPr marL="0" indent="0">
              <a:lnSpc>
                <a:spcPts val="1700"/>
              </a:lnSpc>
              <a:spcBef>
                <a:spcPts val="0"/>
              </a:spcBef>
              <a:buClr>
                <a:schemeClr val="dk1"/>
              </a:buClr>
              <a:buSzPct val="120000"/>
              <a:buNone/>
            </a:pPr>
            <a:r>
              <a:rPr lang="fi-FI" sz="1400" dirty="0">
                <a:latin typeface="Lato" panose="020F0502020204030203" pitchFamily="34" charset="77"/>
              </a:rPr>
              <a:t>Käsikirjassa tarkastellaan myös ENPA-hankkeen pilottialueita, </a:t>
            </a:r>
            <a:br>
              <a:rPr lang="fi-FI" sz="1400" dirty="0">
                <a:latin typeface="Lato" panose="020F0502020204030203" pitchFamily="34" charset="77"/>
              </a:rPr>
            </a:br>
            <a:r>
              <a:rPr lang="fi-FI" sz="1400" dirty="0">
                <a:latin typeface="Lato" panose="020F0502020204030203" pitchFamily="34" charset="77"/>
              </a:rPr>
              <a:t>joissa energiapalveluiden toteutusmahdollisuuksia on havainnoitu. Pilottialueet käydään läpi yleisesti käsikirjan alussa. Tämän jälkeen pilottialueiden oppeja nostetaan osana käsikirjan aihealueita.</a:t>
            </a:r>
          </a:p>
          <a:p>
            <a:pPr marL="0" indent="0">
              <a:lnSpc>
                <a:spcPts val="1800"/>
              </a:lnSpc>
              <a:spcBef>
                <a:spcPts val="2800"/>
              </a:spcBef>
              <a:spcAft>
                <a:spcPts val="1400"/>
              </a:spcAft>
              <a:buClr>
                <a:schemeClr val="dk1"/>
              </a:buClr>
              <a:buSzPct val="120000"/>
              <a:buNone/>
            </a:pPr>
            <a:r>
              <a:rPr lang="fi-FI" sz="1600" b="1" dirty="0">
                <a:solidFill>
                  <a:schemeClr val="tx2"/>
                </a:solidFill>
                <a:latin typeface="Lato Black" panose="020F0502020204030203" pitchFamily="34" charset="77"/>
                <a:sym typeface="Lato"/>
              </a:rPr>
              <a:t>TYÖKALUT JA LIITTEET</a:t>
            </a:r>
            <a:endParaRPr lang="fi-FI" sz="1600" b="1" dirty="0">
              <a:latin typeface="Lato Black" panose="020F0502020204030203" pitchFamily="34" charset="77"/>
            </a:endParaRPr>
          </a:p>
          <a:p>
            <a:pPr marL="0" indent="0">
              <a:lnSpc>
                <a:spcPts val="1700"/>
              </a:lnSpc>
              <a:spcBef>
                <a:spcPts val="0"/>
              </a:spcBef>
              <a:buClr>
                <a:schemeClr val="dk1"/>
              </a:buClr>
              <a:buSzPct val="120000"/>
              <a:buNone/>
            </a:pPr>
            <a:r>
              <a:rPr lang="fi-FI" sz="1400" dirty="0">
                <a:latin typeface="Lato" panose="020F0502020204030203" pitchFamily="34" charset="77"/>
              </a:rPr>
              <a:t>Tätä käsikirjaa varten on tehty paljon valmistelevaa työtä, kuten työpajoja, raportteja ja selvityksiä. Näitä ovat tuottaneet ENPA-hankkeen kumppanit osin ulkoisella tuella. Suurin osa aineistosta </a:t>
            </a:r>
            <a:br>
              <a:rPr lang="fi-FI" sz="1400" dirty="0">
                <a:latin typeface="Lato" panose="020F0502020204030203" pitchFamily="34" charset="77"/>
              </a:rPr>
            </a:br>
            <a:r>
              <a:rPr lang="fi-FI" sz="1400" dirty="0">
                <a:latin typeface="Lato" panose="020F0502020204030203" pitchFamily="34" charset="77"/>
              </a:rPr>
              <a:t>on saatavilla hankkeen sivuilta. Käsikirja kokoaa yhteen näiden aineistojen tuloksia ja ohjaa lukijan tarvittaessa eteenpäin lisätietojen pariin.</a:t>
            </a:r>
          </a:p>
          <a:p>
            <a:pPr marL="0" indent="0">
              <a:lnSpc>
                <a:spcPts val="1700"/>
              </a:lnSpc>
              <a:spcBef>
                <a:spcPts val="0"/>
              </a:spcBef>
              <a:buClr>
                <a:schemeClr val="dk1"/>
              </a:buClr>
              <a:buSzPct val="120000"/>
              <a:buNone/>
            </a:pPr>
            <a:endParaRPr lang="fi-FI" sz="1400" dirty="0">
              <a:latin typeface="Lato" panose="020F0502020204030203" pitchFamily="34" charset="77"/>
            </a:endParaRPr>
          </a:p>
          <a:p>
            <a:pPr marL="0" indent="0">
              <a:lnSpc>
                <a:spcPts val="1700"/>
              </a:lnSpc>
              <a:spcBef>
                <a:spcPts val="0"/>
              </a:spcBef>
              <a:buClr>
                <a:schemeClr val="dk1"/>
              </a:buClr>
              <a:buSzPct val="120000"/>
              <a:buNone/>
            </a:pPr>
            <a:r>
              <a:rPr lang="fi-FI" sz="1400" dirty="0">
                <a:latin typeface="Lato" panose="020F0502020204030203" pitchFamily="34" charset="77"/>
              </a:rPr>
              <a:t>Käsikirjan lisäksi ENPA-hanke tarjoaa lukijan käytettäväksi tarkentavaa materiaalia ja hyödynnettäviä työkaluja. Suurin osa hyödynnettävistä työkaluista on saatavilla Excel-muodossa Energiapalvelumallin hankkijan materiaalit -Excelin eri välilehdillä, mutta lisäksi hanke tarjoaa hyödynnettäväksi mm. tarjouspyyntö- </a:t>
            </a:r>
            <a:br>
              <a:rPr lang="fi-FI" sz="1400" dirty="0">
                <a:latin typeface="Lato" panose="020F0502020204030203" pitchFamily="34" charset="77"/>
              </a:rPr>
            </a:br>
            <a:r>
              <a:rPr lang="fi-FI" sz="1400" dirty="0">
                <a:latin typeface="Lato" panose="020F0502020204030203" pitchFamily="34" charset="77"/>
              </a:rPr>
              <a:t>ja sopimusmalleja. </a:t>
            </a:r>
          </a:p>
          <a:p>
            <a:pPr marL="0" indent="0">
              <a:lnSpc>
                <a:spcPts val="2000"/>
              </a:lnSpc>
              <a:spcBef>
                <a:spcPts val="0"/>
              </a:spcBef>
              <a:buClr>
                <a:schemeClr val="dk1"/>
              </a:buClr>
              <a:buSzPct val="120000"/>
              <a:buNone/>
            </a:pPr>
            <a:endParaRPr lang="fi-FI" sz="1600" dirty="0">
              <a:solidFill>
                <a:srgbClr val="FF0000"/>
              </a:solidFill>
              <a:latin typeface="Lato" panose="020F0502020204030203" pitchFamily="34" charset="77"/>
            </a:endParaRPr>
          </a:p>
          <a:p>
            <a:pPr marL="0" indent="0">
              <a:buFont typeface="Arial" panose="020B0604020202020204" pitchFamily="34" charset="0"/>
              <a:buNone/>
            </a:pPr>
            <a:endParaRPr lang="fi-FI" sz="1400" dirty="0">
              <a:cs typeface="Calibri"/>
            </a:endParaRPr>
          </a:p>
          <a:p>
            <a:pPr marL="0" indent="0">
              <a:buFont typeface="Arial" panose="020B0604020202020204" pitchFamily="34" charset="0"/>
              <a:buNone/>
            </a:pPr>
            <a:endParaRPr lang="fi-FI" sz="1400" dirty="0">
              <a:ea typeface="Calibri"/>
              <a:cs typeface="Calibri"/>
            </a:endParaRPr>
          </a:p>
        </p:txBody>
      </p:sp>
      <p:sp>
        <p:nvSpPr>
          <p:cNvPr id="22" name="Suorakulmio 21">
            <a:extLst>
              <a:ext uri="{FF2B5EF4-FFF2-40B4-BE49-F238E27FC236}">
                <a16:creationId xmlns:a16="http://schemas.microsoft.com/office/drawing/2014/main" id="{5961D09C-D246-7B31-CEAC-85151E4BE009}"/>
              </a:ext>
              <a:ext uri="{C183D7F6-B498-43B3-948B-1728B52AA6E4}">
                <adec:decorative xmlns:adec="http://schemas.microsoft.com/office/drawing/2017/decorative" val="1"/>
              </a:ext>
            </a:extLst>
          </p:cNvPr>
          <p:cNvSpPr/>
          <p:nvPr/>
        </p:nvSpPr>
        <p:spPr>
          <a:xfrm>
            <a:off x="6387547" y="0"/>
            <a:ext cx="5895949" cy="6858000"/>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24" name="Tekstiruutu 23">
            <a:extLst>
              <a:ext uri="{FF2B5EF4-FFF2-40B4-BE49-F238E27FC236}">
                <a16:creationId xmlns:a16="http://schemas.microsoft.com/office/drawing/2014/main" id="{C1C15BD7-90D0-8586-07F9-EE46E2B6821A}"/>
              </a:ext>
            </a:extLst>
          </p:cNvPr>
          <p:cNvSpPr txBox="1"/>
          <p:nvPr/>
        </p:nvSpPr>
        <p:spPr>
          <a:xfrm>
            <a:off x="7002734" y="943596"/>
            <a:ext cx="4540370" cy="2282420"/>
          </a:xfrm>
          <a:prstGeom prst="rect">
            <a:avLst/>
          </a:prstGeom>
          <a:noFill/>
        </p:spPr>
        <p:txBody>
          <a:bodyPr wrap="square" lIns="0" tIns="0" rIns="0" bIns="0">
            <a:noAutofit/>
          </a:bodyPr>
          <a:lstStyle/>
          <a:p>
            <a:pPr marL="0" indent="0">
              <a:lnSpc>
                <a:spcPts val="1700"/>
              </a:lnSpc>
              <a:buClr>
                <a:schemeClr val="dk1"/>
              </a:buClr>
              <a:buSzPct val="120000"/>
              <a:buNone/>
            </a:pPr>
            <a:r>
              <a:rPr lang="fi-FI" sz="1400" dirty="0">
                <a:latin typeface="Lato" panose="020F0502020204030203" pitchFamily="34" charset="77"/>
              </a:rPr>
              <a:t>Tämä käsikirja ohjaa lukijan mainittuihin oheis-materiaaleihin niihin liittyvissä osioissa käsikirjaa. </a:t>
            </a:r>
            <a:br>
              <a:rPr lang="fi-FI" sz="1400" dirty="0">
                <a:latin typeface="Lato" panose="020F0502020204030203" pitchFamily="34" charset="77"/>
              </a:rPr>
            </a:br>
            <a:r>
              <a:rPr lang="fi-FI" sz="1400" dirty="0">
                <a:latin typeface="Lato" panose="020F0502020204030203" pitchFamily="34" charset="77"/>
              </a:rPr>
              <a:t>Kaikki materiaalit ovat saatavilla ENPA-hankkeen sivuilta.</a:t>
            </a:r>
          </a:p>
          <a:p>
            <a:pPr marL="0" indent="0">
              <a:lnSpc>
                <a:spcPts val="1700"/>
              </a:lnSpc>
              <a:spcBef>
                <a:spcPts val="0"/>
              </a:spcBef>
              <a:buClr>
                <a:schemeClr val="dk1"/>
              </a:buClr>
              <a:buSzPct val="120000"/>
              <a:buNone/>
            </a:pPr>
            <a:endParaRPr lang="fi-FI" sz="1400" dirty="0">
              <a:latin typeface="Lato" panose="020F0502020204030203" pitchFamily="34" charset="77"/>
            </a:endParaRPr>
          </a:p>
          <a:p>
            <a:pPr marL="0" indent="0" defTabSz="720000">
              <a:lnSpc>
                <a:spcPts val="1700"/>
              </a:lnSpc>
              <a:spcBef>
                <a:spcPts val="0"/>
              </a:spcBef>
              <a:buClr>
                <a:schemeClr val="dk1"/>
              </a:buClr>
              <a:buSzPct val="120000"/>
              <a:buNone/>
            </a:pPr>
            <a:r>
              <a:rPr lang="fi-FI" sz="1400" dirty="0">
                <a:latin typeface="Lato" panose="020F0502020204030203" pitchFamily="34" charset="77"/>
              </a:rPr>
              <a:t>Alla olevilla kuvakkeilla merkitään </a:t>
            </a:r>
            <a:br>
              <a:rPr lang="fi-FI" sz="1400" dirty="0">
                <a:latin typeface="Lato" panose="020F0502020204030203" pitchFamily="34" charset="77"/>
              </a:rPr>
            </a:br>
            <a:r>
              <a:rPr lang="fi-FI" sz="1400" dirty="0">
                <a:latin typeface="Lato" panose="020F0502020204030203" pitchFamily="34" charset="77"/>
              </a:rPr>
              <a:t>käsikirjassa Energiapalvelumallin </a:t>
            </a:r>
            <a:br>
              <a:rPr lang="fi-FI" sz="1400" dirty="0">
                <a:latin typeface="Lato" panose="020F0502020204030203" pitchFamily="34" charset="77"/>
              </a:rPr>
            </a:br>
            <a:r>
              <a:rPr lang="fi-FI" sz="1400" dirty="0">
                <a:latin typeface="Lato" panose="020F0502020204030203" pitchFamily="34" charset="77"/>
              </a:rPr>
              <a:t>hankkijan materiaalit -Excel, </a:t>
            </a:r>
          </a:p>
          <a:p>
            <a:pPr defTabSz="720000">
              <a:lnSpc>
                <a:spcPts val="1700"/>
              </a:lnSpc>
              <a:buClr>
                <a:schemeClr val="dk1"/>
              </a:buClr>
              <a:buSzPct val="120000"/>
            </a:pPr>
            <a:r>
              <a:rPr lang="fi-FI" sz="1400" dirty="0">
                <a:latin typeface="Lato" panose="020F0502020204030203" pitchFamily="34" charset="77"/>
              </a:rPr>
              <a:t>Raportti/Julkaisu ja </a:t>
            </a:r>
            <a:br>
              <a:rPr lang="fi-FI" sz="1400" dirty="0">
                <a:latin typeface="Lato" panose="020F0502020204030203" pitchFamily="34" charset="77"/>
              </a:rPr>
            </a:br>
            <a:r>
              <a:rPr lang="fi-FI" sz="1400" dirty="0">
                <a:latin typeface="Lato" panose="020F0502020204030203" pitchFamily="34" charset="77"/>
              </a:rPr>
              <a:t>Sopimus-/Tarjouspyyntömallit.</a:t>
            </a:r>
          </a:p>
        </p:txBody>
      </p:sp>
      <p:pic>
        <p:nvPicPr>
          <p:cNvPr id="12" name="Kuva 11">
            <a:extLst>
              <a:ext uri="{FF2B5EF4-FFF2-40B4-BE49-F238E27FC236}">
                <a16:creationId xmlns:a16="http://schemas.microsoft.com/office/drawing/2014/main" id="{9E789300-800D-BB8F-8F56-034D3CF6022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48567"/>
          <a:stretch>
            <a:fillRect/>
          </a:stretch>
        </p:blipFill>
        <p:spPr>
          <a:xfrm rot="19889109" flipH="1">
            <a:off x="2470355" y="-159524"/>
            <a:ext cx="3184044" cy="1612900"/>
          </a:xfrm>
          <a:prstGeom prst="rect">
            <a:avLst/>
          </a:prstGeom>
        </p:spPr>
      </p:pic>
      <p:sp>
        <p:nvSpPr>
          <p:cNvPr id="14" name="Ellipsi 13">
            <a:extLst>
              <a:ext uri="{FF2B5EF4-FFF2-40B4-BE49-F238E27FC236}">
                <a16:creationId xmlns:a16="http://schemas.microsoft.com/office/drawing/2014/main" id="{A5D80026-61DE-3B24-F3B6-B72419AE9AA1}"/>
              </a:ext>
              <a:ext uri="{C183D7F6-B498-43B3-948B-1728B52AA6E4}">
                <adec:decorative xmlns:adec="http://schemas.microsoft.com/office/drawing/2017/decorative" val="1"/>
              </a:ext>
            </a:extLst>
          </p:cNvPr>
          <p:cNvSpPr/>
          <p:nvPr/>
        </p:nvSpPr>
        <p:spPr>
          <a:xfrm>
            <a:off x="3850369" y="175204"/>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5" name="Tekstiruutu 24">
            <a:extLst>
              <a:ext uri="{FF2B5EF4-FFF2-40B4-BE49-F238E27FC236}">
                <a16:creationId xmlns:a16="http://schemas.microsoft.com/office/drawing/2014/main" id="{AF686959-BD59-EF85-2B9F-8A66A8BE09FA}"/>
              </a:ext>
              <a:ext uri="{C183D7F6-B498-43B3-948B-1728B52AA6E4}">
                <adec:decorative xmlns:adec="http://schemas.microsoft.com/office/drawing/2017/decorative" val="1"/>
              </a:ext>
            </a:extLst>
          </p:cNvPr>
          <p:cNvSpPr txBox="1"/>
          <p:nvPr/>
        </p:nvSpPr>
        <p:spPr>
          <a:xfrm>
            <a:off x="3857312" y="589457"/>
            <a:ext cx="1411469" cy="646331"/>
          </a:xfrm>
          <a:prstGeom prst="rect">
            <a:avLst/>
          </a:prstGeom>
          <a:noFill/>
        </p:spPr>
        <p:txBody>
          <a:bodyPr wrap="square" lIns="0" tIns="0" rIns="0" bIns="0" rtlCol="0">
            <a:noAutofit/>
          </a:bodyPr>
          <a:lstStyle/>
          <a:p>
            <a:pPr algn="ctr"/>
            <a:r>
              <a:rPr lang="fi-FI" sz="1700" i="1" dirty="0">
                <a:latin typeface="Lato" panose="020F0502020204030203" pitchFamily="34" charset="77"/>
              </a:rPr>
              <a:t>Viisi</a:t>
            </a:r>
            <a:br>
              <a:rPr lang="fi-FI" sz="1700" i="1" dirty="0">
                <a:latin typeface="Lato" panose="020F0502020204030203" pitchFamily="34" charset="77"/>
              </a:rPr>
            </a:br>
            <a:r>
              <a:rPr lang="fi-FI" sz="1700" i="1" dirty="0">
                <a:latin typeface="Lato" panose="020F0502020204030203" pitchFamily="34" charset="77"/>
              </a:rPr>
              <a:t>pilottialuetta</a:t>
            </a:r>
          </a:p>
        </p:txBody>
      </p:sp>
      <p:pic>
        <p:nvPicPr>
          <p:cNvPr id="17" name="Kuva 16">
            <a:extLst>
              <a:ext uri="{FF2B5EF4-FFF2-40B4-BE49-F238E27FC236}">
                <a16:creationId xmlns:a16="http://schemas.microsoft.com/office/drawing/2014/main" id="{67006356-E02A-DD05-6294-0A88BEAD8FB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20438036" flipH="1">
            <a:off x="9692008" y="783057"/>
            <a:ext cx="6190690" cy="1612900"/>
          </a:xfrm>
          <a:prstGeom prst="rect">
            <a:avLst/>
          </a:prstGeom>
        </p:spPr>
      </p:pic>
      <p:sp>
        <p:nvSpPr>
          <p:cNvPr id="20" name="Ellipsi 19">
            <a:extLst>
              <a:ext uri="{FF2B5EF4-FFF2-40B4-BE49-F238E27FC236}">
                <a16:creationId xmlns:a16="http://schemas.microsoft.com/office/drawing/2014/main" id="{640C43D8-782B-5ED4-EB6B-7E91E5B17EE2}"/>
              </a:ext>
              <a:ext uri="{C183D7F6-B498-43B3-948B-1728B52AA6E4}">
                <adec:decorative xmlns:adec="http://schemas.microsoft.com/office/drawing/2017/decorative" val="1"/>
              </a:ext>
            </a:extLst>
          </p:cNvPr>
          <p:cNvSpPr/>
          <p:nvPr/>
        </p:nvSpPr>
        <p:spPr>
          <a:xfrm>
            <a:off x="10460976" y="1996408"/>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1" name="Tekstiruutu 20">
            <a:extLst>
              <a:ext uri="{FF2B5EF4-FFF2-40B4-BE49-F238E27FC236}">
                <a16:creationId xmlns:a16="http://schemas.microsoft.com/office/drawing/2014/main" id="{6E5A4590-C40D-1A67-B348-2423A508DEAC}"/>
              </a:ext>
              <a:ext uri="{C183D7F6-B498-43B3-948B-1728B52AA6E4}">
                <adec:decorative xmlns:adec="http://schemas.microsoft.com/office/drawing/2017/decorative" val="1"/>
              </a:ext>
            </a:extLst>
          </p:cNvPr>
          <p:cNvSpPr txBox="1"/>
          <p:nvPr/>
        </p:nvSpPr>
        <p:spPr>
          <a:xfrm>
            <a:off x="10489507" y="2547239"/>
            <a:ext cx="1411469" cy="369332"/>
          </a:xfrm>
          <a:prstGeom prst="rect">
            <a:avLst/>
          </a:prstGeom>
          <a:noFill/>
        </p:spPr>
        <p:txBody>
          <a:bodyPr wrap="square" lIns="0" tIns="0" rIns="0" bIns="0" rtlCol="0">
            <a:noAutofit/>
          </a:bodyPr>
          <a:lstStyle/>
          <a:p>
            <a:pPr algn="ctr"/>
            <a:r>
              <a:rPr lang="fi-FI" sz="1700" i="1" dirty="0">
                <a:latin typeface="Lato" panose="020F0502020204030203" pitchFamily="34" charset="77"/>
              </a:rPr>
              <a:t>Materiaaleja</a:t>
            </a:r>
          </a:p>
        </p:txBody>
      </p:sp>
      <p:sp>
        <p:nvSpPr>
          <p:cNvPr id="9" name="Pyöristetty suorakulmio 8">
            <a:extLst>
              <a:ext uri="{FF2B5EF4-FFF2-40B4-BE49-F238E27FC236}">
                <a16:creationId xmlns:a16="http://schemas.microsoft.com/office/drawing/2014/main" id="{5249E078-D7B7-4763-572B-99C4E470C14E}"/>
              </a:ext>
              <a:ext uri="{C183D7F6-B498-43B3-948B-1728B52AA6E4}">
                <adec:decorative xmlns:adec="http://schemas.microsoft.com/office/drawing/2017/decorative" val="1"/>
              </a:ext>
            </a:extLst>
          </p:cNvPr>
          <p:cNvSpPr/>
          <p:nvPr/>
        </p:nvSpPr>
        <p:spPr>
          <a:xfrm>
            <a:off x="7001686" y="3608765"/>
            <a:ext cx="3487464" cy="745112"/>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6" name="Kuva 5">
            <a:extLst>
              <a:ext uri="{FF2B5EF4-FFF2-40B4-BE49-F238E27FC236}">
                <a16:creationId xmlns:a16="http://schemas.microsoft.com/office/drawing/2014/main" id="{1A6DA0B6-19CD-388A-3A05-91988FF73F7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046797" y="3623358"/>
            <a:ext cx="723269" cy="723269"/>
          </a:xfrm>
          <a:prstGeom prst="rect">
            <a:avLst/>
          </a:prstGeom>
        </p:spPr>
      </p:pic>
      <p:sp>
        <p:nvSpPr>
          <p:cNvPr id="4" name="Pyöristetty suorakulmio 3">
            <a:extLst>
              <a:ext uri="{FF2B5EF4-FFF2-40B4-BE49-F238E27FC236}">
                <a16:creationId xmlns:a16="http://schemas.microsoft.com/office/drawing/2014/main" id="{2EE4A03A-09F1-9EE4-5BB3-32B689A028B5}"/>
              </a:ext>
              <a:ext uri="{C183D7F6-B498-43B3-948B-1728B52AA6E4}">
                <adec:decorative xmlns:adec="http://schemas.microsoft.com/office/drawing/2017/decorative" val="1"/>
              </a:ext>
            </a:extLst>
          </p:cNvPr>
          <p:cNvSpPr/>
          <p:nvPr/>
        </p:nvSpPr>
        <p:spPr>
          <a:xfrm>
            <a:off x="7815177" y="3653110"/>
            <a:ext cx="2610267" cy="644721"/>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Tekstiruutu 7">
            <a:extLst>
              <a:ext uri="{FF2B5EF4-FFF2-40B4-BE49-F238E27FC236}">
                <a16:creationId xmlns:a16="http://schemas.microsoft.com/office/drawing/2014/main" id="{42A93B3C-6320-519E-7BA0-C38B88931D76}"/>
              </a:ext>
              <a:ext uri="{C183D7F6-B498-43B3-948B-1728B52AA6E4}">
                <adec:decorative xmlns:adec="http://schemas.microsoft.com/office/drawing/2017/decorative" val="1"/>
              </a:ext>
            </a:extLst>
          </p:cNvPr>
          <p:cNvSpPr txBox="1"/>
          <p:nvPr/>
        </p:nvSpPr>
        <p:spPr>
          <a:xfrm>
            <a:off x="7911186" y="3735390"/>
            <a:ext cx="2558020" cy="523692"/>
          </a:xfrm>
          <a:prstGeom prst="rect">
            <a:avLst/>
          </a:prstGeom>
          <a:noFill/>
        </p:spPr>
        <p:txBody>
          <a:bodyPr wrap="square" lIns="0" tIns="0" rIns="0" bIns="0">
            <a:noAutofit/>
          </a:bodyPr>
          <a:lstStyle/>
          <a:p>
            <a:pPr lvl="0">
              <a:lnSpc>
                <a:spcPts val="2000"/>
              </a:lnSpc>
              <a:spcBef>
                <a:spcPts val="2000"/>
              </a:spcBef>
              <a:spcAft>
                <a:spcPts val="600"/>
              </a:spcAft>
            </a:pPr>
            <a:r>
              <a:rPr lang="fi-FI" sz="1400" u="sng" dirty="0">
                <a:solidFill>
                  <a:schemeClr val="tx2"/>
                </a:solidFill>
                <a:latin typeface="Lato" panose="020F0502020204030203" pitchFamily="34" charset="77"/>
                <a:hlinkClick r:id="rId6">
                  <a:extLst>
                    <a:ext uri="{A12FA001-AC4F-418D-AE19-62706E023703}">
                      <ahyp:hlinkClr xmlns:ahyp="http://schemas.microsoft.com/office/drawing/2018/hyperlinkcolor" val="tx"/>
                    </a:ext>
                  </a:extLst>
                </a:hlinkClick>
              </a:rPr>
              <a:t>Energiapalvelumallin hankkijan </a:t>
            </a:r>
            <a:br>
              <a:rPr lang="fi-FI" sz="1400" u="sng" dirty="0">
                <a:solidFill>
                  <a:schemeClr val="tx2"/>
                </a:solidFill>
                <a:latin typeface="Lato" panose="020F0502020204030203" pitchFamily="34" charset="77"/>
                <a:hlinkClick r:id="rId6">
                  <a:extLst>
                    <a:ext uri="{A12FA001-AC4F-418D-AE19-62706E023703}">
                      <ahyp:hlinkClr xmlns:ahyp="http://schemas.microsoft.com/office/drawing/2018/hyperlinkcolor" val="tx"/>
                    </a:ext>
                  </a:extLst>
                </a:hlinkClick>
              </a:rPr>
            </a:br>
            <a:r>
              <a:rPr lang="fi-FI" sz="1400" u="sng" dirty="0">
                <a:solidFill>
                  <a:schemeClr val="tx2"/>
                </a:solidFill>
                <a:latin typeface="Lato" panose="020F0502020204030203" pitchFamily="34" charset="77"/>
                <a:hlinkClick r:id="rId6">
                  <a:extLst>
                    <a:ext uri="{A12FA001-AC4F-418D-AE19-62706E023703}">
                      <ahyp:hlinkClr xmlns:ahyp="http://schemas.microsoft.com/office/drawing/2018/hyperlinkcolor" val="tx"/>
                    </a:ext>
                  </a:extLst>
                </a:hlinkClick>
              </a:rPr>
              <a:t>materiaalit -Excel</a:t>
            </a:r>
            <a:endParaRPr lang="fi-FI" sz="1400" u="sng" dirty="0">
              <a:solidFill>
                <a:schemeClr val="tx2"/>
              </a:solidFill>
              <a:latin typeface="Lato" panose="020F0502020204030203" pitchFamily="34" charset="77"/>
              <a:sym typeface="Lato"/>
            </a:endParaRPr>
          </a:p>
        </p:txBody>
      </p:sp>
      <p:sp>
        <p:nvSpPr>
          <p:cNvPr id="10" name="Pyöristetty suorakulmio 9">
            <a:extLst>
              <a:ext uri="{FF2B5EF4-FFF2-40B4-BE49-F238E27FC236}">
                <a16:creationId xmlns:a16="http://schemas.microsoft.com/office/drawing/2014/main" id="{2D3B17EE-DEA3-C75E-5933-253BB90EAB7C}"/>
              </a:ext>
              <a:ext uri="{C183D7F6-B498-43B3-948B-1728B52AA6E4}">
                <adec:decorative xmlns:adec="http://schemas.microsoft.com/office/drawing/2017/decorative" val="1"/>
              </a:ext>
            </a:extLst>
          </p:cNvPr>
          <p:cNvSpPr/>
          <p:nvPr/>
        </p:nvSpPr>
        <p:spPr>
          <a:xfrm>
            <a:off x="7001686" y="4585834"/>
            <a:ext cx="3487464" cy="745112"/>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7" name="Kuva 6">
            <a:extLst>
              <a:ext uri="{FF2B5EF4-FFF2-40B4-BE49-F238E27FC236}">
                <a16:creationId xmlns:a16="http://schemas.microsoft.com/office/drawing/2014/main" id="{095F8BF5-88A4-36E4-63B9-E03C864BFC8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7046795" y="4598668"/>
            <a:ext cx="723269" cy="723269"/>
          </a:xfrm>
          <a:prstGeom prst="rect">
            <a:avLst/>
          </a:prstGeom>
        </p:spPr>
      </p:pic>
      <p:sp>
        <p:nvSpPr>
          <p:cNvPr id="5" name="Pyöristetty suorakulmio 4">
            <a:extLst>
              <a:ext uri="{FF2B5EF4-FFF2-40B4-BE49-F238E27FC236}">
                <a16:creationId xmlns:a16="http://schemas.microsoft.com/office/drawing/2014/main" id="{1CCA62C9-E63E-B6CE-0F6F-88873BCCF044}"/>
              </a:ext>
              <a:ext uri="{C183D7F6-B498-43B3-948B-1728B52AA6E4}">
                <adec:decorative xmlns:adec="http://schemas.microsoft.com/office/drawing/2017/decorative" val="1"/>
              </a:ext>
            </a:extLst>
          </p:cNvPr>
          <p:cNvSpPr/>
          <p:nvPr/>
        </p:nvSpPr>
        <p:spPr>
          <a:xfrm>
            <a:off x="7815173" y="4628816"/>
            <a:ext cx="2610272" cy="644721"/>
          </a:xfrm>
          <a:prstGeom prst="roundRect">
            <a:avLst>
              <a:gd name="adj" fmla="val 13876"/>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8" name="Tekstiruutu 17">
            <a:extLst>
              <a:ext uri="{FF2B5EF4-FFF2-40B4-BE49-F238E27FC236}">
                <a16:creationId xmlns:a16="http://schemas.microsoft.com/office/drawing/2014/main" id="{00A70D55-34FF-802F-4B14-E96B242ABF64}"/>
              </a:ext>
              <a:ext uri="{C183D7F6-B498-43B3-948B-1728B52AA6E4}">
                <adec:decorative xmlns:adec="http://schemas.microsoft.com/office/drawing/2017/decorative" val="1"/>
              </a:ext>
            </a:extLst>
          </p:cNvPr>
          <p:cNvSpPr txBox="1"/>
          <p:nvPr/>
        </p:nvSpPr>
        <p:spPr>
          <a:xfrm>
            <a:off x="7911186" y="4719651"/>
            <a:ext cx="2376789" cy="523692"/>
          </a:xfrm>
          <a:prstGeom prst="rect">
            <a:avLst/>
          </a:prstGeom>
          <a:noFill/>
        </p:spPr>
        <p:txBody>
          <a:bodyPr wrap="square" lIns="0" tIns="0" rIns="0" bIns="0">
            <a:noAutofit/>
          </a:bodyPr>
          <a:lstStyle/>
          <a:p>
            <a:pPr lvl="0">
              <a:lnSpc>
                <a:spcPts val="2000"/>
              </a:lnSpc>
              <a:spcBef>
                <a:spcPts val="2000"/>
              </a:spcBef>
              <a:spcAft>
                <a:spcPts val="600"/>
              </a:spcAft>
            </a:pPr>
            <a:r>
              <a:rPr lang="fi-FI" sz="1400" dirty="0">
                <a:latin typeface="Lato" panose="020F0502020204030203" pitchFamily="34" charset="77"/>
              </a:rPr>
              <a:t>Raportti/</a:t>
            </a:r>
            <a:br>
              <a:rPr lang="fi-FI" sz="1400" dirty="0">
                <a:latin typeface="Lato" panose="020F0502020204030203" pitchFamily="34" charset="77"/>
              </a:rPr>
            </a:br>
            <a:r>
              <a:rPr lang="fi-FI" sz="1400" dirty="0">
                <a:latin typeface="Lato" panose="020F0502020204030203" pitchFamily="34" charset="77"/>
              </a:rPr>
              <a:t>Julkaisu</a:t>
            </a:r>
            <a:endParaRPr lang="fi-FI" sz="1400" dirty="0">
              <a:latin typeface="Lato" panose="020F0502020204030203" pitchFamily="34" charset="77"/>
              <a:sym typeface="Lato"/>
            </a:endParaRPr>
          </a:p>
        </p:txBody>
      </p:sp>
      <p:sp>
        <p:nvSpPr>
          <p:cNvPr id="11" name="Pyöristetty suorakulmio 10">
            <a:extLst>
              <a:ext uri="{FF2B5EF4-FFF2-40B4-BE49-F238E27FC236}">
                <a16:creationId xmlns:a16="http://schemas.microsoft.com/office/drawing/2014/main" id="{AC961424-7030-3CF1-9E74-D57B2E7346FA}"/>
              </a:ext>
              <a:ext uri="{C183D7F6-B498-43B3-948B-1728B52AA6E4}">
                <adec:decorative xmlns:adec="http://schemas.microsoft.com/office/drawing/2017/decorative" val="1"/>
              </a:ext>
            </a:extLst>
          </p:cNvPr>
          <p:cNvSpPr/>
          <p:nvPr/>
        </p:nvSpPr>
        <p:spPr>
          <a:xfrm>
            <a:off x="7815174" y="5600931"/>
            <a:ext cx="2601270" cy="644721"/>
          </a:xfrm>
          <a:prstGeom prst="roundRect">
            <a:avLst>
              <a:gd name="adj" fmla="val 13876"/>
            </a:avLst>
          </a:prstGeom>
          <a:solidFill>
            <a:srgbClr val="EB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6" name="Pyöristetty suorakulmio 15">
            <a:extLst>
              <a:ext uri="{FF2B5EF4-FFF2-40B4-BE49-F238E27FC236}">
                <a16:creationId xmlns:a16="http://schemas.microsoft.com/office/drawing/2014/main" id="{4D35E0A7-F9EB-E02F-FEF6-156C12B055A9}"/>
              </a:ext>
              <a:ext uri="{C183D7F6-B498-43B3-948B-1728B52AA6E4}">
                <adec:decorative xmlns:adec="http://schemas.microsoft.com/office/drawing/2017/decorative" val="1"/>
              </a:ext>
            </a:extLst>
          </p:cNvPr>
          <p:cNvSpPr/>
          <p:nvPr/>
        </p:nvSpPr>
        <p:spPr>
          <a:xfrm>
            <a:off x="7001686" y="5557534"/>
            <a:ext cx="3487464" cy="745112"/>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13" name="Kuva 12">
            <a:extLst>
              <a:ext uri="{FF2B5EF4-FFF2-40B4-BE49-F238E27FC236}">
                <a16:creationId xmlns:a16="http://schemas.microsoft.com/office/drawing/2014/main" id="{CC8A7E8B-F2E5-A29E-D3A6-B0013004EAE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7046797" y="5572127"/>
            <a:ext cx="723269" cy="723269"/>
          </a:xfrm>
          <a:prstGeom prst="rect">
            <a:avLst/>
          </a:prstGeom>
        </p:spPr>
      </p:pic>
      <p:sp>
        <p:nvSpPr>
          <p:cNvPr id="15" name="Tekstiruutu 14">
            <a:extLst>
              <a:ext uri="{FF2B5EF4-FFF2-40B4-BE49-F238E27FC236}">
                <a16:creationId xmlns:a16="http://schemas.microsoft.com/office/drawing/2014/main" id="{E9C1E659-B64A-FEEF-D0B1-87E0A96A3F2B}"/>
              </a:ext>
              <a:ext uri="{C183D7F6-B498-43B3-948B-1728B52AA6E4}">
                <adec:decorative xmlns:adec="http://schemas.microsoft.com/office/drawing/2017/decorative" val="1"/>
              </a:ext>
            </a:extLst>
          </p:cNvPr>
          <p:cNvSpPr txBox="1"/>
          <p:nvPr/>
        </p:nvSpPr>
        <p:spPr>
          <a:xfrm>
            <a:off x="7911186" y="5689090"/>
            <a:ext cx="2118018" cy="529722"/>
          </a:xfrm>
          <a:prstGeom prst="rect">
            <a:avLst/>
          </a:prstGeom>
          <a:noFill/>
        </p:spPr>
        <p:txBody>
          <a:bodyPr wrap="square" lIns="0" tIns="0" rIns="0" bIns="0">
            <a:noAutofit/>
          </a:bodyPr>
          <a:lstStyle/>
          <a:p>
            <a:pPr lvl="0">
              <a:lnSpc>
                <a:spcPts val="2000"/>
              </a:lnSpc>
              <a:spcBef>
                <a:spcPts val="2000"/>
              </a:spcBef>
              <a:spcAft>
                <a:spcPts val="600"/>
              </a:spcAft>
            </a:pPr>
            <a:r>
              <a:rPr lang="fi-FI" sz="1400" dirty="0">
                <a:latin typeface="Lato" panose="020F0502020204030203" pitchFamily="34" charset="77"/>
              </a:rPr>
              <a:t>Sopimus-/</a:t>
            </a:r>
            <a:br>
              <a:rPr lang="fi-FI" sz="1400" dirty="0">
                <a:latin typeface="Lato" panose="020F0502020204030203" pitchFamily="34" charset="77"/>
              </a:rPr>
            </a:br>
            <a:r>
              <a:rPr lang="fi-FI" sz="1400" dirty="0">
                <a:latin typeface="Lato" panose="020F0502020204030203" pitchFamily="34" charset="77"/>
              </a:rPr>
              <a:t>Tarjouspyyntömallit</a:t>
            </a:r>
            <a:endParaRPr lang="fi-FI" sz="1400" dirty="0">
              <a:latin typeface="Lato" panose="020F0502020204030203" pitchFamily="34" charset="77"/>
              <a:sym typeface="Lato"/>
            </a:endParaRPr>
          </a:p>
        </p:txBody>
      </p:sp>
      <p:sp>
        <p:nvSpPr>
          <p:cNvPr id="2" name="Dian numeron paikkamerkki 1">
            <a:extLst>
              <a:ext uri="{FF2B5EF4-FFF2-40B4-BE49-F238E27FC236}">
                <a16:creationId xmlns:a16="http://schemas.microsoft.com/office/drawing/2014/main" id="{A49B2D00-5B5B-92B1-45AB-646FDC37C29E}"/>
              </a:ext>
              <a:ext uri="{C183D7F6-B498-43B3-948B-1728B52AA6E4}">
                <adec:decorative xmlns:adec="http://schemas.microsoft.com/office/drawing/2017/decorative" val="1"/>
              </a:ext>
            </a:extLst>
          </p:cNvPr>
          <p:cNvSpPr>
            <a:spLocks noGrp="1"/>
          </p:cNvSpPr>
          <p:nvPr>
            <p:ph type="sldNum" sz="quarter" idx="10"/>
          </p:nvPr>
        </p:nvSpPr>
        <p:spPr>
          <a:xfrm>
            <a:off x="11649600" y="6368548"/>
            <a:ext cx="273536" cy="325804"/>
          </a:xfrm>
        </p:spPr>
        <p:txBody>
          <a:bodyPr/>
          <a:lstStyle/>
          <a:p>
            <a:fld id="{E70901DD-1AA0-E848-912F-2A393D06EFBD}" type="slidenum">
              <a:rPr lang="fi-FI" smtClean="0"/>
              <a:pPr/>
              <a:t>5</a:t>
            </a:fld>
            <a:endParaRPr lang="fi-FI" dirty="0"/>
          </a:p>
        </p:txBody>
      </p:sp>
      <p:pic>
        <p:nvPicPr>
          <p:cNvPr id="43" name="Kuva 42">
            <a:extLst>
              <a:ext uri="{FF2B5EF4-FFF2-40B4-BE49-F238E27FC236}">
                <a16:creationId xmlns:a16="http://schemas.microsoft.com/office/drawing/2014/main" id="{156BE578-6F07-80CF-C7DD-A30713F2E9D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34448181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A9810D6F-053B-2E63-81E3-7801802FAD74}"/>
              </a:ext>
            </a:extLst>
          </p:cNvPr>
          <p:cNvSpPr txBox="1">
            <a:spLocks noGrp="1"/>
          </p:cNvSpPr>
          <p:nvPr>
            <p:ph type="title" idx="4294967295"/>
          </p:nvPr>
        </p:nvSpPr>
        <p:spPr>
          <a:xfrm>
            <a:off x="0" y="540000"/>
            <a:ext cx="5468268" cy="4582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17550" marR="0" lvl="0" indent="1588" algn="l" defTabSz="914400" rtl="0" eaLnBrk="1" fontAlgn="auto" latinLnBrk="0" hangingPunct="1">
              <a:lnSpc>
                <a:spcPct val="90000"/>
              </a:lnSpc>
              <a:spcBef>
                <a:spcPts val="0"/>
              </a:spcBef>
              <a:spcAft>
                <a:spcPts val="0"/>
              </a:spcAft>
              <a:buClr>
                <a:srgbClr val="003770"/>
              </a:buClr>
              <a:buSzPts val="4400"/>
              <a:buFontTx/>
              <a:buNone/>
              <a:tabLst/>
              <a:defRPr/>
            </a:pPr>
            <a:r>
              <a:rPr kumimoji="0" lang="fi-FI" sz="3200" b="0" i="0" u="none" strike="noStrike" kern="1200" cap="none" spc="0" normalizeH="0" baseline="0" noProof="0" dirty="0">
                <a:ln>
                  <a:noFill/>
                </a:ln>
                <a:solidFill>
                  <a:schemeClr val="tx2"/>
                </a:solidFill>
                <a:effectLst/>
                <a:uLnTx/>
                <a:uFillTx/>
                <a:latin typeface="Lato Black" panose="020F0502020204030203" pitchFamily="34" charset="77"/>
                <a:ea typeface="+mj-ea"/>
                <a:cs typeface="+mj-cs"/>
              </a:rPr>
              <a:t>ENPA-hanke lyhyesti</a:t>
            </a:r>
          </a:p>
        </p:txBody>
      </p:sp>
      <p:sp>
        <p:nvSpPr>
          <p:cNvPr id="6" name="Sisällön paikkamerkki 2">
            <a:extLst>
              <a:ext uri="{FF2B5EF4-FFF2-40B4-BE49-F238E27FC236}">
                <a16:creationId xmlns:a16="http://schemas.microsoft.com/office/drawing/2014/main" id="{0C73BAFD-041C-5430-29EB-16AC925E22FC}"/>
              </a:ext>
            </a:extLst>
          </p:cNvPr>
          <p:cNvSpPr txBox="1">
            <a:spLocks/>
          </p:cNvSpPr>
          <p:nvPr/>
        </p:nvSpPr>
        <p:spPr>
          <a:xfrm>
            <a:off x="720001" y="1260000"/>
            <a:ext cx="4770992" cy="5372052"/>
          </a:xfrm>
          <a:prstGeom prst="rect">
            <a:avLst/>
          </a:prstGeom>
        </p:spPr>
        <p:txBody>
          <a:bodyPr vert="horz" lIns="0" tIns="0" rIns="0" bIns="0" numCol="1" spcCol="288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800"/>
              </a:lnSpc>
              <a:spcAft>
                <a:spcPts val="500"/>
              </a:spcAft>
              <a:buFont typeface="Arial" panose="020B0604020202020204" pitchFamily="34" charset="0"/>
              <a:buNone/>
            </a:pPr>
            <a:r>
              <a:rPr lang="fi-FI" sz="1600" b="1" dirty="0">
                <a:solidFill>
                  <a:schemeClr val="tx2"/>
                </a:solidFill>
                <a:latin typeface="Lato" panose="020F0502020204030203" pitchFamily="34" charset="77"/>
              </a:rPr>
              <a:t>Kaupungeissa tehdään energiankäyttöön – ja sitä </a:t>
            </a:r>
            <a:br>
              <a:rPr lang="fi-FI" sz="1600" b="1" dirty="0">
                <a:solidFill>
                  <a:schemeClr val="tx2"/>
                </a:solidFill>
                <a:latin typeface="Lato" panose="020F0502020204030203" pitchFamily="34" charset="77"/>
              </a:rPr>
            </a:br>
            <a:r>
              <a:rPr lang="fi-FI" sz="1600" b="1" dirty="0">
                <a:solidFill>
                  <a:schemeClr val="tx2"/>
                </a:solidFill>
                <a:latin typeface="Lato" panose="020F0502020204030203" pitchFamily="34" charset="77"/>
              </a:rPr>
              <a:t>kautta hiilidioksidipäästöihin – pitkäkestoisesti vaikuttavia päätöksiä, toimenpiteitä ja investointeja. </a:t>
            </a:r>
            <a:br>
              <a:rPr lang="fi-FI" sz="1600" b="1" dirty="0">
                <a:solidFill>
                  <a:schemeClr val="tx2"/>
                </a:solidFill>
                <a:latin typeface="Lato" panose="020F0502020204030203" pitchFamily="34" charset="77"/>
              </a:rPr>
            </a:br>
            <a:r>
              <a:rPr lang="fi-FI" sz="1600" b="1" dirty="0">
                <a:solidFill>
                  <a:schemeClr val="tx2"/>
                </a:solidFill>
                <a:latin typeface="Lato" panose="020F0502020204030203" pitchFamily="34" charset="77"/>
              </a:rPr>
              <a:t>ENPA – Energiapalvelumalli alueille -hankkeessa selvitetään vähähiilisten alue- ja korttelitason energiapalveluratkaisujen hankintaa hyödyntäen todellisia pilottikohteita pääkaupunkiseudulla.</a:t>
            </a:r>
          </a:p>
          <a:p>
            <a:pPr marL="0" indent="0">
              <a:lnSpc>
                <a:spcPts val="1700"/>
              </a:lnSpc>
              <a:buFont typeface="Arial" panose="020B0604020202020204" pitchFamily="34" charset="0"/>
              <a:buNone/>
            </a:pPr>
            <a:r>
              <a:rPr lang="fi-FI" sz="1400" dirty="0">
                <a:latin typeface="Lato" panose="020F0502020204030203" pitchFamily="34" charset="77"/>
              </a:rPr>
              <a:t>Energiasektorilla on lähihistoriassa noussut esille alue- ja korttelitason energiaratkaisut sekä palvelumallit uutena hankintamallina. Palvelumallissa yritys tarjoaa asiakkaalle </a:t>
            </a:r>
            <a:br>
              <a:rPr lang="fi-FI" sz="1400" dirty="0">
                <a:latin typeface="Lato" panose="020F0502020204030203" pitchFamily="34" charset="77"/>
              </a:rPr>
            </a:br>
            <a:r>
              <a:rPr lang="fi-FI" sz="1400" dirty="0">
                <a:latin typeface="Lato" panose="020F0502020204030203" pitchFamily="34" charset="77"/>
              </a:rPr>
              <a:t>energiaa palveluna, jolloin asiakas maksaa vain energialaskun </a:t>
            </a:r>
            <a:br>
              <a:rPr lang="fi-FI" sz="1400" dirty="0">
                <a:latin typeface="Lato" panose="020F0502020204030203" pitchFamily="34" charset="77"/>
              </a:rPr>
            </a:br>
            <a:r>
              <a:rPr lang="fi-FI" sz="1400" dirty="0">
                <a:latin typeface="Lato" panose="020F0502020204030203" pitchFamily="34" charset="77"/>
              </a:rPr>
              <a:t>eikä ole vastuussa ratkaisuun liittyvistä investoinneista tai järjestelmän käytöstä sekä huollosta. </a:t>
            </a:r>
            <a:endParaRPr lang="fi-FI" sz="1400" dirty="0">
              <a:latin typeface="Lato" panose="020F0502020204030203" pitchFamily="34" charset="77"/>
              <a:ea typeface="Calibri"/>
              <a:cs typeface="Calibri"/>
            </a:endParaRPr>
          </a:p>
          <a:p>
            <a:pPr marL="0" indent="0">
              <a:lnSpc>
                <a:spcPts val="1700"/>
              </a:lnSpc>
              <a:buFont typeface="Arial" panose="020B0604020202020204" pitchFamily="34" charset="0"/>
              <a:buNone/>
            </a:pPr>
            <a:r>
              <a:rPr lang="fi-FI" sz="1400" dirty="0">
                <a:latin typeface="Lato" panose="020F0502020204030203" pitchFamily="34" charset="77"/>
              </a:rPr>
              <a:t>ENPA-hankkeessa </a:t>
            </a:r>
            <a:r>
              <a:rPr lang="fi-FI" sz="1400" b="1" dirty="0">
                <a:latin typeface="Lato" panose="020F0502020204030203" pitchFamily="34" charset="77"/>
              </a:rPr>
              <a:t>Espoon</a:t>
            </a:r>
            <a:r>
              <a:rPr lang="fi-FI" sz="1400" dirty="0">
                <a:latin typeface="Lato" panose="020F0502020204030203" pitchFamily="34" charset="77"/>
              </a:rPr>
              <a:t>, </a:t>
            </a:r>
            <a:r>
              <a:rPr lang="fi-FI" sz="1400" b="1" dirty="0">
                <a:latin typeface="Lato" panose="020F0502020204030203" pitchFamily="34" charset="77"/>
              </a:rPr>
              <a:t>Helsingin</a:t>
            </a:r>
            <a:r>
              <a:rPr lang="fi-FI" sz="1400" dirty="0">
                <a:latin typeface="Lato" panose="020F0502020204030203" pitchFamily="34" charset="77"/>
              </a:rPr>
              <a:t> ja </a:t>
            </a:r>
            <a:r>
              <a:rPr lang="fi-FI" sz="1400" b="1" dirty="0">
                <a:latin typeface="Lato" panose="020F0502020204030203" pitchFamily="34" charset="77"/>
              </a:rPr>
              <a:t>Vantaan kaupungit</a:t>
            </a:r>
            <a:r>
              <a:rPr lang="fi-FI" sz="1400" dirty="0">
                <a:latin typeface="Lato" panose="020F0502020204030203" pitchFamily="34" charset="77"/>
              </a:rPr>
              <a:t> sekä </a:t>
            </a:r>
            <a:r>
              <a:rPr lang="fi-FI" sz="1400" b="1" dirty="0">
                <a:latin typeface="Lato" panose="020F0502020204030203" pitchFamily="34" charset="77"/>
              </a:rPr>
              <a:t>Metropolia Ammattikorkeakoulu </a:t>
            </a:r>
            <a:r>
              <a:rPr lang="fi-FI" sz="1400" dirty="0">
                <a:latin typeface="Lato" panose="020F0502020204030203" pitchFamily="34" charset="77"/>
              </a:rPr>
              <a:t>luovat yhteistyössä yritysten kanssa toimintamallin alueellisen energiapalvelun toteuttamiselle. Toimintamallin luomisessa on hyödynnetty todellisia pilottikohteita, jotka on esitelty seuraavalla sivulla. Toimintamalli auttaa kaupunkeja energiatehokkaiden ja vähäpäästöisten alueiden toteuttamisessa. </a:t>
            </a:r>
          </a:p>
          <a:p>
            <a:pPr marL="0" indent="0">
              <a:lnSpc>
                <a:spcPts val="1700"/>
              </a:lnSpc>
              <a:buNone/>
            </a:pPr>
            <a:r>
              <a:rPr lang="fi-FI" sz="1400">
                <a:latin typeface="Lato" panose="020F0502020204030203" pitchFamily="34" charset="77"/>
              </a:rPr>
              <a:t>ENPA on EU:n osarahoittama hanke ja osa HEVinnovations-ohjelman hankeportfoliota.</a:t>
            </a:r>
          </a:p>
          <a:p>
            <a:pPr marL="0" indent="0">
              <a:lnSpc>
                <a:spcPts val="1700"/>
              </a:lnSpc>
              <a:buFont typeface="Arial" panose="020B0604020202020204" pitchFamily="34" charset="0"/>
              <a:buNone/>
            </a:pPr>
            <a:endParaRPr lang="fi-FI" sz="1400" dirty="0">
              <a:latin typeface="Lato" panose="020F0502020204030203" pitchFamily="34" charset="77"/>
              <a:ea typeface="Calibri"/>
              <a:cs typeface="Calibri"/>
            </a:endParaRPr>
          </a:p>
          <a:p>
            <a:pPr algn="just"/>
            <a:endParaRPr lang="fi-FI" sz="1400" dirty="0"/>
          </a:p>
        </p:txBody>
      </p:sp>
      <p:sp>
        <p:nvSpPr>
          <p:cNvPr id="18" name="Suorakulmio 17">
            <a:extLst>
              <a:ext uri="{FF2B5EF4-FFF2-40B4-BE49-F238E27FC236}">
                <a16:creationId xmlns:a16="http://schemas.microsoft.com/office/drawing/2014/main" id="{515AF4A9-7D2E-FB3E-DF2A-112564440417}"/>
              </a:ext>
              <a:ext uri="{C183D7F6-B498-43B3-948B-1728B52AA6E4}">
                <adec:decorative xmlns:adec="http://schemas.microsoft.com/office/drawing/2017/decorative" val="1"/>
              </a:ext>
            </a:extLst>
          </p:cNvPr>
          <p:cNvSpPr/>
          <p:nvPr/>
        </p:nvSpPr>
        <p:spPr>
          <a:xfrm>
            <a:off x="5665693" y="3272537"/>
            <a:ext cx="6526307" cy="3597786"/>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pic>
        <p:nvPicPr>
          <p:cNvPr id="17" name="Kuva 16" descr="Kuva Espoon Leppävaarasta.">
            <a:extLst>
              <a:ext uri="{FF2B5EF4-FFF2-40B4-BE49-F238E27FC236}">
                <a16:creationId xmlns:a16="http://schemas.microsoft.com/office/drawing/2014/main" id="{2E84FB22-3235-3E41-6FB1-C78616F3C48E}"/>
              </a:ext>
            </a:extLst>
          </p:cNvPr>
          <p:cNvPicPr>
            <a:picLocks noChangeAspect="1"/>
          </p:cNvPicPr>
          <p:nvPr/>
        </p:nvPicPr>
        <p:blipFill>
          <a:blip r:embed="rId3"/>
          <a:srcRect l="1592" r="1334"/>
          <a:stretch>
            <a:fillRect/>
          </a:stretch>
        </p:blipFill>
        <p:spPr>
          <a:xfrm>
            <a:off x="5665697" y="-16903"/>
            <a:ext cx="6526306" cy="3597785"/>
          </a:xfrm>
          <a:prstGeom prst="rect">
            <a:avLst/>
          </a:prstGeom>
        </p:spPr>
      </p:pic>
      <p:sp>
        <p:nvSpPr>
          <p:cNvPr id="20" name="Tekstiruutu 19">
            <a:extLst>
              <a:ext uri="{FF2B5EF4-FFF2-40B4-BE49-F238E27FC236}">
                <a16:creationId xmlns:a16="http://schemas.microsoft.com/office/drawing/2014/main" id="{893C9E7C-74C6-9A9C-D472-F25357E87C31}"/>
              </a:ext>
            </a:extLst>
          </p:cNvPr>
          <p:cNvSpPr txBox="1"/>
          <p:nvPr/>
        </p:nvSpPr>
        <p:spPr>
          <a:xfrm rot="16200000">
            <a:off x="4464548" y="1294627"/>
            <a:ext cx="2710925" cy="247179"/>
          </a:xfrm>
          <a:prstGeom prst="rect">
            <a:avLst/>
          </a:prstGeom>
          <a:noFill/>
        </p:spPr>
        <p:txBody>
          <a:bodyPr wrap="square" lIns="180000" rtlCol="0">
            <a:noAutofit/>
          </a:bodyPr>
          <a:lstStyle/>
          <a:p>
            <a:r>
              <a:rPr lang="fi-FI" sz="800" dirty="0">
                <a:latin typeface="Lato" panose="020F0502020204030203" pitchFamily="34" charset="77"/>
              </a:rPr>
              <a:t>Kuva: Leppävaara, Espoo. Kuvaaja: Jaana Numminen.</a:t>
            </a:r>
          </a:p>
        </p:txBody>
      </p:sp>
      <p:sp>
        <p:nvSpPr>
          <p:cNvPr id="11" name="Ellipsi 10">
            <a:extLst>
              <a:ext uri="{FF2B5EF4-FFF2-40B4-BE49-F238E27FC236}">
                <a16:creationId xmlns:a16="http://schemas.microsoft.com/office/drawing/2014/main" id="{B9D96218-D2F5-89B3-0715-F85D7A43BA55}"/>
              </a:ext>
              <a:ext uri="{C183D7F6-B498-43B3-948B-1728B52AA6E4}">
                <adec:decorative xmlns:adec="http://schemas.microsoft.com/office/drawing/2017/decorative" val="1"/>
              </a:ext>
            </a:extLst>
          </p:cNvPr>
          <p:cNvSpPr/>
          <p:nvPr/>
        </p:nvSpPr>
        <p:spPr>
          <a:xfrm>
            <a:off x="7260913" y="474134"/>
            <a:ext cx="4597296" cy="4597296"/>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4" name="Kyynel 3">
            <a:extLst>
              <a:ext uri="{FF2B5EF4-FFF2-40B4-BE49-F238E27FC236}">
                <a16:creationId xmlns:a16="http://schemas.microsoft.com/office/drawing/2014/main" id="{97443310-7FA5-A93E-DAA1-3F16AA702F37}"/>
              </a:ext>
              <a:ext uri="{C183D7F6-B498-43B3-948B-1728B52AA6E4}">
                <adec:decorative xmlns:adec="http://schemas.microsoft.com/office/drawing/2017/decorative" val="1"/>
              </a:ext>
            </a:extLst>
          </p:cNvPr>
          <p:cNvSpPr/>
          <p:nvPr/>
        </p:nvSpPr>
        <p:spPr>
          <a:xfrm rot="2703659" flipH="1" flipV="1">
            <a:off x="5959882" y="3817690"/>
            <a:ext cx="2610743" cy="2610743"/>
          </a:xfrm>
          <a:prstGeom prst="teardrop">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1" name="Kolmio 20">
            <a:extLst>
              <a:ext uri="{FF2B5EF4-FFF2-40B4-BE49-F238E27FC236}">
                <a16:creationId xmlns:a16="http://schemas.microsoft.com/office/drawing/2014/main" id="{A3D8F907-F51C-51B5-25CC-D3AFF1F0332A}"/>
              </a:ext>
              <a:ext uri="{C183D7F6-B498-43B3-948B-1728B52AA6E4}">
                <adec:decorative xmlns:adec="http://schemas.microsoft.com/office/drawing/2017/decorative" val="1"/>
              </a:ext>
            </a:extLst>
          </p:cNvPr>
          <p:cNvSpPr/>
          <p:nvPr/>
        </p:nvSpPr>
        <p:spPr>
          <a:xfrm rot="16200000">
            <a:off x="5302075" y="4993039"/>
            <a:ext cx="480720" cy="246508"/>
          </a:xfrm>
          <a:prstGeom prst="triangle">
            <a:avLst>
              <a:gd name="adj" fmla="val 46144"/>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Tekstiruutu 9">
            <a:extLst>
              <a:ext uri="{FF2B5EF4-FFF2-40B4-BE49-F238E27FC236}">
                <a16:creationId xmlns:a16="http://schemas.microsoft.com/office/drawing/2014/main" id="{EB9AC451-F302-7278-F728-8A163C271943}"/>
              </a:ext>
            </a:extLst>
          </p:cNvPr>
          <p:cNvSpPr txBox="1"/>
          <p:nvPr/>
        </p:nvSpPr>
        <p:spPr>
          <a:xfrm>
            <a:off x="7190843" y="701657"/>
            <a:ext cx="4725634" cy="4124206"/>
          </a:xfrm>
          <a:prstGeom prst="rect">
            <a:avLst/>
          </a:prstGeom>
          <a:noFill/>
        </p:spPr>
        <p:txBody>
          <a:bodyPr wrap="square">
            <a:noAutofit/>
          </a:bodyPr>
          <a:lstStyle/>
          <a:p>
            <a:pPr marL="0" indent="0" algn="ctr">
              <a:spcAft>
                <a:spcPts val="1200"/>
              </a:spcAft>
              <a:buFont typeface="Arial" panose="020B0604020202020204" pitchFamily="34" charset="0"/>
              <a:buNone/>
            </a:pPr>
            <a:r>
              <a:rPr lang="fi-FI" b="1" dirty="0">
                <a:solidFill>
                  <a:schemeClr val="bg1"/>
                </a:solidFill>
                <a:latin typeface="Lato" panose="020F0502020204030203" pitchFamily="34" charset="77"/>
              </a:rPr>
              <a:t>ENPA-hankkeen </a:t>
            </a:r>
            <a:br>
              <a:rPr lang="fi-FI" b="1" dirty="0">
                <a:solidFill>
                  <a:schemeClr val="bg1"/>
                </a:solidFill>
                <a:latin typeface="Lato" panose="020F0502020204030203" pitchFamily="34" charset="77"/>
              </a:rPr>
            </a:br>
            <a:r>
              <a:rPr lang="fi-FI" b="1" dirty="0">
                <a:solidFill>
                  <a:schemeClr val="bg1"/>
                </a:solidFill>
                <a:latin typeface="Lato" panose="020F0502020204030203" pitchFamily="34" charset="77"/>
              </a:rPr>
              <a:t>tavoitteet</a:t>
            </a:r>
            <a:endParaRPr lang="fi-FI" b="1" dirty="0">
              <a:solidFill>
                <a:schemeClr val="bg1"/>
              </a:solidFill>
              <a:latin typeface="Lato" panose="020F0502020204030203" pitchFamily="34" charset="77"/>
              <a:ea typeface="Calibri"/>
              <a:cs typeface="Calibri"/>
            </a:endParaRPr>
          </a:p>
          <a:p>
            <a:pPr marL="285750" indent="-285750" algn="ctr">
              <a:lnSpc>
                <a:spcPts val="1700"/>
              </a:lnSpc>
              <a:spcAft>
                <a:spcPts val="800"/>
              </a:spcAft>
              <a:buClr>
                <a:schemeClr val="bg1"/>
              </a:buClr>
              <a:buSzPct val="120000"/>
              <a:buFont typeface="Normaali järjestelmäfontti"/>
              <a:buChar char="→"/>
            </a:pPr>
            <a:r>
              <a:rPr lang="fi-FI" sz="1350" b="1" dirty="0">
                <a:solidFill>
                  <a:schemeClr val="bg1"/>
                </a:solidFill>
                <a:latin typeface="Lato" panose="020F0502020204030203" pitchFamily="34" charset="77"/>
              </a:rPr>
              <a:t>Kehitimme alueellisten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energiapalvelumallien suunnittelua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ja toteutusta. Kehitystyötä tehtiin yhdessä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yritysten kanssa tiedonvaihdon, markkinavuoropuhelun, verkostoitumisen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ja koulutuksen avulla. </a:t>
            </a:r>
            <a:endParaRPr lang="fi-FI" sz="1350" b="1" dirty="0">
              <a:solidFill>
                <a:schemeClr val="bg1"/>
              </a:solidFill>
              <a:latin typeface="Lato" panose="020F0502020204030203" pitchFamily="34" charset="77"/>
              <a:ea typeface="Calibri"/>
              <a:cs typeface="Calibri"/>
            </a:endParaRPr>
          </a:p>
          <a:p>
            <a:pPr marL="285750" indent="-285750" algn="ctr">
              <a:lnSpc>
                <a:spcPts val="1700"/>
              </a:lnSpc>
              <a:spcAft>
                <a:spcPts val="800"/>
              </a:spcAft>
              <a:buClr>
                <a:schemeClr val="bg1"/>
              </a:buClr>
              <a:buSzPct val="120000"/>
              <a:buFont typeface="Normaali järjestelmäfontti"/>
              <a:buChar char="→"/>
            </a:pPr>
            <a:r>
              <a:rPr lang="fi-FI" sz="1350" b="1" dirty="0">
                <a:solidFill>
                  <a:schemeClr val="bg1"/>
                </a:solidFill>
                <a:latin typeface="Lato" panose="020F0502020204030203" pitchFamily="34" charset="77"/>
              </a:rPr>
              <a:t>Kehitimme kaupungeille toimintamallia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alueellisen energiapalvelun hankintaan.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Tämä tapahtui pilottialueiden avulla. </a:t>
            </a:r>
            <a:endParaRPr lang="fi-FI" sz="1350" b="1" dirty="0">
              <a:solidFill>
                <a:schemeClr val="bg1"/>
              </a:solidFill>
              <a:latin typeface="Lato" panose="020F0502020204030203" pitchFamily="34" charset="77"/>
              <a:ea typeface="Calibri"/>
              <a:cs typeface="Calibri"/>
            </a:endParaRPr>
          </a:p>
          <a:p>
            <a:pPr marL="285750" indent="-285750" algn="ctr">
              <a:lnSpc>
                <a:spcPts val="1700"/>
              </a:lnSpc>
              <a:spcAft>
                <a:spcPts val="800"/>
              </a:spcAft>
              <a:buClr>
                <a:schemeClr val="bg1"/>
              </a:buClr>
              <a:buSzPct val="120000"/>
              <a:buFont typeface="Normaali järjestelmäfontti"/>
              <a:buChar char="→"/>
            </a:pPr>
            <a:r>
              <a:rPr lang="fi-FI" sz="1350" b="1" dirty="0">
                <a:solidFill>
                  <a:schemeClr val="bg1"/>
                </a:solidFill>
                <a:latin typeface="Lato" panose="020F0502020204030203" pitchFamily="34" charset="77"/>
              </a:rPr>
              <a:t>Paransimme aluetason energiamarkkinoiden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toimintaa: hyödynsimme paikallisesti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tuotettavaa energiaa ja energian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kierrätystä edistäen samalla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uutta liiketoimintaa.</a:t>
            </a:r>
            <a:endParaRPr lang="fi-FI" sz="1350" b="1" dirty="0">
              <a:solidFill>
                <a:schemeClr val="bg1"/>
              </a:solidFill>
              <a:latin typeface="Lato" panose="020F0502020204030203" pitchFamily="34" charset="77"/>
              <a:ea typeface="Calibri"/>
              <a:cs typeface="Calibri"/>
            </a:endParaRPr>
          </a:p>
        </p:txBody>
      </p:sp>
      <p:pic>
        <p:nvPicPr>
          <p:cNvPr id="19" name="Kuva 18">
            <a:extLst>
              <a:ext uri="{FF2B5EF4-FFF2-40B4-BE49-F238E27FC236}">
                <a16:creationId xmlns:a16="http://schemas.microsoft.com/office/drawing/2014/main" id="{3F2B49E0-CCC5-F074-B688-DBCD72ED231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48913" y="6046488"/>
            <a:ext cx="2743200" cy="266700"/>
          </a:xfrm>
          <a:prstGeom prst="rect">
            <a:avLst/>
          </a:prstGeom>
        </p:spPr>
      </p:pic>
      <p:sp>
        <p:nvSpPr>
          <p:cNvPr id="24" name="Tekstiruutu 23">
            <a:extLst>
              <a:ext uri="{FF2B5EF4-FFF2-40B4-BE49-F238E27FC236}">
                <a16:creationId xmlns:a16="http://schemas.microsoft.com/office/drawing/2014/main" id="{B1A5757B-D9D5-AA37-1BC8-F7525440003F}"/>
              </a:ext>
            </a:extLst>
          </p:cNvPr>
          <p:cNvSpPr txBox="1"/>
          <p:nvPr/>
        </p:nvSpPr>
        <p:spPr>
          <a:xfrm>
            <a:off x="6235642" y="3996232"/>
            <a:ext cx="2066145" cy="523220"/>
          </a:xfrm>
          <a:prstGeom prst="rect">
            <a:avLst/>
          </a:prstGeom>
          <a:noFill/>
        </p:spPr>
        <p:txBody>
          <a:bodyPr wrap="square">
            <a:noAutofit/>
          </a:bodyPr>
          <a:lstStyle/>
          <a:p>
            <a:pPr algn="ctr">
              <a:lnSpc>
                <a:spcPts val="1700"/>
              </a:lnSpc>
            </a:pPr>
            <a:r>
              <a:rPr lang="fi-FI" sz="1400" b="1" dirty="0">
                <a:latin typeface="Lato" panose="020F0502020204030203" pitchFamily="34" charset="77"/>
              </a:rPr>
              <a:t>ENPA-hankkeen </a:t>
            </a:r>
            <a:br>
              <a:rPr lang="fi-FI" sz="1400" b="1" dirty="0">
                <a:latin typeface="Lato" panose="020F0502020204030203" pitchFamily="34" charset="77"/>
              </a:rPr>
            </a:br>
            <a:r>
              <a:rPr lang="fi-FI" sz="1400" b="1" dirty="0">
                <a:latin typeface="Lato" panose="020F0502020204030203" pitchFamily="34" charset="77"/>
              </a:rPr>
              <a:t>toteuttajat:</a:t>
            </a:r>
          </a:p>
        </p:txBody>
      </p:sp>
      <p:pic>
        <p:nvPicPr>
          <p:cNvPr id="14" name="Kuva 13" descr="Helsingin kaupunki">
            <a:extLst>
              <a:ext uri="{FF2B5EF4-FFF2-40B4-BE49-F238E27FC236}">
                <a16:creationId xmlns:a16="http://schemas.microsoft.com/office/drawing/2014/main" id="{B69B8A34-36FA-C7B8-95DA-EA7DB9ABD0F2}"/>
              </a:ext>
            </a:extLst>
          </p:cNvPr>
          <p:cNvPicPr>
            <a:picLocks noChangeAspect="1"/>
          </p:cNvPicPr>
          <p:nvPr/>
        </p:nvPicPr>
        <p:blipFill>
          <a:blip r:embed="rId5"/>
          <a:stretch>
            <a:fillRect/>
          </a:stretch>
        </p:blipFill>
        <p:spPr>
          <a:xfrm>
            <a:off x="5813389" y="4947886"/>
            <a:ext cx="892212" cy="406452"/>
          </a:xfrm>
          <a:prstGeom prst="rect">
            <a:avLst/>
          </a:prstGeom>
        </p:spPr>
      </p:pic>
      <p:pic>
        <p:nvPicPr>
          <p:cNvPr id="8" name="Kuva 7" descr="Espoon kaupunki">
            <a:extLst>
              <a:ext uri="{FF2B5EF4-FFF2-40B4-BE49-F238E27FC236}">
                <a16:creationId xmlns:a16="http://schemas.microsoft.com/office/drawing/2014/main" id="{3006D8CB-1A2E-74E9-4C6D-02FBFE2FF547}"/>
              </a:ext>
            </a:extLst>
          </p:cNvPr>
          <p:cNvPicPr>
            <a:picLocks noChangeAspect="1"/>
          </p:cNvPicPr>
          <p:nvPr/>
        </p:nvPicPr>
        <p:blipFill>
          <a:blip r:embed="rId6"/>
          <a:stretch>
            <a:fillRect/>
          </a:stretch>
        </p:blipFill>
        <p:spPr>
          <a:xfrm>
            <a:off x="6833345" y="4535508"/>
            <a:ext cx="802394" cy="1164537"/>
          </a:xfrm>
          <a:prstGeom prst="rect">
            <a:avLst/>
          </a:prstGeom>
        </p:spPr>
      </p:pic>
      <p:pic>
        <p:nvPicPr>
          <p:cNvPr id="12" name="Kuva 11" descr="Vantaan kaupunki">
            <a:extLst>
              <a:ext uri="{FF2B5EF4-FFF2-40B4-BE49-F238E27FC236}">
                <a16:creationId xmlns:a16="http://schemas.microsoft.com/office/drawing/2014/main" id="{59DF01B3-60E9-CE43-3BB5-AF7F3961C331}"/>
              </a:ext>
            </a:extLst>
          </p:cNvPr>
          <p:cNvPicPr>
            <a:picLocks noChangeAspect="1"/>
          </p:cNvPicPr>
          <p:nvPr/>
        </p:nvPicPr>
        <p:blipFill>
          <a:blip r:embed="rId7"/>
          <a:stretch>
            <a:fillRect/>
          </a:stretch>
        </p:blipFill>
        <p:spPr>
          <a:xfrm>
            <a:off x="7708750" y="4729157"/>
            <a:ext cx="781920" cy="781920"/>
          </a:xfrm>
          <a:prstGeom prst="rect">
            <a:avLst/>
          </a:prstGeom>
        </p:spPr>
      </p:pic>
      <p:pic>
        <p:nvPicPr>
          <p:cNvPr id="16" name="Kuva 15" descr="Metropolia Ammattikorkeakoulu">
            <a:extLst>
              <a:ext uri="{FF2B5EF4-FFF2-40B4-BE49-F238E27FC236}">
                <a16:creationId xmlns:a16="http://schemas.microsoft.com/office/drawing/2014/main" id="{7A5D17B8-EC6B-25F8-B1B7-9252D5B94319}"/>
              </a:ext>
            </a:extLst>
          </p:cNvPr>
          <p:cNvPicPr>
            <a:picLocks noChangeAspect="1"/>
          </p:cNvPicPr>
          <p:nvPr/>
        </p:nvPicPr>
        <p:blipFill>
          <a:blip r:embed="rId8"/>
          <a:stretch>
            <a:fillRect/>
          </a:stretch>
        </p:blipFill>
        <p:spPr>
          <a:xfrm>
            <a:off x="6476575" y="5688490"/>
            <a:ext cx="1572715" cy="481342"/>
          </a:xfrm>
          <a:prstGeom prst="rect">
            <a:avLst/>
          </a:prstGeom>
        </p:spPr>
      </p:pic>
      <p:sp>
        <p:nvSpPr>
          <p:cNvPr id="9" name="Tekstiruutu 8">
            <a:extLst>
              <a:ext uri="{FF2B5EF4-FFF2-40B4-BE49-F238E27FC236}">
                <a16:creationId xmlns:a16="http://schemas.microsoft.com/office/drawing/2014/main" id="{61DA28D3-7A2E-231D-51B6-640106360240}"/>
              </a:ext>
            </a:extLst>
          </p:cNvPr>
          <p:cNvSpPr txBox="1"/>
          <p:nvPr/>
        </p:nvSpPr>
        <p:spPr>
          <a:xfrm>
            <a:off x="8744595" y="5641937"/>
            <a:ext cx="2382288" cy="523220"/>
          </a:xfrm>
          <a:prstGeom prst="rect">
            <a:avLst/>
          </a:prstGeom>
          <a:noFill/>
        </p:spPr>
        <p:txBody>
          <a:bodyPr wrap="square">
            <a:noAutofit/>
          </a:bodyPr>
          <a:lstStyle/>
          <a:p>
            <a:r>
              <a:rPr kumimoji="0" lang="fi-FI" sz="1400" b="0" i="0" u="sng" strike="noStrike" kern="1200" cap="none" spc="0" normalizeH="0" baseline="0" noProof="0" dirty="0">
                <a:ln>
                  <a:noFill/>
                </a:ln>
                <a:solidFill>
                  <a:srgbClr val="1E3A6D"/>
                </a:solidFill>
                <a:effectLst/>
                <a:uLnTx/>
                <a:uFillTx/>
                <a:latin typeface="Lato" panose="020F0502020204030203" pitchFamily="34" charset="77"/>
                <a:ea typeface="+mn-ea"/>
                <a:cs typeface="+mn-cs"/>
                <a:hlinkClick r:id="rId9">
                  <a:extLst>
                    <a:ext uri="{A12FA001-AC4F-418D-AE19-62706E023703}">
                      <ahyp:hlinkClr xmlns:ahyp="http://schemas.microsoft.com/office/drawing/2018/hyperlinkcolor" val="tx"/>
                    </a:ext>
                  </a:extLst>
                </a:hlinkClick>
              </a:rPr>
              <a:t>Tutustu ENPA-hankkeeseen </a:t>
            </a:r>
            <a:br>
              <a:rPr kumimoji="0" lang="fi-FI" sz="1400" b="0" i="0" u="sng" strike="noStrike" kern="1200" cap="none" spc="0" normalizeH="0" baseline="0" noProof="0" dirty="0">
                <a:ln>
                  <a:noFill/>
                </a:ln>
                <a:solidFill>
                  <a:srgbClr val="1E3A6D"/>
                </a:solidFill>
                <a:effectLst/>
                <a:uLnTx/>
                <a:uFillTx/>
                <a:latin typeface="Lato" panose="020F0502020204030203" pitchFamily="34" charset="77"/>
                <a:ea typeface="+mn-ea"/>
                <a:cs typeface="+mn-cs"/>
                <a:hlinkClick r:id="rId9">
                  <a:extLst>
                    <a:ext uri="{A12FA001-AC4F-418D-AE19-62706E023703}">
                      <ahyp:hlinkClr xmlns:ahyp="http://schemas.microsoft.com/office/drawing/2018/hyperlinkcolor" val="tx"/>
                    </a:ext>
                  </a:extLst>
                </a:hlinkClick>
              </a:rPr>
            </a:br>
            <a:r>
              <a:rPr kumimoji="0" lang="fi-FI" sz="1400" b="0" i="0" u="sng" strike="noStrike" kern="1200" cap="none" spc="0" normalizeH="0" baseline="0" noProof="0" dirty="0">
                <a:ln>
                  <a:noFill/>
                </a:ln>
                <a:solidFill>
                  <a:srgbClr val="1E3A6D"/>
                </a:solidFill>
                <a:effectLst/>
                <a:uLnTx/>
                <a:uFillTx/>
                <a:latin typeface="Lato" panose="020F0502020204030203" pitchFamily="34" charset="77"/>
                <a:ea typeface="+mn-ea"/>
                <a:cs typeface="+mn-cs"/>
                <a:hlinkClick r:id="rId9">
                  <a:extLst>
                    <a:ext uri="{A12FA001-AC4F-418D-AE19-62706E023703}">
                      <ahyp:hlinkClr xmlns:ahyp="http://schemas.microsoft.com/office/drawing/2018/hyperlinkcolor" val="tx"/>
                    </a:ext>
                  </a:extLst>
                </a:hlinkClick>
              </a:rPr>
              <a:t>HEVi</a:t>
            </a:r>
            <a:r>
              <a:rPr kumimoji="0" lang="fi-FI" sz="1400" b="0" i="0" u="sng" strike="noStrike" kern="1200" cap="none" spc="0" normalizeH="0" baseline="0" noProof="0" dirty="0">
                <a:ln>
                  <a:noFill/>
                </a:ln>
                <a:solidFill>
                  <a:schemeClr val="tx2"/>
                </a:solidFill>
                <a:effectLst/>
                <a:uLnTx/>
                <a:uFillTx/>
                <a:latin typeface="Lato" panose="020F0502020204030203" pitchFamily="34" charset="77"/>
                <a:ea typeface="+mn-ea"/>
                <a:cs typeface="+mn-cs"/>
                <a:hlinkClick r:id="rId9">
                  <a:extLst>
                    <a:ext uri="{A12FA001-AC4F-418D-AE19-62706E023703}">
                      <ahyp:hlinkClr xmlns:ahyp="http://schemas.microsoft.com/office/drawing/2018/hyperlinkcolor" val="tx"/>
                    </a:ext>
                  </a:extLst>
                </a:hlinkClick>
              </a:rPr>
              <a:t>nnovations-sivustolla.</a:t>
            </a:r>
            <a:endParaRPr lang="fi-FI"/>
          </a:p>
        </p:txBody>
      </p:sp>
      <p:pic>
        <p:nvPicPr>
          <p:cNvPr id="25" name="Kuva 24">
            <a:extLst>
              <a:ext uri="{FF2B5EF4-FFF2-40B4-BE49-F238E27FC236}">
                <a16:creationId xmlns:a16="http://schemas.microsoft.com/office/drawing/2014/main" id="{B0672F55-0BBA-2058-476D-0C3C323358E6}"/>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10"/>
              </a:ext>
            </a:extLst>
          </a:blip>
          <a:stretch>
            <a:fillRect/>
          </a:stretch>
        </p:blipFill>
        <p:spPr>
          <a:xfrm rot="2478415">
            <a:off x="8475292" y="4901510"/>
            <a:ext cx="849274" cy="723797"/>
          </a:xfrm>
          <a:prstGeom prst="rect">
            <a:avLst/>
          </a:prstGeom>
        </p:spPr>
      </p:pic>
      <p:sp>
        <p:nvSpPr>
          <p:cNvPr id="2" name="Dian numeron paikkamerkki 1">
            <a:extLst>
              <a:ext uri="{FF2B5EF4-FFF2-40B4-BE49-F238E27FC236}">
                <a16:creationId xmlns:a16="http://schemas.microsoft.com/office/drawing/2014/main" id="{4E74D2DE-BF6A-D275-2CD5-F5C3BBB06123}"/>
              </a:ext>
              <a:ext uri="{C183D7F6-B498-43B3-948B-1728B52AA6E4}">
                <adec:decorative xmlns:adec="http://schemas.microsoft.com/office/drawing/2017/decorative" val="1"/>
              </a:ext>
            </a:extLst>
          </p:cNvPr>
          <p:cNvSpPr>
            <a:spLocks noGrp="1"/>
          </p:cNvSpPr>
          <p:nvPr>
            <p:ph type="sldNum" sz="quarter" idx="10"/>
          </p:nvPr>
        </p:nvSpPr>
        <p:spPr>
          <a:xfrm>
            <a:off x="11649600" y="6368548"/>
            <a:ext cx="273536" cy="325804"/>
          </a:xfrm>
        </p:spPr>
        <p:txBody>
          <a:bodyPr/>
          <a:lstStyle/>
          <a:p>
            <a:fld id="{E70901DD-1AA0-E848-912F-2A393D06EFBD}" type="slidenum">
              <a:rPr lang="fi-FI" smtClean="0"/>
              <a:pPr/>
              <a:t>6</a:t>
            </a:fld>
            <a:endParaRPr lang="fi-FI" dirty="0"/>
          </a:p>
        </p:txBody>
      </p:sp>
      <p:pic>
        <p:nvPicPr>
          <p:cNvPr id="13" name="Kuva 12">
            <a:extLst>
              <a:ext uri="{FF2B5EF4-FFF2-40B4-BE49-F238E27FC236}">
                <a16:creationId xmlns:a16="http://schemas.microsoft.com/office/drawing/2014/main" id="{DF1D4A55-1491-5488-474F-4021C98316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14129649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2">
            <a:extLst>
              <a:ext uri="{FF2B5EF4-FFF2-40B4-BE49-F238E27FC236}">
                <a16:creationId xmlns:a16="http://schemas.microsoft.com/office/drawing/2014/main" id="{DD04408C-0FBD-5D02-60F8-537E67325A75}"/>
              </a:ext>
              <a:ext uri="{C183D7F6-B498-43B3-948B-1728B52AA6E4}">
                <adec:decorative xmlns:adec="http://schemas.microsoft.com/office/drawing/2017/decorative" val="1"/>
              </a:ext>
            </a:extLst>
          </p:cNvPr>
          <p:cNvSpPr/>
          <p:nvPr/>
        </p:nvSpPr>
        <p:spPr>
          <a:xfrm>
            <a:off x="-1" y="0"/>
            <a:ext cx="4322967" cy="6858000"/>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5" name="Otsikko 1">
            <a:extLst>
              <a:ext uri="{FF2B5EF4-FFF2-40B4-BE49-F238E27FC236}">
                <a16:creationId xmlns:a16="http://schemas.microsoft.com/office/drawing/2014/main" id="{7F4E4826-224F-118E-FDDB-0DF9DD4A574A}"/>
              </a:ext>
            </a:extLst>
          </p:cNvPr>
          <p:cNvSpPr txBox="1">
            <a:spLocks noGrp="1"/>
          </p:cNvSpPr>
          <p:nvPr>
            <p:ph type="title" idx="4294967295"/>
          </p:nvPr>
        </p:nvSpPr>
        <p:spPr>
          <a:xfrm>
            <a:off x="0" y="539999"/>
            <a:ext cx="4318119" cy="144729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Hankkeen </a:t>
            </a:r>
            <a:b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b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pilottialueet</a:t>
            </a:r>
            <a:b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b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lyhyesti</a:t>
            </a:r>
          </a:p>
        </p:txBody>
      </p:sp>
      <p:sp>
        <p:nvSpPr>
          <p:cNvPr id="37" name="Tekstiruutu 36">
            <a:extLst>
              <a:ext uri="{FF2B5EF4-FFF2-40B4-BE49-F238E27FC236}">
                <a16:creationId xmlns:a16="http://schemas.microsoft.com/office/drawing/2014/main" id="{BE7DA141-3E2C-F7D2-2D29-81D9CCB62F83}"/>
              </a:ext>
            </a:extLst>
          </p:cNvPr>
          <p:cNvSpPr txBox="1"/>
          <p:nvPr/>
        </p:nvSpPr>
        <p:spPr>
          <a:xfrm>
            <a:off x="720000" y="2195798"/>
            <a:ext cx="3451700" cy="492443"/>
          </a:xfrm>
          <a:prstGeom prst="rect">
            <a:avLst/>
          </a:prstGeom>
          <a:noFill/>
        </p:spPr>
        <p:txBody>
          <a:bodyPr wrap="square" lIns="0" tIns="0" rIns="0" bIns="0">
            <a:noAutofit/>
          </a:bodyPr>
          <a:lstStyle/>
          <a:p>
            <a:pPr>
              <a:spcBef>
                <a:spcPts val="1200"/>
              </a:spcBef>
              <a:spcAft>
                <a:spcPts val="600"/>
              </a:spcAft>
            </a:pPr>
            <a:r>
              <a:rPr lang="fi-FI" sz="1600" b="1" dirty="0">
                <a:solidFill>
                  <a:schemeClr val="tx2"/>
                </a:solidFill>
                <a:latin typeface="Lato" panose="020F0502020204030203" pitchFamily="34" charset="77"/>
              </a:rPr>
              <a:t>Alla olevassa kartassa on esitetty ENPA-hankkeen viisi pilottialuetta.</a:t>
            </a:r>
          </a:p>
        </p:txBody>
      </p:sp>
      <p:pic>
        <p:nvPicPr>
          <p:cNvPr id="8" name="Kuva 7" descr="Karttakuva, johon on merkitty ENPA-hankkeen viisi pilottialuetta Espoossa, Helsingissä ja Vantaalla.">
            <a:extLst>
              <a:ext uri="{FF2B5EF4-FFF2-40B4-BE49-F238E27FC236}">
                <a16:creationId xmlns:a16="http://schemas.microsoft.com/office/drawing/2014/main" id="{72CAFF65-DE6D-4B1D-CE44-39C8C52708C5}"/>
              </a:ext>
            </a:extLst>
          </p:cNvPr>
          <p:cNvPicPr>
            <a:picLocks noChangeAspect="1"/>
          </p:cNvPicPr>
          <p:nvPr/>
        </p:nvPicPr>
        <p:blipFill>
          <a:blip r:embed="rId3"/>
          <a:srcRect/>
          <a:stretch/>
        </p:blipFill>
        <p:spPr>
          <a:xfrm>
            <a:off x="73870" y="3075925"/>
            <a:ext cx="4249095" cy="3167615"/>
          </a:xfrm>
          <a:prstGeom prst="rect">
            <a:avLst/>
          </a:prstGeom>
        </p:spPr>
      </p:pic>
      <p:sp>
        <p:nvSpPr>
          <p:cNvPr id="5" name="Suorakulmio 4">
            <a:extLst>
              <a:ext uri="{FF2B5EF4-FFF2-40B4-BE49-F238E27FC236}">
                <a16:creationId xmlns:a16="http://schemas.microsoft.com/office/drawing/2014/main" id="{7DE9B69A-1AAB-20D0-511F-10C4C5BBB9F6}"/>
              </a:ext>
              <a:ext uri="{C183D7F6-B498-43B3-948B-1728B52AA6E4}">
                <adec:decorative xmlns:adec="http://schemas.microsoft.com/office/drawing/2017/decorative" val="1"/>
              </a:ext>
            </a:extLst>
          </p:cNvPr>
          <p:cNvSpPr/>
          <p:nvPr/>
        </p:nvSpPr>
        <p:spPr>
          <a:xfrm>
            <a:off x="4536128" y="432000"/>
            <a:ext cx="3420000" cy="36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sz="1600" dirty="0">
              <a:latin typeface="Lato" panose="020F0502020204030203" pitchFamily="34" charset="77"/>
            </a:endParaRPr>
          </a:p>
        </p:txBody>
      </p:sp>
      <p:sp>
        <p:nvSpPr>
          <p:cNvPr id="38" name="Tekstiruutu 37">
            <a:extLst>
              <a:ext uri="{FF2B5EF4-FFF2-40B4-BE49-F238E27FC236}">
                <a16:creationId xmlns:a16="http://schemas.microsoft.com/office/drawing/2014/main" id="{85914D43-3215-7886-76F3-F96F61B9173D}"/>
              </a:ext>
            </a:extLst>
          </p:cNvPr>
          <p:cNvSpPr txBox="1"/>
          <p:nvPr/>
        </p:nvSpPr>
        <p:spPr>
          <a:xfrm>
            <a:off x="4533131" y="426165"/>
            <a:ext cx="3420686" cy="338554"/>
          </a:xfrm>
          <a:prstGeom prst="rect">
            <a:avLst/>
          </a:prstGeom>
          <a:noFill/>
        </p:spPr>
        <p:txBody>
          <a:bodyPr wrap="square">
            <a:noAutofit/>
          </a:bodyPr>
          <a:lstStyle/>
          <a:p>
            <a:pPr algn="ctr"/>
            <a:r>
              <a:rPr lang="fi-FI" sz="1600" b="1" dirty="0">
                <a:solidFill>
                  <a:schemeClr val="bg1"/>
                </a:solidFill>
                <a:latin typeface="Lato" panose="020F0502020204030203" pitchFamily="34" charset="77"/>
              </a:rPr>
              <a:t>Espoo, Leppävaara </a:t>
            </a:r>
            <a:endParaRPr lang="fi-FI" sz="1600" dirty="0">
              <a:solidFill>
                <a:schemeClr val="bg1"/>
              </a:solidFill>
            </a:endParaRPr>
          </a:p>
        </p:txBody>
      </p:sp>
      <p:pic>
        <p:nvPicPr>
          <p:cNvPr id="30" name="Kuva 29" descr="Kuva Leppävaaran keskustasta.">
            <a:extLst>
              <a:ext uri="{FF2B5EF4-FFF2-40B4-BE49-F238E27FC236}">
                <a16:creationId xmlns:a16="http://schemas.microsoft.com/office/drawing/2014/main" id="{4D082701-C715-7619-09A5-D3AB428A1AAC}"/>
              </a:ext>
            </a:extLst>
          </p:cNvPr>
          <p:cNvPicPr>
            <a:picLocks noChangeAspect="1"/>
          </p:cNvPicPr>
          <p:nvPr/>
        </p:nvPicPr>
        <p:blipFill>
          <a:blip r:embed="rId4"/>
          <a:stretch>
            <a:fillRect/>
          </a:stretch>
        </p:blipFill>
        <p:spPr>
          <a:xfrm>
            <a:off x="4537978" y="787479"/>
            <a:ext cx="3416300" cy="2159000"/>
          </a:xfrm>
          <a:prstGeom prst="rect">
            <a:avLst/>
          </a:prstGeom>
        </p:spPr>
      </p:pic>
      <p:sp>
        <p:nvSpPr>
          <p:cNvPr id="12" name="Tekstiruutu 11">
            <a:extLst>
              <a:ext uri="{FF2B5EF4-FFF2-40B4-BE49-F238E27FC236}">
                <a16:creationId xmlns:a16="http://schemas.microsoft.com/office/drawing/2014/main" id="{13E71F07-F10C-CBD0-D35F-51D7A891273A}"/>
              </a:ext>
            </a:extLst>
          </p:cNvPr>
          <p:cNvSpPr txBox="1"/>
          <p:nvPr/>
        </p:nvSpPr>
        <p:spPr>
          <a:xfrm rot="16200000">
            <a:off x="6822682" y="1664380"/>
            <a:ext cx="2452122" cy="123111"/>
          </a:xfrm>
          <a:prstGeom prst="rect">
            <a:avLst/>
          </a:prstGeom>
          <a:noFill/>
        </p:spPr>
        <p:txBody>
          <a:bodyPr wrap="square" lIns="0" tIns="0" rIns="0" bIns="0" rtlCol="0">
            <a:noAutofit/>
          </a:bodyPr>
          <a:lstStyle/>
          <a:p>
            <a:r>
              <a:rPr lang="fi-FI" sz="800" dirty="0">
                <a:latin typeface="Lato" panose="020F0502020204030203" pitchFamily="34" charset="77"/>
              </a:rPr>
              <a:t>Kuvaaja: Taneli Lahtinen, </a:t>
            </a:r>
            <a:r>
              <a:rPr lang="fi-FI" sz="800" dirty="0" err="1">
                <a:latin typeface="Lato" panose="020F0502020204030203" pitchFamily="34" charset="77"/>
              </a:rPr>
              <a:t>MySome</a:t>
            </a:r>
            <a:r>
              <a:rPr lang="fi-FI" sz="800" dirty="0">
                <a:latin typeface="Lato" panose="020F0502020204030203" pitchFamily="34" charset="77"/>
              </a:rPr>
              <a:t>.</a:t>
            </a:r>
          </a:p>
        </p:txBody>
      </p:sp>
      <p:sp>
        <p:nvSpPr>
          <p:cNvPr id="13" name="Tekstiruutu 12">
            <a:extLst>
              <a:ext uri="{FF2B5EF4-FFF2-40B4-BE49-F238E27FC236}">
                <a16:creationId xmlns:a16="http://schemas.microsoft.com/office/drawing/2014/main" id="{A1395754-5756-40A3-6FAC-10D3B42E87E4}"/>
              </a:ext>
            </a:extLst>
          </p:cNvPr>
          <p:cNvSpPr txBox="1"/>
          <p:nvPr/>
        </p:nvSpPr>
        <p:spPr>
          <a:xfrm>
            <a:off x="4549776" y="3240000"/>
            <a:ext cx="3420000" cy="3216265"/>
          </a:xfrm>
          <a:prstGeom prst="rect">
            <a:avLst/>
          </a:prstGeom>
          <a:noFill/>
        </p:spPr>
        <p:txBody>
          <a:bodyPr wrap="square" lIns="0" tIns="0" rIns="0" bIns="0">
            <a:noAutofit/>
          </a:bodyPr>
          <a:lstStyle/>
          <a:p>
            <a:pPr marL="0" lvl="0" indent="0" algn="l">
              <a:lnSpc>
                <a:spcPct val="100000"/>
              </a:lnSpc>
              <a:spcBef>
                <a:spcPts val="0"/>
              </a:spcBef>
              <a:spcAft>
                <a:spcPts val="0"/>
              </a:spcAft>
              <a:buNone/>
            </a:pPr>
            <a:r>
              <a:rPr lang="fi-FI" sz="1300" b="0" i="0" u="none" strike="noStrike" noProof="0" dirty="0">
                <a:latin typeface="Lato" panose="020F0502020204030203" pitchFamily="34" charset="77"/>
              </a:rPr>
              <a:t>Leppävaaran keskuksen kaupunkikuvaa kehitetään kansainvälisen ideakilpailun voittaneen </a:t>
            </a:r>
            <a:r>
              <a:rPr lang="fi-FI" sz="1300" b="0" i="0" u="none" strike="noStrike" noProof="0" dirty="0" err="1">
                <a:latin typeface="Lato" panose="020F0502020204030203" pitchFamily="34" charset="77"/>
              </a:rPr>
              <a:t>Walk</a:t>
            </a:r>
            <a:r>
              <a:rPr lang="fi-FI" sz="1300" b="0" i="0" u="none" strike="noStrike" noProof="0" dirty="0">
                <a:latin typeface="Lato" panose="020F0502020204030203" pitchFamily="34" charset="77"/>
              </a:rPr>
              <a:t> </a:t>
            </a:r>
            <a:r>
              <a:rPr lang="fi-FI" sz="1300" b="0" i="0" u="none" strike="noStrike" noProof="0" dirty="0" err="1">
                <a:latin typeface="Lato" panose="020F0502020204030203" pitchFamily="34" charset="77"/>
              </a:rPr>
              <a:t>Around</a:t>
            </a:r>
            <a:r>
              <a:rPr lang="fi-FI" sz="1300" b="0" i="0" u="none" strike="noStrike" noProof="0" dirty="0">
                <a:latin typeface="Lato" panose="020F0502020204030203" pitchFamily="34" charset="77"/>
              </a:rPr>
              <a:t> -ehdotuksen pohjalta. Tavoitteena on sitoa Leppävaaran etelä- ja pohjoispuoli yhtenäiseksi toiminnallisesti sekoittuneeksi keskusta-alueeksi. </a:t>
            </a:r>
          </a:p>
          <a:p>
            <a:pPr marL="360000" lvl="0" indent="0" algn="l">
              <a:lnSpc>
                <a:spcPts val="1600"/>
              </a:lnSpc>
              <a:spcBef>
                <a:spcPts val="600"/>
              </a:spcBef>
              <a:spcAft>
                <a:spcPts val="0"/>
              </a:spcAft>
              <a:buNone/>
            </a:pPr>
            <a:r>
              <a:rPr lang="fi-FI" sz="1260" b="0" i="0" u="none" strike="noStrike" noProof="0" dirty="0">
                <a:solidFill>
                  <a:schemeClr val="tx2"/>
                </a:solidFill>
                <a:latin typeface="Lato" panose="020F0502020204030203" pitchFamily="34" charset="77"/>
                <a:hlinkClick r:id="rId5">
                  <a:extLst>
                    <a:ext uri="{A12FA001-AC4F-418D-AE19-62706E023703}">
                      <ahyp:hlinkClr xmlns:ahyp="http://schemas.microsoft.com/office/drawing/2018/hyperlinkcolor" val="tx"/>
                    </a:ext>
                  </a:extLst>
                </a:hlinkClick>
              </a:rPr>
              <a:t>Lisätietoa Leppävaarasta Espoon kaupungin kaavasivulta</a:t>
            </a:r>
            <a:r>
              <a:rPr lang="fi-FI" sz="1260" b="0" i="0" u="sng" strike="noStrike" noProof="0" dirty="0">
                <a:solidFill>
                  <a:schemeClr val="tx2"/>
                </a:solidFill>
                <a:latin typeface="Lato" panose="020F0502020204030203" pitchFamily="34" charset="77"/>
                <a:hlinkClick r:id="rId5">
                  <a:extLst>
                    <a:ext uri="{A12FA001-AC4F-418D-AE19-62706E023703}">
                      <ahyp:hlinkClr xmlns:ahyp="http://schemas.microsoft.com/office/drawing/2018/hyperlinkcolor" val="tx"/>
                    </a:ext>
                  </a:extLst>
                </a:hlinkClick>
              </a:rPr>
              <a:t>.</a:t>
            </a:r>
            <a:endParaRPr lang="fi-FI" sz="1260" b="0" i="0" u="sng" strike="noStrike" noProof="0" dirty="0">
              <a:solidFill>
                <a:schemeClr val="tx2"/>
              </a:solidFill>
              <a:latin typeface="Lato" panose="020F0502020204030203" pitchFamily="34" charset="77"/>
            </a:endParaRPr>
          </a:p>
          <a:p>
            <a:pPr marL="0" lvl="0" indent="0" algn="l">
              <a:lnSpc>
                <a:spcPts val="1500"/>
              </a:lnSpc>
              <a:spcBef>
                <a:spcPts val="0"/>
              </a:spcBef>
              <a:spcAft>
                <a:spcPts val="0"/>
              </a:spcAft>
              <a:buNone/>
            </a:pPr>
            <a:endParaRPr lang="fi-FI" sz="1300" dirty="0">
              <a:latin typeface="Lato" panose="020F0502020204030203" pitchFamily="34" charset="77"/>
            </a:endParaRPr>
          </a:p>
          <a:p>
            <a:pPr lvl="0" defTabSz="576000">
              <a:spcAft>
                <a:spcPts val="800"/>
              </a:spcAft>
            </a:pPr>
            <a:r>
              <a:rPr lang="fi-FI" sz="1300" b="1" dirty="0">
                <a:solidFill>
                  <a:srgbClr val="000000"/>
                </a:solidFill>
                <a:latin typeface="Lato" panose="020F0502020204030203" pitchFamily="34" charset="77"/>
              </a:rPr>
              <a:t>	TIETOJA</a:t>
            </a:r>
            <a:endParaRPr lang="fi-FI" sz="1300" dirty="0">
              <a:solidFill>
                <a:srgbClr val="000000"/>
              </a:solidFill>
              <a:latin typeface="Lato" panose="020F0502020204030203" pitchFamily="34" charset="77"/>
            </a:endParaRPr>
          </a:p>
          <a:p>
            <a:pPr marL="180000" lvl="0" indent="-108000">
              <a:buSzPct val="120000"/>
              <a:buFont typeface="Arial"/>
              <a:buChar char="•"/>
            </a:pPr>
            <a:r>
              <a:rPr lang="fi-FI" sz="1100" dirty="0">
                <a:solidFill>
                  <a:srgbClr val="000000"/>
                </a:solidFill>
                <a:latin typeface="Lato" panose="020F0502020204030203" pitchFamily="34" charset="77"/>
              </a:rPr>
              <a:t>Asuin-, toimisto-, liike-, palvelu- ja hotellitoimintoja yhteensä noin 150 000 kem</a:t>
            </a:r>
            <a:r>
              <a:rPr lang="fi-FI" sz="1100" baseline="30000" dirty="0">
                <a:solidFill>
                  <a:srgbClr val="000000"/>
                </a:solidFill>
                <a:latin typeface="Lato" panose="020F0502020204030203" pitchFamily="34" charset="77"/>
              </a:rPr>
              <a:t>2</a:t>
            </a:r>
            <a:r>
              <a:rPr lang="fi-FI" sz="1100" dirty="0">
                <a:solidFill>
                  <a:srgbClr val="000000"/>
                </a:solidFill>
                <a:latin typeface="Lato" panose="020F0502020204030203" pitchFamily="34" charset="77"/>
              </a:rPr>
              <a:t>.</a:t>
            </a:r>
          </a:p>
          <a:p>
            <a:pPr marL="180000" lvl="0" indent="-108000">
              <a:buSzPct val="120000"/>
              <a:buFont typeface="Arial"/>
              <a:buChar char="•"/>
            </a:pPr>
            <a:r>
              <a:rPr lang="fi-FI" sz="1100" dirty="0">
                <a:solidFill>
                  <a:srgbClr val="000000"/>
                </a:solidFill>
                <a:latin typeface="Lato" panose="020F0502020204030203" pitchFamily="34" charset="77"/>
              </a:rPr>
              <a:t>Kaava-alueen laajuus n. 18,6 ha.</a:t>
            </a:r>
          </a:p>
          <a:p>
            <a:pPr marL="180000" lvl="0" indent="-108000">
              <a:buSzPct val="120000"/>
              <a:buFont typeface="Arial"/>
              <a:buChar char="•"/>
            </a:pPr>
            <a:r>
              <a:rPr lang="fi-FI" sz="1100" dirty="0">
                <a:solidFill>
                  <a:srgbClr val="000000"/>
                </a:solidFill>
                <a:latin typeface="Lato" panose="020F0502020204030203" pitchFamily="34" charset="77"/>
              </a:rPr>
              <a:t>Tavoitteena on, että kaupunkisuunnittelulautakunta käsittelee kaavan ehdotuksen syyskaudella 2027.</a:t>
            </a:r>
          </a:p>
          <a:p>
            <a:pPr marL="0" lvl="0" indent="0" algn="l">
              <a:lnSpc>
                <a:spcPct val="100000"/>
              </a:lnSpc>
              <a:spcBef>
                <a:spcPts val="0"/>
              </a:spcBef>
              <a:spcAft>
                <a:spcPts val="0"/>
              </a:spcAft>
              <a:buNone/>
            </a:pPr>
            <a:endParaRPr lang="fi-FI" sz="1200" b="0" i="0" u="none" strike="noStrike" noProof="0" dirty="0">
              <a:latin typeface="Lato" panose="020F0502020204030203" pitchFamily="34" charset="77"/>
            </a:endParaRPr>
          </a:p>
        </p:txBody>
      </p:sp>
      <p:grpSp>
        <p:nvGrpSpPr>
          <p:cNvPr id="19" name="Ryhmä 18">
            <a:extLst>
              <a:ext uri="{FF2B5EF4-FFF2-40B4-BE49-F238E27FC236}">
                <a16:creationId xmlns:a16="http://schemas.microsoft.com/office/drawing/2014/main" id="{4F42494B-EB8A-7CF6-2A17-54DBB8C3F8D4}"/>
              </a:ext>
              <a:ext uri="{C183D7F6-B498-43B3-948B-1728B52AA6E4}">
                <adec:decorative xmlns:adec="http://schemas.microsoft.com/office/drawing/2017/decorative" val="1"/>
              </a:ext>
            </a:extLst>
          </p:cNvPr>
          <p:cNvGrpSpPr/>
          <p:nvPr/>
        </p:nvGrpSpPr>
        <p:grpSpPr>
          <a:xfrm>
            <a:off x="4591451" y="4467225"/>
            <a:ext cx="244713" cy="266960"/>
            <a:chOff x="7953284" y="441396"/>
            <a:chExt cx="503818" cy="549620"/>
          </a:xfrm>
        </p:grpSpPr>
        <p:sp>
          <p:nvSpPr>
            <p:cNvPr id="21" name="Ellipsi 20">
              <a:extLst>
                <a:ext uri="{FF2B5EF4-FFF2-40B4-BE49-F238E27FC236}">
                  <a16:creationId xmlns:a16="http://schemas.microsoft.com/office/drawing/2014/main" id="{400832F0-2233-D9DE-E106-03F6E4BD4416}"/>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29" name="Kuva 28">
              <a:extLst>
                <a:ext uri="{FF2B5EF4-FFF2-40B4-BE49-F238E27FC236}">
                  <a16:creationId xmlns:a16="http://schemas.microsoft.com/office/drawing/2014/main" id="{34453669-D6D6-50EB-FAC6-5E165B0E553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53284" y="441396"/>
              <a:ext cx="503818" cy="549620"/>
            </a:xfrm>
            <a:prstGeom prst="rect">
              <a:avLst/>
            </a:prstGeom>
          </p:spPr>
        </p:pic>
      </p:grpSp>
      <p:grpSp>
        <p:nvGrpSpPr>
          <p:cNvPr id="27" name="Ryhmä 26">
            <a:extLst>
              <a:ext uri="{FF2B5EF4-FFF2-40B4-BE49-F238E27FC236}">
                <a16:creationId xmlns:a16="http://schemas.microsoft.com/office/drawing/2014/main" id="{45304AF9-B1F2-4915-2898-18128A424B56}"/>
              </a:ext>
              <a:ext uri="{C183D7F6-B498-43B3-948B-1728B52AA6E4}">
                <adec:decorative xmlns:adec="http://schemas.microsoft.com/office/drawing/2017/decorative" val="1"/>
              </a:ext>
            </a:extLst>
          </p:cNvPr>
          <p:cNvGrpSpPr/>
          <p:nvPr/>
        </p:nvGrpSpPr>
        <p:grpSpPr>
          <a:xfrm>
            <a:off x="4547465" y="5025561"/>
            <a:ext cx="3408663" cy="304798"/>
            <a:chOff x="4547465" y="5025561"/>
            <a:chExt cx="3408663" cy="304798"/>
          </a:xfrm>
        </p:grpSpPr>
        <p:pic>
          <p:nvPicPr>
            <p:cNvPr id="11" name="Kuva 10">
              <a:extLst>
                <a:ext uri="{FF2B5EF4-FFF2-40B4-BE49-F238E27FC236}">
                  <a16:creationId xmlns:a16="http://schemas.microsoft.com/office/drawing/2014/main" id="{1442C6AF-3E46-122E-A674-F07F9D176D5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549777" y="5035384"/>
              <a:ext cx="424316" cy="287222"/>
            </a:xfrm>
            <a:prstGeom prst="rect">
              <a:avLst/>
            </a:prstGeom>
          </p:spPr>
        </p:pic>
        <p:cxnSp>
          <p:nvCxnSpPr>
            <p:cNvPr id="16" name="Suora yhdysviiva 15">
              <a:extLst>
                <a:ext uri="{FF2B5EF4-FFF2-40B4-BE49-F238E27FC236}">
                  <a16:creationId xmlns:a16="http://schemas.microsoft.com/office/drawing/2014/main" id="{2D719DD9-43AD-3963-08C5-C5B4A4B0031F}"/>
                </a:ext>
                <a:ext uri="{C183D7F6-B498-43B3-948B-1728B52AA6E4}">
                  <adec:decorative xmlns:adec="http://schemas.microsoft.com/office/drawing/2017/decorative" val="1"/>
                </a:ext>
              </a:extLst>
            </p:cNvPr>
            <p:cNvCxnSpPr/>
            <p:nvPr/>
          </p:nvCxnSpPr>
          <p:spPr>
            <a:xfrm>
              <a:off x="4549776" y="5330359"/>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8" name="Suora yhdysviiva 17">
              <a:extLst>
                <a:ext uri="{FF2B5EF4-FFF2-40B4-BE49-F238E27FC236}">
                  <a16:creationId xmlns:a16="http://schemas.microsoft.com/office/drawing/2014/main" id="{1E5F4FDA-B172-7948-2B73-1217A610F541}"/>
                </a:ext>
                <a:ext uri="{C183D7F6-B498-43B3-948B-1728B52AA6E4}">
                  <adec:decorative xmlns:adec="http://schemas.microsoft.com/office/drawing/2017/decorative" val="1"/>
                </a:ext>
              </a:extLst>
            </p:cNvPr>
            <p:cNvCxnSpPr/>
            <p:nvPr/>
          </p:nvCxnSpPr>
          <p:spPr>
            <a:xfrm>
              <a:off x="4547465" y="5025561"/>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grpSp>
      <p:sp>
        <p:nvSpPr>
          <p:cNvPr id="6" name="Suorakulmio 5">
            <a:extLst>
              <a:ext uri="{FF2B5EF4-FFF2-40B4-BE49-F238E27FC236}">
                <a16:creationId xmlns:a16="http://schemas.microsoft.com/office/drawing/2014/main" id="{00C88E63-4FDF-AD50-184E-757F9008A1B9}"/>
              </a:ext>
              <a:ext uri="{C183D7F6-B498-43B3-948B-1728B52AA6E4}">
                <adec:decorative xmlns:adec="http://schemas.microsoft.com/office/drawing/2017/decorative" val="1"/>
              </a:ext>
            </a:extLst>
          </p:cNvPr>
          <p:cNvSpPr/>
          <p:nvPr/>
        </p:nvSpPr>
        <p:spPr>
          <a:xfrm>
            <a:off x="8370254" y="432000"/>
            <a:ext cx="3420000" cy="36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600" b="1" dirty="0">
              <a:latin typeface="Lato" panose="020F0502020204030203" pitchFamily="34" charset="77"/>
            </a:endParaRPr>
          </a:p>
        </p:txBody>
      </p:sp>
      <p:sp>
        <p:nvSpPr>
          <p:cNvPr id="39" name="Tekstiruutu 38">
            <a:extLst>
              <a:ext uri="{FF2B5EF4-FFF2-40B4-BE49-F238E27FC236}">
                <a16:creationId xmlns:a16="http://schemas.microsoft.com/office/drawing/2014/main" id="{14A7C909-67D8-EFA5-E540-B9F2014AA15E}"/>
              </a:ext>
            </a:extLst>
          </p:cNvPr>
          <p:cNvSpPr txBox="1"/>
          <p:nvPr/>
        </p:nvSpPr>
        <p:spPr>
          <a:xfrm>
            <a:off x="8391378" y="427542"/>
            <a:ext cx="3420686" cy="338554"/>
          </a:xfrm>
          <a:prstGeom prst="rect">
            <a:avLst/>
          </a:prstGeom>
          <a:noFill/>
        </p:spPr>
        <p:txBody>
          <a:bodyPr wrap="square">
            <a:noAutofit/>
          </a:bodyPr>
          <a:lstStyle/>
          <a:p>
            <a:pPr algn="ctr"/>
            <a:r>
              <a:rPr lang="fi-FI" sz="1600" b="1" dirty="0">
                <a:solidFill>
                  <a:schemeClr val="bg1"/>
                </a:solidFill>
                <a:latin typeface="Lato" panose="020F0502020204030203" pitchFamily="34" charset="77"/>
              </a:rPr>
              <a:t>Espoo, Virastopiha</a:t>
            </a:r>
          </a:p>
        </p:txBody>
      </p:sp>
      <p:pic>
        <p:nvPicPr>
          <p:cNvPr id="32" name="Kuva 31" descr="Ilmakuva Espoon keskuksesta.">
            <a:extLst>
              <a:ext uri="{FF2B5EF4-FFF2-40B4-BE49-F238E27FC236}">
                <a16:creationId xmlns:a16="http://schemas.microsoft.com/office/drawing/2014/main" id="{A755BF98-5420-DC1D-E631-61D41A6EB139}"/>
              </a:ext>
            </a:extLst>
          </p:cNvPr>
          <p:cNvPicPr>
            <a:picLocks noChangeAspect="1"/>
          </p:cNvPicPr>
          <p:nvPr/>
        </p:nvPicPr>
        <p:blipFill>
          <a:blip r:embed="rId8"/>
          <a:stretch>
            <a:fillRect/>
          </a:stretch>
        </p:blipFill>
        <p:spPr>
          <a:xfrm>
            <a:off x="8373587" y="785863"/>
            <a:ext cx="3416300" cy="2159000"/>
          </a:xfrm>
          <a:prstGeom prst="rect">
            <a:avLst/>
          </a:prstGeom>
        </p:spPr>
      </p:pic>
      <p:sp>
        <p:nvSpPr>
          <p:cNvPr id="20" name="Tekstiruutu 19">
            <a:extLst>
              <a:ext uri="{FF2B5EF4-FFF2-40B4-BE49-F238E27FC236}">
                <a16:creationId xmlns:a16="http://schemas.microsoft.com/office/drawing/2014/main" id="{B186E58C-9E48-02AC-DB63-29DE8AE0B867}"/>
              </a:ext>
            </a:extLst>
          </p:cNvPr>
          <p:cNvSpPr txBox="1"/>
          <p:nvPr/>
        </p:nvSpPr>
        <p:spPr>
          <a:xfrm rot="16200000">
            <a:off x="10631880" y="1633901"/>
            <a:ext cx="2526913" cy="123111"/>
          </a:xfrm>
          <a:prstGeom prst="rect">
            <a:avLst/>
          </a:prstGeom>
          <a:noFill/>
        </p:spPr>
        <p:txBody>
          <a:bodyPr wrap="square" lIns="0" tIns="0" rIns="0" bIns="0" rtlCol="0">
            <a:noAutofit/>
          </a:bodyPr>
          <a:lstStyle/>
          <a:p>
            <a:r>
              <a:rPr lang="fi-FI" sz="800" dirty="0">
                <a:latin typeface="Lato" panose="020F0502020204030203" pitchFamily="34" charset="77"/>
              </a:rPr>
              <a:t> Kuvaaja: Suomen Ilmakuva Oy.</a:t>
            </a:r>
          </a:p>
        </p:txBody>
      </p:sp>
      <p:sp>
        <p:nvSpPr>
          <p:cNvPr id="14" name="Tekstiruutu 13">
            <a:extLst>
              <a:ext uri="{FF2B5EF4-FFF2-40B4-BE49-F238E27FC236}">
                <a16:creationId xmlns:a16="http://schemas.microsoft.com/office/drawing/2014/main" id="{7CCE07EE-1796-05DA-FC7B-99E971E2451C}"/>
              </a:ext>
            </a:extLst>
          </p:cNvPr>
          <p:cNvSpPr txBox="1"/>
          <p:nvPr/>
        </p:nvSpPr>
        <p:spPr>
          <a:xfrm>
            <a:off x="8365677" y="3240000"/>
            <a:ext cx="3453465" cy="3026470"/>
          </a:xfrm>
          <a:prstGeom prst="rect">
            <a:avLst/>
          </a:prstGeom>
          <a:noFill/>
        </p:spPr>
        <p:txBody>
          <a:bodyPr wrap="square" lIns="0" tIns="0" rIns="0" bIns="0">
            <a:noAutofit/>
          </a:bodyPr>
          <a:lstStyle/>
          <a:p>
            <a:pPr marL="0" marR="0" lvl="0" indent="0" algn="l">
              <a:lnSpc>
                <a:spcPct val="100000"/>
              </a:lnSpc>
              <a:spcBef>
                <a:spcPts val="0"/>
              </a:spcBef>
              <a:buNone/>
            </a:pPr>
            <a:r>
              <a:rPr lang="fi-FI" sz="1300" dirty="0">
                <a:latin typeface="Lato" panose="020F0502020204030203" pitchFamily="34" charset="77"/>
              </a:rPr>
              <a:t>Espoon vanhan virastokeskuksen alueelle suunnitellaan uutta Espoolaistentaloa ja asumista. Alueen keskeisimmäksi rakennukseksi suunniteltu Espoolaistentalo tulee olemaan monitoimirakennus kaupungin päättäjille, työntekijöille ja kaupunkilaisille.</a:t>
            </a:r>
          </a:p>
          <a:p>
            <a:pPr marL="360000" marR="0" lvl="0" indent="0" algn="l">
              <a:lnSpc>
                <a:spcPts val="1600"/>
              </a:lnSpc>
              <a:spcBef>
                <a:spcPts val="600"/>
              </a:spcBef>
              <a:spcAft>
                <a:spcPts val="0"/>
              </a:spcAft>
              <a:buNone/>
            </a:pPr>
            <a:r>
              <a:rPr lang="fi-FI" sz="1260" dirty="0">
                <a:solidFill>
                  <a:schemeClr val="tx2"/>
                </a:solidFill>
                <a:latin typeface="Lato" panose="020F0502020204030203" pitchFamily="34" charset="77"/>
                <a:hlinkClick r:id="rId9">
                  <a:extLst>
                    <a:ext uri="{A12FA001-AC4F-418D-AE19-62706E023703}">
                      <ahyp:hlinkClr xmlns:ahyp="http://schemas.microsoft.com/office/drawing/2018/hyperlinkcolor" val="tx"/>
                    </a:ext>
                  </a:extLst>
                </a:hlinkClick>
              </a:rPr>
              <a:t>Lisätietoa Virastopihasta ja Espoolaisten-talosta Espoon kaupungin kaavasivulta.</a:t>
            </a:r>
            <a:endParaRPr lang="fi-FI" sz="1260" dirty="0">
              <a:solidFill>
                <a:schemeClr val="tx2"/>
              </a:solidFill>
              <a:latin typeface="Lato" panose="020F0502020204030203" pitchFamily="34" charset="77"/>
            </a:endParaRPr>
          </a:p>
          <a:p>
            <a:pPr lvl="0">
              <a:lnSpc>
                <a:spcPts val="1400"/>
              </a:lnSpc>
            </a:pPr>
            <a:endParaRPr lang="fi-FI" sz="1300" dirty="0">
              <a:latin typeface="Lato" panose="020F0502020204030203" pitchFamily="34" charset="77"/>
            </a:endParaRPr>
          </a:p>
          <a:p>
            <a:pPr lvl="0" defTabSz="576000">
              <a:spcAft>
                <a:spcPts val="800"/>
              </a:spcAft>
            </a:pPr>
            <a:r>
              <a:rPr lang="fi-FI" sz="1300" b="1" dirty="0">
                <a:solidFill>
                  <a:srgbClr val="000000"/>
                </a:solidFill>
                <a:latin typeface="Lato" panose="020F0502020204030203" pitchFamily="34" charset="77"/>
              </a:rPr>
              <a:t>	TIETOJA</a:t>
            </a:r>
            <a:endParaRPr lang="fi-FI" sz="1300" dirty="0">
              <a:solidFill>
                <a:srgbClr val="000000"/>
              </a:solidFill>
              <a:latin typeface="Lato" panose="020F0502020204030203" pitchFamily="34" charset="77"/>
            </a:endParaRPr>
          </a:p>
          <a:p>
            <a:pPr marL="180000" lvl="0" indent="-108000">
              <a:buSzPct val="120000"/>
              <a:buFont typeface="Arial"/>
              <a:buChar char="•"/>
            </a:pPr>
            <a:r>
              <a:rPr lang="fi-FI" sz="1100" dirty="0">
                <a:solidFill>
                  <a:srgbClr val="000000"/>
                </a:solidFill>
                <a:latin typeface="Lato" panose="020F0502020204030203" pitchFamily="34" charset="77"/>
              </a:rPr>
              <a:t>Kaupungin hallinnon toimitiloja, asuinrakentamista, palveluja ja liiketiloja, yhteensä n. 50 000 kem</a:t>
            </a:r>
            <a:r>
              <a:rPr lang="fi-FI" sz="1100" baseline="30000" dirty="0">
                <a:solidFill>
                  <a:srgbClr val="000000"/>
                </a:solidFill>
                <a:latin typeface="Lato" panose="020F0502020204030203" pitchFamily="34" charset="77"/>
              </a:rPr>
              <a:t>2</a:t>
            </a:r>
            <a:r>
              <a:rPr lang="fi-FI" sz="1100" dirty="0">
                <a:solidFill>
                  <a:srgbClr val="000000"/>
                </a:solidFill>
                <a:latin typeface="Lato" panose="020F0502020204030203" pitchFamily="34" charset="77"/>
              </a:rPr>
              <a:t>.</a:t>
            </a:r>
          </a:p>
          <a:p>
            <a:pPr marL="180000" lvl="0" indent="-108000">
              <a:buSzPct val="120000"/>
              <a:buFont typeface="Arial"/>
              <a:buChar char="•"/>
            </a:pPr>
            <a:r>
              <a:rPr lang="fi-FI" sz="1100" dirty="0">
                <a:solidFill>
                  <a:srgbClr val="000000"/>
                </a:solidFill>
                <a:latin typeface="Lato" panose="020F0502020204030203" pitchFamily="34" charset="77"/>
              </a:rPr>
              <a:t>Alueen laajuus n. 5 ha.</a:t>
            </a:r>
          </a:p>
          <a:p>
            <a:pPr marL="180000" lvl="0" indent="-108000">
              <a:buSzPct val="120000"/>
              <a:buFont typeface="Arial"/>
              <a:buChar char="•"/>
            </a:pPr>
            <a:r>
              <a:rPr lang="fi-FI" sz="1100" dirty="0">
                <a:solidFill>
                  <a:srgbClr val="000000"/>
                </a:solidFill>
                <a:latin typeface="Lato" panose="020F0502020204030203" pitchFamily="34" charset="77"/>
              </a:rPr>
              <a:t>Alueen kaava etenee ehdotusvaiheeseen arviolta vuoden 2026 aikana.</a:t>
            </a:r>
          </a:p>
        </p:txBody>
      </p:sp>
      <p:grpSp>
        <p:nvGrpSpPr>
          <p:cNvPr id="31" name="Ryhmä 30">
            <a:extLst>
              <a:ext uri="{FF2B5EF4-FFF2-40B4-BE49-F238E27FC236}">
                <a16:creationId xmlns:a16="http://schemas.microsoft.com/office/drawing/2014/main" id="{A9249600-0230-B704-4DA0-AE05F07D49DE}"/>
              </a:ext>
              <a:ext uri="{C183D7F6-B498-43B3-948B-1728B52AA6E4}">
                <adec:decorative xmlns:adec="http://schemas.microsoft.com/office/drawing/2017/decorative" val="1"/>
              </a:ext>
            </a:extLst>
          </p:cNvPr>
          <p:cNvGrpSpPr/>
          <p:nvPr/>
        </p:nvGrpSpPr>
        <p:grpSpPr>
          <a:xfrm>
            <a:off x="8392748" y="4483347"/>
            <a:ext cx="244713" cy="266960"/>
            <a:chOff x="7953284" y="441396"/>
            <a:chExt cx="503818" cy="549620"/>
          </a:xfrm>
        </p:grpSpPr>
        <p:sp>
          <p:nvSpPr>
            <p:cNvPr id="33" name="Ellipsi 32">
              <a:extLst>
                <a:ext uri="{FF2B5EF4-FFF2-40B4-BE49-F238E27FC236}">
                  <a16:creationId xmlns:a16="http://schemas.microsoft.com/office/drawing/2014/main" id="{83C0ED68-6428-DD29-7EAE-EF710B34FC74}"/>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34" name="Kuva 33">
              <a:extLst>
                <a:ext uri="{FF2B5EF4-FFF2-40B4-BE49-F238E27FC236}">
                  <a16:creationId xmlns:a16="http://schemas.microsoft.com/office/drawing/2014/main" id="{4C41AF4A-9B81-157E-B6B0-544A06441BB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953284" y="441396"/>
              <a:ext cx="503818" cy="549620"/>
            </a:xfrm>
            <a:prstGeom prst="rect">
              <a:avLst/>
            </a:prstGeom>
          </p:spPr>
        </p:pic>
      </p:grpSp>
      <p:cxnSp>
        <p:nvCxnSpPr>
          <p:cNvPr id="25" name="Suora yhdysviiva 24">
            <a:extLst>
              <a:ext uri="{FF2B5EF4-FFF2-40B4-BE49-F238E27FC236}">
                <a16:creationId xmlns:a16="http://schemas.microsoft.com/office/drawing/2014/main" id="{4CC6837F-E94A-1383-7C95-E294700EE1B6}"/>
              </a:ext>
              <a:ext uri="{C183D7F6-B498-43B3-948B-1728B52AA6E4}">
                <adec:decorative xmlns:adec="http://schemas.microsoft.com/office/drawing/2017/decorative" val="1"/>
              </a:ext>
            </a:extLst>
          </p:cNvPr>
          <p:cNvCxnSpPr/>
          <p:nvPr/>
        </p:nvCxnSpPr>
        <p:spPr>
          <a:xfrm>
            <a:off x="8358057" y="5013073"/>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pic>
        <p:nvPicPr>
          <p:cNvPr id="23" name="Kuva 22">
            <a:extLst>
              <a:ext uri="{FF2B5EF4-FFF2-40B4-BE49-F238E27FC236}">
                <a16:creationId xmlns:a16="http://schemas.microsoft.com/office/drawing/2014/main" id="{6B0E62F9-D6DC-CD99-D2EE-F2DC8FD85D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360369" y="5022896"/>
            <a:ext cx="424316" cy="287222"/>
          </a:xfrm>
          <a:prstGeom prst="rect">
            <a:avLst/>
          </a:prstGeom>
        </p:spPr>
      </p:pic>
      <p:cxnSp>
        <p:nvCxnSpPr>
          <p:cNvPr id="24" name="Suora yhdysviiva 23">
            <a:extLst>
              <a:ext uri="{FF2B5EF4-FFF2-40B4-BE49-F238E27FC236}">
                <a16:creationId xmlns:a16="http://schemas.microsoft.com/office/drawing/2014/main" id="{6678D51F-9C03-DC61-C2EB-8A489D379295}"/>
              </a:ext>
              <a:ext uri="{C183D7F6-B498-43B3-948B-1728B52AA6E4}">
                <adec:decorative xmlns:adec="http://schemas.microsoft.com/office/drawing/2017/decorative" val="1"/>
              </a:ext>
            </a:extLst>
          </p:cNvPr>
          <p:cNvCxnSpPr/>
          <p:nvPr/>
        </p:nvCxnSpPr>
        <p:spPr>
          <a:xfrm>
            <a:off x="8360368" y="5317871"/>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5" name="Suora yhdysviiva 14">
            <a:extLst>
              <a:ext uri="{FF2B5EF4-FFF2-40B4-BE49-F238E27FC236}">
                <a16:creationId xmlns:a16="http://schemas.microsoft.com/office/drawing/2014/main" id="{9F9896CD-4B28-A32C-5304-E4619BC3CC43}"/>
              </a:ext>
              <a:ext uri="{C183D7F6-B498-43B3-948B-1728B52AA6E4}">
                <adec:decorative xmlns:adec="http://schemas.microsoft.com/office/drawing/2017/decorative" val="1"/>
              </a:ext>
            </a:extLst>
          </p:cNvPr>
          <p:cNvCxnSpPr>
            <a:cxnSpLocks/>
          </p:cNvCxnSpPr>
          <p:nvPr/>
        </p:nvCxnSpPr>
        <p:spPr>
          <a:xfrm>
            <a:off x="8164712" y="432000"/>
            <a:ext cx="0" cy="592435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 name="Ryhmä 6">
            <a:extLst>
              <a:ext uri="{FF2B5EF4-FFF2-40B4-BE49-F238E27FC236}">
                <a16:creationId xmlns:a16="http://schemas.microsoft.com/office/drawing/2014/main" id="{EC4813B0-A352-EBED-1D2F-CD4FD2346A09}"/>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9" name="Ellipsi 8">
              <a:extLst>
                <a:ext uri="{FF2B5EF4-FFF2-40B4-BE49-F238E27FC236}">
                  <a16:creationId xmlns:a16="http://schemas.microsoft.com/office/drawing/2014/main" id="{BD47B772-CAB6-18F3-3144-09EB4513F8C4}"/>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Ellipsi 9">
              <a:extLst>
                <a:ext uri="{FF2B5EF4-FFF2-40B4-BE49-F238E27FC236}">
                  <a16:creationId xmlns:a16="http://schemas.microsoft.com/office/drawing/2014/main" id="{8B32D670-FC18-61A2-474B-2542C6D7D438}"/>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7" name="Suora yhdysviiva 16">
              <a:extLst>
                <a:ext uri="{FF2B5EF4-FFF2-40B4-BE49-F238E27FC236}">
                  <a16:creationId xmlns:a16="http://schemas.microsoft.com/office/drawing/2014/main" id="{DDA0B114-3D4C-6259-DED7-C7448666FD0B}"/>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22" name="Tekstiruutu 21">
              <a:extLst>
                <a:ext uri="{FF2B5EF4-FFF2-40B4-BE49-F238E27FC236}">
                  <a16:creationId xmlns:a16="http://schemas.microsoft.com/office/drawing/2014/main" id="{C3395440-745C-843F-70B2-39A887BC43ED}"/>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26" name="Tekstiruutu 25">
              <a:extLst>
                <a:ext uri="{FF2B5EF4-FFF2-40B4-BE49-F238E27FC236}">
                  <a16:creationId xmlns:a16="http://schemas.microsoft.com/office/drawing/2014/main" id="{F01D1DCB-7DD7-3D31-7D6F-F97D021B3DD9}"/>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6245CFDD-5F5B-AAB5-ADFF-CC5FD5F85E2E}"/>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7</a:t>
            </a:fld>
            <a:endParaRPr lang="fi-FI" dirty="0"/>
          </a:p>
        </p:txBody>
      </p:sp>
      <p:pic>
        <p:nvPicPr>
          <p:cNvPr id="28" name="Kuva 27">
            <a:extLst>
              <a:ext uri="{FF2B5EF4-FFF2-40B4-BE49-F238E27FC236}">
                <a16:creationId xmlns:a16="http://schemas.microsoft.com/office/drawing/2014/main" id="{316F782F-7FF8-058B-F252-69ADA3D1DB2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11150703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Otsikko 41">
            <a:extLst>
              <a:ext uri="{FF2B5EF4-FFF2-40B4-BE49-F238E27FC236}">
                <a16:creationId xmlns:a16="http://schemas.microsoft.com/office/drawing/2014/main" id="{508E0324-A428-E4B3-4F24-DF0FBF91BD72}"/>
              </a:ext>
            </a:extLst>
          </p:cNvPr>
          <p:cNvSpPr>
            <a:spLocks noGrp="1"/>
          </p:cNvSpPr>
          <p:nvPr>
            <p:ph type="title" idx="4294967295"/>
          </p:nvPr>
        </p:nvSpPr>
        <p:spPr>
          <a:xfrm>
            <a:off x="1" y="-676740"/>
            <a:ext cx="11650412" cy="549275"/>
          </a:xfrm>
          <a:ln>
            <a:noFill/>
          </a:ln>
        </p:spPr>
        <p:txBody>
          <a:bodyPr vert="horz" lIns="0" tIns="0" rIns="0" bIns="0" rtlCol="0" anchor="b" anchorCtr="0">
            <a:noAutofit/>
          </a:bodyPr>
          <a:lstStyle/>
          <a:p>
            <a:r>
              <a:rPr lang="fi-FI"/>
              <a:t>Hankkeen pilottialueet lyhyesti: jatkuu</a:t>
            </a:r>
          </a:p>
        </p:txBody>
      </p:sp>
      <p:sp>
        <p:nvSpPr>
          <p:cNvPr id="3" name="Suorakulmio 2">
            <a:extLst>
              <a:ext uri="{FF2B5EF4-FFF2-40B4-BE49-F238E27FC236}">
                <a16:creationId xmlns:a16="http://schemas.microsoft.com/office/drawing/2014/main" id="{87F5D626-2CA5-50DE-D86E-7AA7117F5761}"/>
              </a:ext>
              <a:ext uri="{C183D7F6-B498-43B3-948B-1728B52AA6E4}">
                <adec:decorative xmlns:adec="http://schemas.microsoft.com/office/drawing/2017/decorative" val="1"/>
              </a:ext>
            </a:extLst>
          </p:cNvPr>
          <p:cNvSpPr/>
          <p:nvPr/>
        </p:nvSpPr>
        <p:spPr>
          <a:xfrm>
            <a:off x="692400" y="432000"/>
            <a:ext cx="3420000" cy="36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600" dirty="0"/>
          </a:p>
        </p:txBody>
      </p:sp>
      <p:sp>
        <p:nvSpPr>
          <p:cNvPr id="43" name="Tekstiruutu 42">
            <a:extLst>
              <a:ext uri="{FF2B5EF4-FFF2-40B4-BE49-F238E27FC236}">
                <a16:creationId xmlns:a16="http://schemas.microsoft.com/office/drawing/2014/main" id="{E29CC3F9-D1C8-75CE-4976-23F8C2AED72C}"/>
              </a:ext>
            </a:extLst>
          </p:cNvPr>
          <p:cNvSpPr txBox="1"/>
          <p:nvPr/>
        </p:nvSpPr>
        <p:spPr>
          <a:xfrm>
            <a:off x="689947" y="439204"/>
            <a:ext cx="3420686" cy="338554"/>
          </a:xfrm>
          <a:prstGeom prst="rect">
            <a:avLst/>
          </a:prstGeom>
          <a:noFill/>
        </p:spPr>
        <p:txBody>
          <a:bodyPr wrap="square">
            <a:noAutofit/>
          </a:bodyPr>
          <a:lstStyle/>
          <a:p>
            <a:pPr algn="ctr"/>
            <a:r>
              <a:rPr lang="fi-FI" sz="1600" b="1" dirty="0">
                <a:solidFill>
                  <a:schemeClr val="bg1"/>
                </a:solidFill>
                <a:latin typeface="Lato" panose="020F0502020204030203" pitchFamily="34" charset="77"/>
              </a:rPr>
              <a:t>Helsinki, Nallenrinne </a:t>
            </a:r>
            <a:endParaRPr lang="fi-FI" sz="1600" dirty="0">
              <a:solidFill>
                <a:schemeClr val="bg1"/>
              </a:solidFill>
            </a:endParaRPr>
          </a:p>
        </p:txBody>
      </p:sp>
      <p:pic>
        <p:nvPicPr>
          <p:cNvPr id="37" name="Kuva 36" descr="Havainnekuva Helsingin Nallenrinteestä.">
            <a:extLst>
              <a:ext uri="{FF2B5EF4-FFF2-40B4-BE49-F238E27FC236}">
                <a16:creationId xmlns:a16="http://schemas.microsoft.com/office/drawing/2014/main" id="{C6EDDADB-E038-4BCC-6272-EA5A0B0D0B60}"/>
              </a:ext>
            </a:extLst>
          </p:cNvPr>
          <p:cNvPicPr>
            <a:picLocks noChangeAspect="1"/>
          </p:cNvPicPr>
          <p:nvPr/>
        </p:nvPicPr>
        <p:blipFill>
          <a:blip r:embed="rId3"/>
          <a:stretch>
            <a:fillRect/>
          </a:stretch>
        </p:blipFill>
        <p:spPr>
          <a:xfrm>
            <a:off x="692400" y="787213"/>
            <a:ext cx="3420000" cy="2161123"/>
          </a:xfrm>
          <a:prstGeom prst="rect">
            <a:avLst/>
          </a:prstGeom>
        </p:spPr>
      </p:pic>
      <p:sp>
        <p:nvSpPr>
          <p:cNvPr id="6" name="Tekstiruutu 5">
            <a:extLst>
              <a:ext uri="{FF2B5EF4-FFF2-40B4-BE49-F238E27FC236}">
                <a16:creationId xmlns:a16="http://schemas.microsoft.com/office/drawing/2014/main" id="{41E3351F-DEBD-3B12-6D85-50957B44D5AA}"/>
              </a:ext>
            </a:extLst>
          </p:cNvPr>
          <p:cNvSpPr txBox="1"/>
          <p:nvPr/>
        </p:nvSpPr>
        <p:spPr>
          <a:xfrm rot="16200000">
            <a:off x="2976676" y="1676622"/>
            <a:ext cx="2452122" cy="123111"/>
          </a:xfrm>
          <a:prstGeom prst="rect">
            <a:avLst/>
          </a:prstGeom>
          <a:noFill/>
        </p:spPr>
        <p:txBody>
          <a:bodyPr wrap="square" lIns="0" tIns="0" rIns="0" bIns="0" rtlCol="0">
            <a:noAutofit/>
          </a:bodyPr>
          <a:lstStyle/>
          <a:p>
            <a:r>
              <a:rPr lang="fi-FI" sz="800" dirty="0">
                <a:latin typeface="Lato" panose="020F0502020204030203" pitchFamily="34" charset="77"/>
              </a:rPr>
              <a:t>Kuva: Voima Graphics Oy.</a:t>
            </a:r>
          </a:p>
        </p:txBody>
      </p:sp>
      <p:sp>
        <p:nvSpPr>
          <p:cNvPr id="15" name="Tekstiruutu 14">
            <a:extLst>
              <a:ext uri="{FF2B5EF4-FFF2-40B4-BE49-F238E27FC236}">
                <a16:creationId xmlns:a16="http://schemas.microsoft.com/office/drawing/2014/main" id="{E1019E5A-9EC5-9BA4-FBD7-F4D0DC4A5E11}"/>
              </a:ext>
            </a:extLst>
          </p:cNvPr>
          <p:cNvSpPr txBox="1"/>
          <p:nvPr/>
        </p:nvSpPr>
        <p:spPr>
          <a:xfrm>
            <a:off x="707014" y="3234652"/>
            <a:ext cx="3420000" cy="2957733"/>
          </a:xfrm>
          <a:prstGeom prst="rect">
            <a:avLst/>
          </a:prstGeom>
          <a:noFill/>
        </p:spPr>
        <p:txBody>
          <a:bodyPr wrap="square" lIns="0" tIns="0" rIns="0" bIns="0">
            <a:noAutofit/>
          </a:bodyPr>
          <a:lstStyle/>
          <a:p>
            <a:pPr lvl="0"/>
            <a:r>
              <a:rPr lang="fi-FI" sz="1300" dirty="0">
                <a:solidFill>
                  <a:srgbClr val="1A1A1A"/>
                </a:solidFill>
                <a:latin typeface="Lato" panose="020F0502020204030203" pitchFamily="34" charset="77"/>
              </a:rPr>
              <a:t>Malminkentälle suunnitellaan monipuolista aluetta n. 25 000 asukkaalle. Sinne tulee lisäksi työpaikkoja, kouluja, päiväkoteja ja palveluita.</a:t>
            </a:r>
            <a:endParaRPr lang="fi-FI" sz="1300" dirty="0">
              <a:latin typeface="Lato" panose="020F0502020204030203" pitchFamily="34" charset="77"/>
            </a:endParaRPr>
          </a:p>
          <a:p>
            <a:pPr lvl="0"/>
            <a:r>
              <a:rPr lang="fi-FI" sz="1300" dirty="0">
                <a:solidFill>
                  <a:srgbClr val="1A1A1A"/>
                </a:solidFill>
                <a:latin typeface="Lato" panose="020F0502020204030203" pitchFamily="34" charset="77"/>
              </a:rPr>
              <a:t>Alueen vanhat suojellut lentokenttä-</a:t>
            </a:r>
            <a:br>
              <a:rPr lang="fi-FI" sz="1300" dirty="0">
                <a:solidFill>
                  <a:srgbClr val="1A1A1A"/>
                </a:solidFill>
                <a:latin typeface="Lato" panose="020F0502020204030203" pitchFamily="34" charset="77"/>
              </a:rPr>
            </a:br>
            <a:r>
              <a:rPr lang="fi-FI" sz="1300" dirty="0">
                <a:solidFill>
                  <a:srgbClr val="1A1A1A"/>
                </a:solidFill>
                <a:latin typeface="Lato" panose="020F0502020204030203" pitchFamily="34" charset="77"/>
              </a:rPr>
              <a:t>rakennukset tullaan peruskorjaamaan.</a:t>
            </a:r>
          </a:p>
          <a:p>
            <a:pPr marL="360000">
              <a:spcBef>
                <a:spcPts val="600"/>
              </a:spcBef>
            </a:pPr>
            <a:r>
              <a:rPr lang="fi-FI" sz="1260" u="sng" dirty="0">
                <a:solidFill>
                  <a:schemeClr val="tx2"/>
                </a:solidFill>
                <a:latin typeface="Lato" panose="020F0502020204030203" pitchFamily="34" charset="77"/>
                <a:hlinkClick r:id="rId4"/>
              </a:rPr>
              <a:t>Lisätietoja Malmista ja Nallenrinteestä Helsingin kaupungin sivulta.</a:t>
            </a:r>
            <a:endParaRPr lang="fi-FI" sz="1260" u="sng" dirty="0">
              <a:solidFill>
                <a:schemeClr val="tx2"/>
              </a:solidFill>
              <a:latin typeface="Lato" panose="020F0502020204030203" pitchFamily="34" charset="77"/>
            </a:endParaRPr>
          </a:p>
          <a:p>
            <a:pPr marL="0" lvl="0" indent="0" algn="l">
              <a:lnSpc>
                <a:spcPct val="100000"/>
              </a:lnSpc>
              <a:spcBef>
                <a:spcPts val="0"/>
              </a:spcBef>
              <a:spcAft>
                <a:spcPts val="0"/>
              </a:spcAft>
              <a:buNone/>
            </a:pPr>
            <a:endParaRPr lang="fi-FI" sz="1300" dirty="0">
              <a:latin typeface="Lato" panose="020F0502020204030203" pitchFamily="34" charset="77"/>
            </a:endParaRPr>
          </a:p>
          <a:p>
            <a:pPr defTabSz="576000">
              <a:spcBef>
                <a:spcPts val="1000"/>
              </a:spcBef>
              <a:spcAft>
                <a:spcPts val="800"/>
              </a:spcAft>
            </a:pPr>
            <a:r>
              <a:rPr lang="fi-FI" sz="1300" b="1" dirty="0">
                <a:solidFill>
                  <a:srgbClr val="000000"/>
                </a:solidFill>
                <a:latin typeface="Lato" panose="020F0502020204030203" pitchFamily="34" charset="77"/>
              </a:rPr>
              <a:t>	TIETOJA</a:t>
            </a:r>
          </a:p>
          <a:p>
            <a:pPr marL="144000" lvl="0" indent="-108000">
              <a:buClr>
                <a:srgbClr val="000000"/>
              </a:buClr>
              <a:buSzPct val="120000"/>
              <a:buFont typeface="Arial,Sans-Serif"/>
              <a:buChar char="•"/>
            </a:pPr>
            <a:r>
              <a:rPr lang="fi-FI" sz="1100" dirty="0">
                <a:solidFill>
                  <a:srgbClr val="000000"/>
                </a:solidFill>
                <a:latin typeface="Lato" panose="020F0502020204030203" pitchFamily="34" charset="77"/>
              </a:rPr>
              <a:t>Kolme asuinrakennusta, yli 10 000 kem</a:t>
            </a:r>
            <a:r>
              <a:rPr lang="fi-FI" sz="1100" baseline="30000" dirty="0">
                <a:solidFill>
                  <a:srgbClr val="000000"/>
                </a:solidFill>
                <a:latin typeface="Lato" panose="020F0502020204030203" pitchFamily="34" charset="77"/>
              </a:rPr>
              <a:t>2</a:t>
            </a:r>
            <a:r>
              <a:rPr lang="fi-FI" sz="1100" dirty="0">
                <a:solidFill>
                  <a:srgbClr val="000000"/>
                </a:solidFill>
                <a:latin typeface="Lato" panose="020F0502020204030203" pitchFamily="34" charset="77"/>
              </a:rPr>
              <a:t>.</a:t>
            </a:r>
            <a:endParaRPr lang="fi-FI" sz="1100" baseline="30000" dirty="0">
              <a:solidFill>
                <a:srgbClr val="000000"/>
              </a:solidFill>
              <a:latin typeface="Lato" panose="020F0502020204030203" pitchFamily="34" charset="77"/>
            </a:endParaRPr>
          </a:p>
          <a:p>
            <a:pPr marL="144000" lvl="0" indent="-108000">
              <a:buClr>
                <a:srgbClr val="000000"/>
              </a:buClr>
              <a:buSzPct val="120000"/>
              <a:buFont typeface="Arial,Sans-Serif"/>
              <a:buChar char="•"/>
            </a:pPr>
            <a:r>
              <a:rPr lang="fi-FI" sz="1100" dirty="0">
                <a:solidFill>
                  <a:srgbClr val="000000"/>
                </a:solidFill>
                <a:latin typeface="Lato" panose="020F0502020204030203" pitchFamily="34" charset="77"/>
              </a:rPr>
              <a:t>Alueen laajuus noin 0,66 ha.</a:t>
            </a:r>
            <a:endParaRPr lang="fi-FI" sz="1100" dirty="0">
              <a:latin typeface="Lato" panose="020F0502020204030203" pitchFamily="34" charset="77"/>
            </a:endParaRPr>
          </a:p>
          <a:p>
            <a:pPr marL="144000" lvl="0" indent="-108000">
              <a:buClr>
                <a:srgbClr val="000000"/>
              </a:buClr>
              <a:buSzPct val="120000"/>
              <a:buFont typeface="Arial,Sans-Serif"/>
              <a:buChar char="•"/>
            </a:pPr>
            <a:r>
              <a:rPr lang="fi-FI" sz="1100" dirty="0">
                <a:solidFill>
                  <a:srgbClr val="000000"/>
                </a:solidFill>
                <a:latin typeface="Lato" panose="020F0502020204030203" pitchFamily="34" charset="77"/>
              </a:rPr>
              <a:t>Alueen ensimmäiset korttelit rakentuvat 2026–2028.</a:t>
            </a:r>
            <a:endParaRPr lang="fi-FI" sz="1100" dirty="0">
              <a:latin typeface="Lato" panose="020F0502020204030203" pitchFamily="34" charset="77"/>
            </a:endParaRPr>
          </a:p>
          <a:p>
            <a:pPr marL="144000" lvl="0" indent="-108000">
              <a:buClr>
                <a:srgbClr val="000000"/>
              </a:buClr>
              <a:buSzPct val="120000"/>
              <a:buFont typeface="Arial,Sans-Serif"/>
              <a:buChar char="•"/>
            </a:pPr>
            <a:r>
              <a:rPr lang="fi-FI" sz="1100" dirty="0">
                <a:solidFill>
                  <a:srgbClr val="000000"/>
                </a:solidFill>
                <a:latin typeface="Lato" panose="020F0502020204030203" pitchFamily="34" charset="77"/>
              </a:rPr>
              <a:t>Arvioitu energiankulutus n. 2840 MWh/a.</a:t>
            </a:r>
            <a:endParaRPr lang="fi-FI" sz="1100" dirty="0">
              <a:latin typeface="Lato" panose="020F0502020204030203" pitchFamily="34" charset="77"/>
            </a:endParaRPr>
          </a:p>
          <a:p>
            <a:pPr marL="0" lvl="0" indent="0" algn="l">
              <a:lnSpc>
                <a:spcPct val="100000"/>
              </a:lnSpc>
              <a:spcBef>
                <a:spcPts val="0"/>
              </a:spcBef>
              <a:spcAft>
                <a:spcPts val="0"/>
              </a:spcAft>
              <a:buNone/>
            </a:pPr>
            <a:endParaRPr lang="fi-FI" sz="1200" b="0" i="0" u="none" strike="noStrike" noProof="0" dirty="0">
              <a:latin typeface="Lato" panose="020F0502020204030203" pitchFamily="34" charset="77"/>
            </a:endParaRPr>
          </a:p>
        </p:txBody>
      </p:sp>
      <p:grpSp>
        <p:nvGrpSpPr>
          <p:cNvPr id="21" name="Ryhmä 20">
            <a:extLst>
              <a:ext uri="{FF2B5EF4-FFF2-40B4-BE49-F238E27FC236}">
                <a16:creationId xmlns:a16="http://schemas.microsoft.com/office/drawing/2014/main" id="{0FBE67EF-DE56-B4FC-DD66-8042BC1719D6}"/>
              </a:ext>
              <a:ext uri="{C183D7F6-B498-43B3-948B-1728B52AA6E4}">
                <adec:decorative xmlns:adec="http://schemas.microsoft.com/office/drawing/2017/decorative" val="1"/>
              </a:ext>
            </a:extLst>
          </p:cNvPr>
          <p:cNvGrpSpPr/>
          <p:nvPr/>
        </p:nvGrpSpPr>
        <p:grpSpPr>
          <a:xfrm>
            <a:off x="735589" y="4283544"/>
            <a:ext cx="244713" cy="266960"/>
            <a:chOff x="7953284" y="441396"/>
            <a:chExt cx="503818" cy="549620"/>
          </a:xfrm>
        </p:grpSpPr>
        <p:sp>
          <p:nvSpPr>
            <p:cNvPr id="23" name="Ellipsi 22">
              <a:extLst>
                <a:ext uri="{FF2B5EF4-FFF2-40B4-BE49-F238E27FC236}">
                  <a16:creationId xmlns:a16="http://schemas.microsoft.com/office/drawing/2014/main" id="{C6AD8C79-B083-214D-830A-F244D54C2C5D}"/>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25" name="Kuva 24">
              <a:extLst>
                <a:ext uri="{FF2B5EF4-FFF2-40B4-BE49-F238E27FC236}">
                  <a16:creationId xmlns:a16="http://schemas.microsoft.com/office/drawing/2014/main" id="{968E6EE7-D99D-7825-F2E0-6106087C58C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53284" y="441396"/>
              <a:ext cx="503818" cy="549620"/>
            </a:xfrm>
            <a:prstGeom prst="rect">
              <a:avLst/>
            </a:prstGeom>
          </p:spPr>
        </p:pic>
      </p:grpSp>
      <p:grpSp>
        <p:nvGrpSpPr>
          <p:cNvPr id="14" name="Ryhmä 13">
            <a:extLst>
              <a:ext uri="{FF2B5EF4-FFF2-40B4-BE49-F238E27FC236}">
                <a16:creationId xmlns:a16="http://schemas.microsoft.com/office/drawing/2014/main" id="{1E84E06C-E123-74D3-74AA-CC4A988E92C9}"/>
              </a:ext>
              <a:ext uri="{C183D7F6-B498-43B3-948B-1728B52AA6E4}">
                <adec:decorative xmlns:adec="http://schemas.microsoft.com/office/drawing/2017/decorative" val="1"/>
              </a:ext>
            </a:extLst>
          </p:cNvPr>
          <p:cNvGrpSpPr/>
          <p:nvPr/>
        </p:nvGrpSpPr>
        <p:grpSpPr>
          <a:xfrm>
            <a:off x="692258" y="4953674"/>
            <a:ext cx="3408663" cy="304798"/>
            <a:chOff x="655115" y="5761202"/>
            <a:chExt cx="3408663" cy="304798"/>
          </a:xfrm>
        </p:grpSpPr>
        <p:pic>
          <p:nvPicPr>
            <p:cNvPr id="7" name="Kuva 6">
              <a:extLst>
                <a:ext uri="{FF2B5EF4-FFF2-40B4-BE49-F238E27FC236}">
                  <a16:creationId xmlns:a16="http://schemas.microsoft.com/office/drawing/2014/main" id="{9A76EE91-F0E7-B918-F3AF-4D9AA6DE717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57427" y="5771025"/>
              <a:ext cx="424316" cy="287222"/>
            </a:xfrm>
            <a:prstGeom prst="rect">
              <a:avLst/>
            </a:prstGeom>
          </p:spPr>
        </p:pic>
        <p:cxnSp>
          <p:nvCxnSpPr>
            <p:cNvPr id="8" name="Suora yhdysviiva 7">
              <a:extLst>
                <a:ext uri="{FF2B5EF4-FFF2-40B4-BE49-F238E27FC236}">
                  <a16:creationId xmlns:a16="http://schemas.microsoft.com/office/drawing/2014/main" id="{59312F61-0534-B9D2-711D-4B5458884619}"/>
                </a:ext>
                <a:ext uri="{C183D7F6-B498-43B3-948B-1728B52AA6E4}">
                  <adec:decorative xmlns:adec="http://schemas.microsoft.com/office/drawing/2017/decorative" val="1"/>
                </a:ext>
              </a:extLst>
            </p:cNvPr>
            <p:cNvCxnSpPr/>
            <p:nvPr/>
          </p:nvCxnSpPr>
          <p:spPr>
            <a:xfrm>
              <a:off x="657426" y="6066000"/>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9" name="Suora yhdysviiva 8">
              <a:extLst>
                <a:ext uri="{FF2B5EF4-FFF2-40B4-BE49-F238E27FC236}">
                  <a16:creationId xmlns:a16="http://schemas.microsoft.com/office/drawing/2014/main" id="{FF16C134-2F38-02C2-0266-57DAD487DA93}"/>
                </a:ext>
                <a:ext uri="{C183D7F6-B498-43B3-948B-1728B52AA6E4}">
                  <adec:decorative xmlns:adec="http://schemas.microsoft.com/office/drawing/2017/decorative" val="1"/>
                </a:ext>
              </a:extLst>
            </p:cNvPr>
            <p:cNvCxnSpPr/>
            <p:nvPr/>
          </p:nvCxnSpPr>
          <p:spPr>
            <a:xfrm>
              <a:off x="655115" y="5761202"/>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grpSp>
      <p:sp>
        <p:nvSpPr>
          <p:cNvPr id="4" name="Suorakulmio 3">
            <a:extLst>
              <a:ext uri="{FF2B5EF4-FFF2-40B4-BE49-F238E27FC236}">
                <a16:creationId xmlns:a16="http://schemas.microsoft.com/office/drawing/2014/main" id="{93B100FF-EF25-F888-5E1F-A98115451662}"/>
              </a:ext>
              <a:ext uri="{C183D7F6-B498-43B3-948B-1728B52AA6E4}">
                <adec:decorative xmlns:adec="http://schemas.microsoft.com/office/drawing/2017/decorative" val="1"/>
              </a:ext>
            </a:extLst>
          </p:cNvPr>
          <p:cNvSpPr/>
          <p:nvPr/>
        </p:nvSpPr>
        <p:spPr>
          <a:xfrm>
            <a:off x="4526526" y="432000"/>
            <a:ext cx="3420000" cy="36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600" dirty="0"/>
          </a:p>
        </p:txBody>
      </p:sp>
      <p:sp>
        <p:nvSpPr>
          <p:cNvPr id="44" name="Tekstiruutu 43">
            <a:extLst>
              <a:ext uri="{FF2B5EF4-FFF2-40B4-BE49-F238E27FC236}">
                <a16:creationId xmlns:a16="http://schemas.microsoft.com/office/drawing/2014/main" id="{94CDF495-26BC-DBFB-82DA-27D6BA448BF3}"/>
              </a:ext>
            </a:extLst>
          </p:cNvPr>
          <p:cNvSpPr txBox="1"/>
          <p:nvPr/>
        </p:nvSpPr>
        <p:spPr>
          <a:xfrm>
            <a:off x="4530696" y="439204"/>
            <a:ext cx="3420686" cy="338554"/>
          </a:xfrm>
          <a:prstGeom prst="rect">
            <a:avLst/>
          </a:prstGeom>
          <a:noFill/>
        </p:spPr>
        <p:txBody>
          <a:bodyPr wrap="square">
            <a:noAutofit/>
          </a:bodyPr>
          <a:lstStyle/>
          <a:p>
            <a:pPr algn="ctr"/>
            <a:r>
              <a:rPr lang="fi-FI" sz="1600" b="1" dirty="0">
                <a:solidFill>
                  <a:schemeClr val="bg1"/>
                </a:solidFill>
                <a:latin typeface="Lato" panose="020F0502020204030203" pitchFamily="34" charset="77"/>
              </a:rPr>
              <a:t>Helsinki, </a:t>
            </a:r>
            <a:r>
              <a:rPr lang="fi-FI" sz="1600" b="1" dirty="0" err="1">
                <a:solidFill>
                  <a:schemeClr val="bg1"/>
                </a:solidFill>
                <a:latin typeface="Lato" panose="020F0502020204030203" pitchFamily="34" charset="77"/>
              </a:rPr>
              <a:t>Sakarinmäki</a:t>
            </a:r>
            <a:r>
              <a:rPr lang="fi-FI" sz="1600" b="1" dirty="0">
                <a:solidFill>
                  <a:schemeClr val="bg1"/>
                </a:solidFill>
                <a:latin typeface="Lato" panose="020F0502020204030203" pitchFamily="34" charset="77"/>
              </a:rPr>
              <a:t> </a:t>
            </a:r>
            <a:endParaRPr lang="fi-FI" sz="1600" dirty="0">
              <a:solidFill>
                <a:schemeClr val="bg1"/>
              </a:solidFill>
            </a:endParaRPr>
          </a:p>
        </p:txBody>
      </p:sp>
      <p:pic>
        <p:nvPicPr>
          <p:cNvPr id="39" name="Kuva 38" descr="Valokuva Sakarinmäen koulusta.">
            <a:extLst>
              <a:ext uri="{FF2B5EF4-FFF2-40B4-BE49-F238E27FC236}">
                <a16:creationId xmlns:a16="http://schemas.microsoft.com/office/drawing/2014/main" id="{1D3615D8-ABF4-6E79-F4EC-1AC5D6DF66C1}"/>
              </a:ext>
            </a:extLst>
          </p:cNvPr>
          <p:cNvPicPr>
            <a:picLocks noChangeAspect="1"/>
          </p:cNvPicPr>
          <p:nvPr/>
        </p:nvPicPr>
        <p:blipFill>
          <a:blip r:embed="rId7"/>
          <a:stretch>
            <a:fillRect/>
          </a:stretch>
        </p:blipFill>
        <p:spPr>
          <a:xfrm>
            <a:off x="4527915" y="783428"/>
            <a:ext cx="3416300" cy="2159000"/>
          </a:xfrm>
          <a:prstGeom prst="rect">
            <a:avLst/>
          </a:prstGeom>
        </p:spPr>
      </p:pic>
      <p:sp>
        <p:nvSpPr>
          <p:cNvPr id="20" name="Tekstiruutu 19">
            <a:extLst>
              <a:ext uri="{FF2B5EF4-FFF2-40B4-BE49-F238E27FC236}">
                <a16:creationId xmlns:a16="http://schemas.microsoft.com/office/drawing/2014/main" id="{DC520CF8-310D-DAB4-63AC-51F9F9ED39A0}"/>
              </a:ext>
            </a:extLst>
          </p:cNvPr>
          <p:cNvSpPr txBox="1"/>
          <p:nvPr/>
        </p:nvSpPr>
        <p:spPr>
          <a:xfrm rot="16200000">
            <a:off x="6804390" y="1663370"/>
            <a:ext cx="2452122" cy="123138"/>
          </a:xfrm>
          <a:prstGeom prst="rect">
            <a:avLst/>
          </a:prstGeom>
          <a:noFill/>
        </p:spPr>
        <p:txBody>
          <a:bodyPr wrap="square" lIns="0" tIns="0" rIns="0" bIns="0" rtlCol="0">
            <a:noAutofit/>
          </a:bodyPr>
          <a:lstStyle/>
          <a:p>
            <a:r>
              <a:rPr lang="fi-FI" sz="800" dirty="0">
                <a:latin typeface="Lato" panose="020F0502020204030203" pitchFamily="34" charset="77"/>
              </a:rPr>
              <a:t>Kuvaaja: </a:t>
            </a:r>
            <a:r>
              <a:rPr lang="fi-FI" sz="800" dirty="0" err="1">
                <a:latin typeface="Lato" panose="020F0502020204030203" pitchFamily="34" charset="77"/>
              </a:rPr>
              <a:t>Karo</a:t>
            </a:r>
            <a:r>
              <a:rPr lang="fi-FI" sz="800" dirty="0">
                <a:latin typeface="Lato" panose="020F0502020204030203" pitchFamily="34" charset="77"/>
              </a:rPr>
              <a:t> Pirkkalainen.</a:t>
            </a:r>
          </a:p>
        </p:txBody>
      </p:sp>
      <p:sp>
        <p:nvSpPr>
          <p:cNvPr id="19" name="Tekstiruutu 18">
            <a:extLst>
              <a:ext uri="{FF2B5EF4-FFF2-40B4-BE49-F238E27FC236}">
                <a16:creationId xmlns:a16="http://schemas.microsoft.com/office/drawing/2014/main" id="{1420B651-2618-5AE7-4A36-32DDE8D51147}"/>
              </a:ext>
            </a:extLst>
          </p:cNvPr>
          <p:cNvSpPr txBox="1"/>
          <p:nvPr/>
        </p:nvSpPr>
        <p:spPr>
          <a:xfrm>
            <a:off x="4541139" y="3234652"/>
            <a:ext cx="3494731" cy="3247043"/>
          </a:xfrm>
          <a:prstGeom prst="rect">
            <a:avLst/>
          </a:prstGeom>
          <a:noFill/>
        </p:spPr>
        <p:txBody>
          <a:bodyPr wrap="square" lIns="0" tIns="0" rIns="0" bIns="0">
            <a:noAutofit/>
          </a:bodyPr>
          <a:lstStyle/>
          <a:p>
            <a:pPr lvl="0"/>
            <a:r>
              <a:rPr lang="fi-FI" sz="1300" dirty="0">
                <a:solidFill>
                  <a:srgbClr val="000000"/>
                </a:solidFill>
                <a:latin typeface="Lato" panose="020F0502020204030203" pitchFamily="34" charset="77"/>
              </a:rPr>
              <a:t>Koulukohteeseen on aiemman korjauksen </a:t>
            </a:r>
            <a:br>
              <a:rPr lang="fi-FI" sz="1300" dirty="0">
                <a:solidFill>
                  <a:srgbClr val="000000"/>
                </a:solidFill>
                <a:latin typeface="Lato" panose="020F0502020204030203" pitchFamily="34" charset="77"/>
              </a:rPr>
            </a:br>
            <a:r>
              <a:rPr lang="fi-FI" sz="1300" dirty="0">
                <a:solidFill>
                  <a:srgbClr val="000000"/>
                </a:solidFill>
                <a:latin typeface="Lato" panose="020F0502020204030203" pitchFamily="34" charset="77"/>
              </a:rPr>
              <a:t>yhteydessä hankittu energiapalvelu, joka toimii maalämmöllä ja aurinkokeräimillä. Aurinko-keräimet eivät toimineetkaan, joten on poltettu öljyä ja lämpökaivot ovat jäähtyneet. Nyt </a:t>
            </a:r>
            <a:r>
              <a:rPr lang="fi-FI" sz="1300" dirty="0" err="1">
                <a:solidFill>
                  <a:srgbClr val="000000"/>
                </a:solidFill>
                <a:latin typeface="Lato" panose="020F0502020204030203" pitchFamily="34" charset="77"/>
              </a:rPr>
              <a:t>kilpai-lutetaan</a:t>
            </a:r>
            <a:r>
              <a:rPr lang="fi-FI" sz="1300" dirty="0">
                <a:solidFill>
                  <a:srgbClr val="000000"/>
                </a:solidFill>
                <a:latin typeface="Lato" panose="020F0502020204030203" pitchFamily="34" charset="77"/>
              </a:rPr>
              <a:t> uusi päästötön energiajärjestelmä, </a:t>
            </a:r>
            <a:br>
              <a:rPr lang="fi-FI" sz="1300" dirty="0">
                <a:solidFill>
                  <a:srgbClr val="000000"/>
                </a:solidFill>
                <a:latin typeface="Lato" panose="020F0502020204030203" pitchFamily="34" charset="77"/>
              </a:rPr>
            </a:br>
            <a:r>
              <a:rPr lang="fi-FI" sz="1300" dirty="0">
                <a:solidFill>
                  <a:srgbClr val="000000"/>
                </a:solidFill>
                <a:latin typeface="Lato" panose="020F0502020204030203" pitchFamily="34" charset="77"/>
              </a:rPr>
              <a:t>joka regeneroisi myös lämpökaivot käyttöön.</a:t>
            </a:r>
          </a:p>
          <a:p>
            <a:pPr marL="0" lvl="0" indent="0" algn="l">
              <a:lnSpc>
                <a:spcPct val="100000"/>
              </a:lnSpc>
              <a:spcBef>
                <a:spcPts val="0"/>
              </a:spcBef>
              <a:spcAft>
                <a:spcPts val="0"/>
              </a:spcAft>
              <a:buNone/>
            </a:pPr>
            <a:endParaRPr lang="fi-FI" sz="1300" dirty="0">
              <a:latin typeface="Lato" panose="020F0502020204030203" pitchFamily="34" charset="77"/>
            </a:endParaRPr>
          </a:p>
          <a:p>
            <a:pPr marL="0" lvl="0" indent="0" algn="l">
              <a:lnSpc>
                <a:spcPct val="100000"/>
              </a:lnSpc>
              <a:spcBef>
                <a:spcPts val="0"/>
              </a:spcBef>
              <a:spcAft>
                <a:spcPts val="0"/>
              </a:spcAft>
              <a:buNone/>
            </a:pPr>
            <a:endParaRPr lang="fi-FI" sz="1300" dirty="0">
              <a:latin typeface="Lato" panose="020F0502020204030203" pitchFamily="34" charset="77"/>
            </a:endParaRPr>
          </a:p>
          <a:p>
            <a:pPr defTabSz="576000">
              <a:spcAft>
                <a:spcPts val="800"/>
              </a:spcAft>
            </a:pPr>
            <a:r>
              <a:rPr lang="fi-FI" sz="1300" b="1" dirty="0">
                <a:solidFill>
                  <a:srgbClr val="000000"/>
                </a:solidFill>
                <a:latin typeface="Lato" panose="020F0502020204030203" pitchFamily="34" charset="77"/>
              </a:rPr>
              <a:t>	TIETOJA</a:t>
            </a:r>
          </a:p>
          <a:p>
            <a:pPr marL="180000" indent="-108000">
              <a:buClr>
                <a:srgbClr val="000000"/>
              </a:buClr>
              <a:buSzPct val="120000"/>
              <a:buFont typeface="Arial,Sans-Serif"/>
              <a:buChar char="•"/>
            </a:pPr>
            <a:r>
              <a:rPr lang="fi-FI" sz="1100" dirty="0">
                <a:solidFill>
                  <a:srgbClr val="000000"/>
                </a:solidFill>
                <a:latin typeface="Lato" panose="020F0502020204030203" pitchFamily="34" charset="77"/>
              </a:rPr>
              <a:t>Koulu, kirjasto ja päiväkoti 7427 kem</a:t>
            </a:r>
            <a:r>
              <a:rPr lang="fi-FI" sz="1100" baseline="30000" dirty="0">
                <a:solidFill>
                  <a:srgbClr val="000000"/>
                </a:solidFill>
                <a:latin typeface="Lato" panose="020F0502020204030203" pitchFamily="34" charset="77"/>
              </a:rPr>
              <a:t>2</a:t>
            </a:r>
            <a:r>
              <a:rPr lang="fi-FI" sz="1100" dirty="0">
                <a:solidFill>
                  <a:srgbClr val="000000"/>
                </a:solidFill>
                <a:latin typeface="Lato" panose="020F0502020204030203" pitchFamily="34" charset="77"/>
              </a:rPr>
              <a:t>.</a:t>
            </a:r>
            <a:endParaRPr lang="fi-FI" sz="1100" baseline="30000" dirty="0">
              <a:solidFill>
                <a:srgbClr val="000000"/>
              </a:solidFill>
              <a:latin typeface="Lato" panose="020F0502020204030203" pitchFamily="34" charset="77"/>
            </a:endParaRPr>
          </a:p>
          <a:p>
            <a:pPr marL="180000" lvl="0" indent="-108000">
              <a:buClr>
                <a:srgbClr val="000000"/>
              </a:buClr>
              <a:buSzPct val="120000"/>
              <a:buFont typeface="Arial,Sans-Serif"/>
              <a:buChar char="•"/>
            </a:pPr>
            <a:r>
              <a:rPr lang="fi-FI" sz="1100" dirty="0">
                <a:solidFill>
                  <a:srgbClr val="000000"/>
                </a:solidFill>
                <a:latin typeface="Lato" panose="020F0502020204030203" pitchFamily="34" charset="77"/>
              </a:rPr>
              <a:t>Alue on yksi tontti, n. 3,2 ha.</a:t>
            </a:r>
            <a:endParaRPr lang="fi-FI" sz="1100" dirty="0">
              <a:latin typeface="Lato" panose="020F0502020204030203" pitchFamily="34" charset="77"/>
            </a:endParaRPr>
          </a:p>
          <a:p>
            <a:pPr marL="180000" lvl="0" indent="-108000">
              <a:buClr>
                <a:srgbClr val="000000"/>
              </a:buClr>
              <a:buSzPct val="120000"/>
              <a:buFont typeface="Arial,Sans-Serif"/>
              <a:buChar char="•"/>
            </a:pPr>
            <a:r>
              <a:rPr lang="fi-FI" sz="1100" dirty="0">
                <a:solidFill>
                  <a:srgbClr val="000000"/>
                </a:solidFill>
                <a:latin typeface="Lato" panose="020F0502020204030203" pitchFamily="34" charset="77"/>
              </a:rPr>
              <a:t>Alue rakennettu 2005, korjattu ja laajennettu 2013, seuraava korjaus ja laajennus 2040–2050.</a:t>
            </a:r>
            <a:endParaRPr lang="fi-FI" sz="1100" dirty="0">
              <a:latin typeface="Lato" panose="020F0502020204030203" pitchFamily="34" charset="77"/>
            </a:endParaRPr>
          </a:p>
          <a:p>
            <a:pPr marL="180000" lvl="0" indent="-108000">
              <a:buClr>
                <a:srgbClr val="000000"/>
              </a:buClr>
              <a:buSzPct val="120000"/>
              <a:buFont typeface="Arial,Sans-Serif"/>
              <a:buChar char="•"/>
            </a:pPr>
            <a:r>
              <a:rPr lang="fi-FI" sz="1100" dirty="0">
                <a:solidFill>
                  <a:srgbClr val="000000"/>
                </a:solidFill>
                <a:latin typeface="Lato" panose="020F0502020204030203" pitchFamily="34" charset="77"/>
              </a:rPr>
              <a:t>Arvioitu energiankulutus n. 1500 MWh/a.</a:t>
            </a:r>
            <a:endParaRPr lang="fi-FI" sz="1100" dirty="0">
              <a:latin typeface="Lato" panose="020F0502020204030203" pitchFamily="34" charset="77"/>
            </a:endParaRPr>
          </a:p>
          <a:p>
            <a:pPr marL="0" lvl="0" indent="0" algn="l">
              <a:lnSpc>
                <a:spcPct val="100000"/>
              </a:lnSpc>
              <a:spcBef>
                <a:spcPts val="0"/>
              </a:spcBef>
              <a:spcAft>
                <a:spcPts val="0"/>
              </a:spcAft>
              <a:buNone/>
            </a:pPr>
            <a:endParaRPr lang="fi-FI" sz="1200" b="0" i="0" u="none" strike="noStrike" noProof="0" dirty="0">
              <a:latin typeface="Lato" panose="020F0502020204030203" pitchFamily="34" charset="77"/>
            </a:endParaRPr>
          </a:p>
        </p:txBody>
      </p:sp>
      <p:grpSp>
        <p:nvGrpSpPr>
          <p:cNvPr id="29" name="Ryhmä 28">
            <a:extLst>
              <a:ext uri="{FF2B5EF4-FFF2-40B4-BE49-F238E27FC236}">
                <a16:creationId xmlns:a16="http://schemas.microsoft.com/office/drawing/2014/main" id="{92077C51-754A-AA3A-D8F2-805611C1E33E}"/>
              </a:ext>
              <a:ext uri="{C183D7F6-B498-43B3-948B-1728B52AA6E4}">
                <adec:decorative xmlns:adec="http://schemas.microsoft.com/office/drawing/2017/decorative" val="1"/>
              </a:ext>
            </a:extLst>
          </p:cNvPr>
          <p:cNvGrpSpPr/>
          <p:nvPr/>
        </p:nvGrpSpPr>
        <p:grpSpPr>
          <a:xfrm>
            <a:off x="4537863" y="4953674"/>
            <a:ext cx="3408663" cy="304798"/>
            <a:chOff x="4537863" y="4953674"/>
            <a:chExt cx="3408663" cy="304798"/>
          </a:xfrm>
        </p:grpSpPr>
        <p:pic>
          <p:nvPicPr>
            <p:cNvPr id="22" name="Kuva 21">
              <a:extLst>
                <a:ext uri="{FF2B5EF4-FFF2-40B4-BE49-F238E27FC236}">
                  <a16:creationId xmlns:a16="http://schemas.microsoft.com/office/drawing/2014/main" id="{24E8493F-B4F6-54A1-0FA8-655F60E3A55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540175" y="4963497"/>
              <a:ext cx="424316" cy="287222"/>
            </a:xfrm>
            <a:prstGeom prst="rect">
              <a:avLst/>
            </a:prstGeom>
          </p:spPr>
        </p:pic>
        <p:cxnSp>
          <p:nvCxnSpPr>
            <p:cNvPr id="24" name="Suora yhdysviiva 23">
              <a:extLst>
                <a:ext uri="{FF2B5EF4-FFF2-40B4-BE49-F238E27FC236}">
                  <a16:creationId xmlns:a16="http://schemas.microsoft.com/office/drawing/2014/main" id="{9EDDD483-0DB1-9BEC-D906-C57535ECCB79}"/>
                </a:ext>
                <a:ext uri="{C183D7F6-B498-43B3-948B-1728B52AA6E4}">
                  <adec:decorative xmlns:adec="http://schemas.microsoft.com/office/drawing/2017/decorative" val="1"/>
                </a:ext>
              </a:extLst>
            </p:cNvPr>
            <p:cNvCxnSpPr/>
            <p:nvPr/>
          </p:nvCxnSpPr>
          <p:spPr>
            <a:xfrm>
              <a:off x="4540174" y="5258472"/>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26" name="Suora yhdysviiva 25">
              <a:extLst>
                <a:ext uri="{FF2B5EF4-FFF2-40B4-BE49-F238E27FC236}">
                  <a16:creationId xmlns:a16="http://schemas.microsoft.com/office/drawing/2014/main" id="{EA500E4B-3AEB-B1A5-A8F8-CAA4A9C7FA54}"/>
                </a:ext>
                <a:ext uri="{C183D7F6-B498-43B3-948B-1728B52AA6E4}">
                  <adec:decorative xmlns:adec="http://schemas.microsoft.com/office/drawing/2017/decorative" val="1"/>
                </a:ext>
              </a:extLst>
            </p:cNvPr>
            <p:cNvCxnSpPr/>
            <p:nvPr/>
          </p:nvCxnSpPr>
          <p:spPr>
            <a:xfrm>
              <a:off x="4537863" y="4953674"/>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grpSp>
      <p:sp>
        <p:nvSpPr>
          <p:cNvPr id="5" name="Suorakulmio 4">
            <a:extLst>
              <a:ext uri="{FF2B5EF4-FFF2-40B4-BE49-F238E27FC236}">
                <a16:creationId xmlns:a16="http://schemas.microsoft.com/office/drawing/2014/main" id="{30B794EE-E0FA-1472-CAE8-34C99FB5B8C5}"/>
              </a:ext>
              <a:ext uri="{C183D7F6-B498-43B3-948B-1728B52AA6E4}">
                <adec:decorative xmlns:adec="http://schemas.microsoft.com/office/drawing/2017/decorative" val="1"/>
              </a:ext>
            </a:extLst>
          </p:cNvPr>
          <p:cNvSpPr/>
          <p:nvPr/>
        </p:nvSpPr>
        <p:spPr>
          <a:xfrm>
            <a:off x="8360652" y="432000"/>
            <a:ext cx="3420000" cy="360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600" b="1" dirty="0">
              <a:latin typeface="Lato" panose="020F0502020204030203" pitchFamily="34" charset="77"/>
            </a:endParaRPr>
          </a:p>
        </p:txBody>
      </p:sp>
      <p:sp>
        <p:nvSpPr>
          <p:cNvPr id="45" name="Tekstiruutu 44">
            <a:extLst>
              <a:ext uri="{FF2B5EF4-FFF2-40B4-BE49-F238E27FC236}">
                <a16:creationId xmlns:a16="http://schemas.microsoft.com/office/drawing/2014/main" id="{B827F154-E81A-9123-DAFA-0A1A8C430F27}"/>
              </a:ext>
            </a:extLst>
          </p:cNvPr>
          <p:cNvSpPr txBox="1"/>
          <p:nvPr/>
        </p:nvSpPr>
        <p:spPr>
          <a:xfrm>
            <a:off x="8366495" y="439204"/>
            <a:ext cx="3420686" cy="338554"/>
          </a:xfrm>
          <a:prstGeom prst="rect">
            <a:avLst/>
          </a:prstGeom>
          <a:noFill/>
        </p:spPr>
        <p:txBody>
          <a:bodyPr wrap="square">
            <a:noAutofit/>
          </a:bodyPr>
          <a:lstStyle/>
          <a:p>
            <a:pPr algn="ctr"/>
            <a:r>
              <a:rPr lang="fi-FI" sz="1600" b="1" dirty="0">
                <a:solidFill>
                  <a:schemeClr val="bg1"/>
                </a:solidFill>
                <a:latin typeface="Lato" panose="020F0502020204030203" pitchFamily="34" charset="77"/>
              </a:rPr>
              <a:t>Vantaa, Tikkurilan osaamiskampus</a:t>
            </a:r>
          </a:p>
        </p:txBody>
      </p:sp>
      <p:pic>
        <p:nvPicPr>
          <p:cNvPr id="41" name="Kuva 40" descr="Havainnekuva Tikkurilan osaamiskampuksesta.">
            <a:extLst>
              <a:ext uri="{FF2B5EF4-FFF2-40B4-BE49-F238E27FC236}">
                <a16:creationId xmlns:a16="http://schemas.microsoft.com/office/drawing/2014/main" id="{A6C7DE70-024D-6ECF-33A7-1CADEE594EAE}"/>
              </a:ext>
            </a:extLst>
          </p:cNvPr>
          <p:cNvPicPr>
            <a:picLocks noChangeAspect="1"/>
          </p:cNvPicPr>
          <p:nvPr/>
        </p:nvPicPr>
        <p:blipFill>
          <a:blip r:embed="rId9"/>
          <a:stretch>
            <a:fillRect/>
          </a:stretch>
        </p:blipFill>
        <p:spPr>
          <a:xfrm>
            <a:off x="8362915" y="792000"/>
            <a:ext cx="3416300" cy="2159000"/>
          </a:xfrm>
          <a:prstGeom prst="rect">
            <a:avLst/>
          </a:prstGeom>
        </p:spPr>
      </p:pic>
      <p:sp>
        <p:nvSpPr>
          <p:cNvPr id="27" name="Tekstiruutu 26">
            <a:extLst>
              <a:ext uri="{FF2B5EF4-FFF2-40B4-BE49-F238E27FC236}">
                <a16:creationId xmlns:a16="http://schemas.microsoft.com/office/drawing/2014/main" id="{812E7550-1984-3E35-7885-E0AA708102EE}"/>
              </a:ext>
            </a:extLst>
          </p:cNvPr>
          <p:cNvSpPr txBox="1"/>
          <p:nvPr/>
        </p:nvSpPr>
        <p:spPr>
          <a:xfrm rot="16200000">
            <a:off x="10663818" y="1654811"/>
            <a:ext cx="2452122" cy="123111"/>
          </a:xfrm>
          <a:prstGeom prst="rect">
            <a:avLst/>
          </a:prstGeom>
          <a:noFill/>
        </p:spPr>
        <p:txBody>
          <a:bodyPr wrap="square" lIns="0" tIns="0" rIns="0" bIns="0" rtlCol="0">
            <a:noAutofit/>
          </a:bodyPr>
          <a:lstStyle/>
          <a:p>
            <a:r>
              <a:rPr lang="fi-FI" sz="800" dirty="0">
                <a:latin typeface="Lato" panose="020F0502020204030203" pitchFamily="34" charset="77"/>
              </a:rPr>
              <a:t>Kuva: Arkkitehtitoimisto Harris ja </a:t>
            </a:r>
            <a:r>
              <a:rPr lang="fi-FI" sz="800" dirty="0" err="1">
                <a:latin typeface="Lato" panose="020F0502020204030203" pitchFamily="34" charset="77"/>
              </a:rPr>
              <a:t>Kjisik</a:t>
            </a:r>
            <a:r>
              <a:rPr lang="fi-FI" sz="800" dirty="0">
                <a:latin typeface="Lato" panose="020F0502020204030203" pitchFamily="34" charset="77"/>
              </a:rPr>
              <a:t> Oy.</a:t>
            </a:r>
          </a:p>
        </p:txBody>
      </p:sp>
      <p:sp>
        <p:nvSpPr>
          <p:cNvPr id="16" name="Tekstiruutu 15">
            <a:extLst>
              <a:ext uri="{FF2B5EF4-FFF2-40B4-BE49-F238E27FC236}">
                <a16:creationId xmlns:a16="http://schemas.microsoft.com/office/drawing/2014/main" id="{A7EDBA2F-857F-C58F-CA75-2D0A37060787}"/>
              </a:ext>
            </a:extLst>
          </p:cNvPr>
          <p:cNvSpPr txBox="1"/>
          <p:nvPr/>
        </p:nvSpPr>
        <p:spPr>
          <a:xfrm>
            <a:off x="8400318" y="3234652"/>
            <a:ext cx="3420000" cy="3133165"/>
          </a:xfrm>
          <a:prstGeom prst="rect">
            <a:avLst/>
          </a:prstGeom>
          <a:noFill/>
        </p:spPr>
        <p:txBody>
          <a:bodyPr wrap="square" lIns="0" tIns="0" rIns="0" bIns="0">
            <a:noAutofit/>
          </a:bodyPr>
          <a:lstStyle/>
          <a:p>
            <a:r>
              <a:rPr lang="fi-FI" sz="1300" dirty="0">
                <a:solidFill>
                  <a:srgbClr val="000000"/>
                </a:solidFill>
                <a:latin typeface="Lato" panose="020F0502020204030203" pitchFamily="34" charset="77"/>
              </a:rPr>
              <a:t>Tikkurilan osaamiskampus on Vantaan </a:t>
            </a:r>
            <a:br>
              <a:rPr lang="fi-FI" sz="1300" dirty="0">
                <a:solidFill>
                  <a:srgbClr val="000000"/>
                </a:solidFill>
                <a:latin typeface="Lato" panose="020F0502020204030203" pitchFamily="34" charset="77"/>
              </a:rPr>
            </a:br>
            <a:r>
              <a:rPr lang="fi-FI" sz="1300" dirty="0">
                <a:solidFill>
                  <a:srgbClr val="000000"/>
                </a:solidFill>
                <a:latin typeface="Lato" panose="020F0502020204030203" pitchFamily="34" charset="77"/>
              </a:rPr>
              <a:t>kaupungin kärkihanke, jossa vuosina </a:t>
            </a:r>
            <a:br>
              <a:rPr lang="fi-FI" sz="1300" dirty="0">
                <a:solidFill>
                  <a:srgbClr val="000000"/>
                </a:solidFill>
                <a:latin typeface="Lato" panose="020F0502020204030203" pitchFamily="34" charset="77"/>
              </a:rPr>
            </a:br>
            <a:r>
              <a:rPr lang="fi-FI" sz="1300" dirty="0">
                <a:solidFill>
                  <a:srgbClr val="000000"/>
                </a:solidFill>
                <a:latin typeface="Lato" panose="020F0502020204030203" pitchFamily="34" charset="77"/>
              </a:rPr>
              <a:t>2026–2032 rakennetaan uusi resurssiviisas </a:t>
            </a:r>
            <a:br>
              <a:rPr lang="fi-FI" sz="1300" dirty="0">
                <a:solidFill>
                  <a:srgbClr val="000000"/>
                </a:solidFill>
                <a:latin typeface="Lato" panose="020F0502020204030203" pitchFamily="34" charset="77"/>
              </a:rPr>
            </a:br>
            <a:r>
              <a:rPr lang="fi-FI" sz="1300" dirty="0">
                <a:solidFill>
                  <a:srgbClr val="000000"/>
                </a:solidFill>
                <a:latin typeface="Lato" panose="020F0502020204030203" pitchFamily="34" charset="77"/>
              </a:rPr>
              <a:t>Kaupunkialue. Oppilaitostilojen lisäksi </a:t>
            </a:r>
            <a:br>
              <a:rPr lang="fi-FI" sz="1300" dirty="0">
                <a:solidFill>
                  <a:srgbClr val="000000"/>
                </a:solidFill>
                <a:latin typeface="Lato" panose="020F0502020204030203" pitchFamily="34" charset="77"/>
              </a:rPr>
            </a:br>
            <a:r>
              <a:rPr lang="fi-FI" sz="1300" dirty="0">
                <a:solidFill>
                  <a:srgbClr val="000000"/>
                </a:solidFill>
                <a:latin typeface="Lato" panose="020F0502020204030203" pitchFamily="34" charset="77"/>
              </a:rPr>
              <a:t>alueelle suunnitellaan työpaikkoja, asumista </a:t>
            </a:r>
            <a:br>
              <a:rPr lang="fi-FI" sz="1300" dirty="0">
                <a:solidFill>
                  <a:srgbClr val="000000"/>
                </a:solidFill>
                <a:latin typeface="Lato" panose="020F0502020204030203" pitchFamily="34" charset="77"/>
              </a:rPr>
            </a:br>
            <a:r>
              <a:rPr lang="fi-FI" sz="1300" dirty="0">
                <a:solidFill>
                  <a:srgbClr val="000000"/>
                </a:solidFill>
                <a:latin typeface="Lato" panose="020F0502020204030203" pitchFamily="34" charset="77"/>
              </a:rPr>
              <a:t>ja palveluita.</a:t>
            </a:r>
          </a:p>
          <a:p>
            <a:pPr marL="360000">
              <a:spcBef>
                <a:spcPts val="600"/>
              </a:spcBef>
            </a:pPr>
            <a:r>
              <a:rPr lang="fi-FI" sz="1260" u="sng" dirty="0">
                <a:solidFill>
                  <a:schemeClr val="tx2"/>
                </a:solidFill>
                <a:latin typeface="Lato" panose="020F0502020204030203" pitchFamily="34" charset="77"/>
                <a:hlinkClick r:id="rId10"/>
              </a:rPr>
              <a:t>Lisätietoa Vantaan kaupungin kaavasivulta</a:t>
            </a:r>
            <a:r>
              <a:rPr lang="fi-FI" sz="1260" u="sng" dirty="0">
                <a:solidFill>
                  <a:schemeClr val="tx2"/>
                </a:solidFill>
                <a:latin typeface="Lato" panose="020F0502020204030203" pitchFamily="34" charset="77"/>
              </a:rPr>
              <a:t>.</a:t>
            </a:r>
          </a:p>
          <a:p>
            <a:pPr marL="0" lvl="0" indent="0" algn="l">
              <a:lnSpc>
                <a:spcPct val="100000"/>
              </a:lnSpc>
              <a:spcBef>
                <a:spcPts val="0"/>
              </a:spcBef>
              <a:spcAft>
                <a:spcPts val="0"/>
              </a:spcAft>
              <a:buNone/>
            </a:pPr>
            <a:endParaRPr lang="fi-FI" sz="1300" dirty="0">
              <a:latin typeface="Lato" panose="020F0502020204030203" pitchFamily="34" charset="77"/>
            </a:endParaRPr>
          </a:p>
          <a:p>
            <a:pPr defTabSz="576000">
              <a:spcBef>
                <a:spcPts val="1000"/>
              </a:spcBef>
              <a:spcAft>
                <a:spcPts val="800"/>
              </a:spcAft>
            </a:pPr>
            <a:r>
              <a:rPr lang="fi-FI" sz="1300" b="1" dirty="0">
                <a:solidFill>
                  <a:srgbClr val="000000"/>
                </a:solidFill>
                <a:latin typeface="Lato" panose="020F0502020204030203" pitchFamily="34" charset="77"/>
              </a:rPr>
              <a:t>	TIETOJA</a:t>
            </a:r>
          </a:p>
          <a:p>
            <a:pPr marL="180000" indent="-108000">
              <a:buClr>
                <a:srgbClr val="000000"/>
              </a:buClr>
              <a:buSzPct val="120000"/>
              <a:buFont typeface="Arial,Sans-Serif"/>
              <a:buChar char="•"/>
            </a:pPr>
            <a:r>
              <a:rPr lang="fi-FI" sz="1100" dirty="0">
                <a:solidFill>
                  <a:srgbClr val="000000"/>
                </a:solidFill>
                <a:latin typeface="Lato" panose="020F0502020204030203" pitchFamily="34" charset="77"/>
              </a:rPr>
              <a:t>Asuin-, toimisto-, liike- ja koulurakennuksia </a:t>
            </a:r>
            <a:br>
              <a:rPr lang="fi-FI" sz="1100" dirty="0">
                <a:solidFill>
                  <a:srgbClr val="000000"/>
                </a:solidFill>
                <a:latin typeface="Lato" panose="020F0502020204030203" pitchFamily="34" charset="77"/>
              </a:rPr>
            </a:br>
            <a:r>
              <a:rPr lang="fi-FI" sz="1100" dirty="0">
                <a:solidFill>
                  <a:srgbClr val="000000"/>
                </a:solidFill>
                <a:latin typeface="Lato" panose="020F0502020204030203" pitchFamily="34" charset="77"/>
              </a:rPr>
              <a:t>n. 100 000 kem</a:t>
            </a:r>
            <a:r>
              <a:rPr lang="fi-FI" sz="1100" baseline="30000" dirty="0">
                <a:solidFill>
                  <a:srgbClr val="000000"/>
                </a:solidFill>
                <a:latin typeface="Lato" panose="020F0502020204030203" pitchFamily="34" charset="77"/>
              </a:rPr>
              <a:t>2</a:t>
            </a:r>
            <a:r>
              <a:rPr lang="fi-FI" sz="1100" dirty="0">
                <a:solidFill>
                  <a:srgbClr val="000000"/>
                </a:solidFill>
                <a:latin typeface="Lato" panose="020F0502020204030203" pitchFamily="34" charset="77"/>
              </a:rPr>
              <a:t>.</a:t>
            </a:r>
          </a:p>
          <a:p>
            <a:pPr marL="180000" indent="-108000">
              <a:buClr>
                <a:srgbClr val="000000"/>
              </a:buClr>
              <a:buSzPct val="120000"/>
              <a:buFont typeface="Arial,Sans-Serif"/>
              <a:buChar char="•"/>
            </a:pPr>
            <a:r>
              <a:rPr lang="fi-FI" sz="1100" dirty="0">
                <a:solidFill>
                  <a:srgbClr val="000000"/>
                </a:solidFill>
                <a:latin typeface="Lato" panose="020F0502020204030203" pitchFamily="34" charset="77"/>
              </a:rPr>
              <a:t>Alueen laajuus n. 7,3 ha.</a:t>
            </a:r>
          </a:p>
          <a:p>
            <a:pPr marL="180000" indent="-108000">
              <a:buClr>
                <a:srgbClr val="000000"/>
              </a:buClr>
              <a:buSzPct val="120000"/>
              <a:buFont typeface="Arial,Sans-Serif"/>
              <a:buChar char="•"/>
            </a:pPr>
            <a:r>
              <a:rPr lang="fi-FI" sz="1100" dirty="0">
                <a:solidFill>
                  <a:srgbClr val="000000"/>
                </a:solidFill>
                <a:latin typeface="Lato" panose="020F0502020204030203" pitchFamily="34" charset="77"/>
              </a:rPr>
              <a:t>Alue alkaa rakentumaan 2026.</a:t>
            </a:r>
          </a:p>
          <a:p>
            <a:pPr marL="180000" indent="-108000">
              <a:buClr>
                <a:srgbClr val="000000"/>
              </a:buClr>
              <a:buSzPct val="120000"/>
              <a:buFont typeface="Arial,Sans-Serif"/>
              <a:buChar char="•"/>
            </a:pPr>
            <a:r>
              <a:rPr lang="fi-FI" sz="1100" dirty="0">
                <a:solidFill>
                  <a:srgbClr val="000000"/>
                </a:solidFill>
                <a:latin typeface="Lato" panose="020F0502020204030203" pitchFamily="34" charset="77"/>
              </a:rPr>
              <a:t>Arvioitu energiankulutus n. 13 000 MWh/a.</a:t>
            </a:r>
          </a:p>
          <a:p>
            <a:pPr marL="0" lvl="0" indent="0" algn="l">
              <a:lnSpc>
                <a:spcPct val="100000"/>
              </a:lnSpc>
              <a:spcBef>
                <a:spcPts val="0"/>
              </a:spcBef>
              <a:spcAft>
                <a:spcPts val="0"/>
              </a:spcAft>
              <a:buNone/>
            </a:pPr>
            <a:endParaRPr lang="fi-FI" sz="1200" b="0" i="0" u="none" strike="noStrike" noProof="0" dirty="0">
              <a:latin typeface="Lato" panose="020F0502020204030203" pitchFamily="34" charset="77"/>
            </a:endParaRPr>
          </a:p>
        </p:txBody>
      </p:sp>
      <p:grpSp>
        <p:nvGrpSpPr>
          <p:cNvPr id="36" name="Ryhmä 35">
            <a:extLst>
              <a:ext uri="{FF2B5EF4-FFF2-40B4-BE49-F238E27FC236}">
                <a16:creationId xmlns:a16="http://schemas.microsoft.com/office/drawing/2014/main" id="{25E02A3F-CBEA-56D3-948A-C51813DE4D84}"/>
              </a:ext>
              <a:ext uri="{C183D7F6-B498-43B3-948B-1728B52AA6E4}">
                <adec:decorative xmlns:adec="http://schemas.microsoft.com/office/drawing/2017/decorative" val="1"/>
              </a:ext>
            </a:extLst>
          </p:cNvPr>
          <p:cNvGrpSpPr/>
          <p:nvPr/>
        </p:nvGrpSpPr>
        <p:grpSpPr>
          <a:xfrm>
            <a:off x="8409843" y="4451657"/>
            <a:ext cx="244713" cy="266960"/>
            <a:chOff x="7953284" y="441396"/>
            <a:chExt cx="503818" cy="549620"/>
          </a:xfrm>
        </p:grpSpPr>
        <p:sp>
          <p:nvSpPr>
            <p:cNvPr id="38" name="Ellipsi 37">
              <a:extLst>
                <a:ext uri="{FF2B5EF4-FFF2-40B4-BE49-F238E27FC236}">
                  <a16:creationId xmlns:a16="http://schemas.microsoft.com/office/drawing/2014/main" id="{46557860-E814-B574-134C-845B5CAB6E5F}"/>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40" name="Kuva 39">
              <a:extLst>
                <a:ext uri="{FF2B5EF4-FFF2-40B4-BE49-F238E27FC236}">
                  <a16:creationId xmlns:a16="http://schemas.microsoft.com/office/drawing/2014/main" id="{FD056BB1-ECCF-4254-630F-ED4A87ED70F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53284" y="441396"/>
              <a:ext cx="503818" cy="549620"/>
            </a:xfrm>
            <a:prstGeom prst="rect">
              <a:avLst/>
            </a:prstGeom>
          </p:spPr>
        </p:pic>
      </p:grpSp>
      <p:grpSp>
        <p:nvGrpSpPr>
          <p:cNvPr id="13" name="Ryhmä 12">
            <a:extLst>
              <a:ext uri="{FF2B5EF4-FFF2-40B4-BE49-F238E27FC236}">
                <a16:creationId xmlns:a16="http://schemas.microsoft.com/office/drawing/2014/main" id="{C9C4CCA6-2B87-DC7F-6179-3FB7FFD6D143}"/>
              </a:ext>
              <a:ext uri="{C183D7F6-B498-43B3-948B-1728B52AA6E4}">
                <adec:decorative xmlns:adec="http://schemas.microsoft.com/office/drawing/2017/decorative" val="1"/>
              </a:ext>
            </a:extLst>
          </p:cNvPr>
          <p:cNvGrpSpPr/>
          <p:nvPr/>
        </p:nvGrpSpPr>
        <p:grpSpPr>
          <a:xfrm>
            <a:off x="8400318" y="4953674"/>
            <a:ext cx="3408663" cy="304798"/>
            <a:chOff x="8372450" y="5843860"/>
            <a:chExt cx="3408663" cy="304798"/>
          </a:xfrm>
        </p:grpSpPr>
        <p:pic>
          <p:nvPicPr>
            <p:cNvPr id="10" name="Kuva 9">
              <a:extLst>
                <a:ext uri="{FF2B5EF4-FFF2-40B4-BE49-F238E27FC236}">
                  <a16:creationId xmlns:a16="http://schemas.microsoft.com/office/drawing/2014/main" id="{B644E635-9474-1DE7-94EC-18B81954305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8374762" y="5853683"/>
              <a:ext cx="424316" cy="287222"/>
            </a:xfrm>
            <a:prstGeom prst="rect">
              <a:avLst/>
            </a:prstGeom>
          </p:spPr>
        </p:pic>
        <p:cxnSp>
          <p:nvCxnSpPr>
            <p:cNvPr id="11" name="Suora yhdysviiva 10">
              <a:extLst>
                <a:ext uri="{FF2B5EF4-FFF2-40B4-BE49-F238E27FC236}">
                  <a16:creationId xmlns:a16="http://schemas.microsoft.com/office/drawing/2014/main" id="{0753373A-E940-7F65-5998-61014BA955FF}"/>
                </a:ext>
                <a:ext uri="{C183D7F6-B498-43B3-948B-1728B52AA6E4}">
                  <adec:decorative xmlns:adec="http://schemas.microsoft.com/office/drawing/2017/decorative" val="1"/>
                </a:ext>
              </a:extLst>
            </p:cNvPr>
            <p:cNvCxnSpPr/>
            <p:nvPr/>
          </p:nvCxnSpPr>
          <p:spPr>
            <a:xfrm>
              <a:off x="8374761" y="6148658"/>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cxnSp>
          <p:nvCxnSpPr>
            <p:cNvPr id="12" name="Suora yhdysviiva 11">
              <a:extLst>
                <a:ext uri="{FF2B5EF4-FFF2-40B4-BE49-F238E27FC236}">
                  <a16:creationId xmlns:a16="http://schemas.microsoft.com/office/drawing/2014/main" id="{9CCD5AEE-0FAF-4DC5-D838-230EA67FEA71}"/>
                </a:ext>
                <a:ext uri="{C183D7F6-B498-43B3-948B-1728B52AA6E4}">
                  <adec:decorative xmlns:adec="http://schemas.microsoft.com/office/drawing/2017/decorative" val="1"/>
                </a:ext>
              </a:extLst>
            </p:cNvPr>
            <p:cNvCxnSpPr/>
            <p:nvPr/>
          </p:nvCxnSpPr>
          <p:spPr>
            <a:xfrm>
              <a:off x="8372450" y="5843860"/>
              <a:ext cx="3406352" cy="0"/>
            </a:xfrm>
            <a:prstGeom prst="line">
              <a:avLst/>
            </a:prstGeom>
            <a:ln w="12700"/>
          </p:spPr>
          <p:style>
            <a:lnRef idx="2">
              <a:schemeClr val="accent1"/>
            </a:lnRef>
            <a:fillRef idx="0">
              <a:schemeClr val="accent1"/>
            </a:fillRef>
            <a:effectRef idx="1">
              <a:schemeClr val="accent1"/>
            </a:effectRef>
            <a:fontRef idx="minor">
              <a:schemeClr val="tx1"/>
            </a:fontRef>
          </p:style>
        </p:cxnSp>
      </p:grpSp>
      <p:cxnSp>
        <p:nvCxnSpPr>
          <p:cNvPr id="17" name="Suora yhdysviiva 16">
            <a:extLst>
              <a:ext uri="{FF2B5EF4-FFF2-40B4-BE49-F238E27FC236}">
                <a16:creationId xmlns:a16="http://schemas.microsoft.com/office/drawing/2014/main" id="{613DC9C9-B8C1-6F97-C614-D7B510D3D14D}"/>
              </a:ext>
              <a:ext uri="{C183D7F6-B498-43B3-948B-1728B52AA6E4}">
                <adec:decorative xmlns:adec="http://schemas.microsoft.com/office/drawing/2017/decorative" val="1"/>
              </a:ext>
            </a:extLst>
          </p:cNvPr>
          <p:cNvCxnSpPr>
            <a:cxnSpLocks/>
          </p:cNvCxnSpPr>
          <p:nvPr/>
        </p:nvCxnSpPr>
        <p:spPr>
          <a:xfrm>
            <a:off x="4306569" y="434272"/>
            <a:ext cx="0" cy="58285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uora yhdysviiva 17">
            <a:extLst>
              <a:ext uri="{FF2B5EF4-FFF2-40B4-BE49-F238E27FC236}">
                <a16:creationId xmlns:a16="http://schemas.microsoft.com/office/drawing/2014/main" id="{B90225EE-C0F7-1268-6BD5-530955736C68}"/>
              </a:ext>
              <a:ext uri="{C183D7F6-B498-43B3-948B-1728B52AA6E4}">
                <adec:decorative xmlns:adec="http://schemas.microsoft.com/office/drawing/2017/decorative" val="1"/>
              </a:ext>
            </a:extLst>
          </p:cNvPr>
          <p:cNvCxnSpPr>
            <a:cxnSpLocks/>
          </p:cNvCxnSpPr>
          <p:nvPr/>
        </p:nvCxnSpPr>
        <p:spPr>
          <a:xfrm>
            <a:off x="8157526" y="442396"/>
            <a:ext cx="0" cy="582854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28" name="Ryhmä 27">
            <a:extLst>
              <a:ext uri="{FF2B5EF4-FFF2-40B4-BE49-F238E27FC236}">
                <a16:creationId xmlns:a16="http://schemas.microsoft.com/office/drawing/2014/main" id="{A7C6EF79-CBC0-623A-0B0F-B6B757B4F9C9}"/>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30" name="Ellipsi 29">
              <a:extLst>
                <a:ext uri="{FF2B5EF4-FFF2-40B4-BE49-F238E27FC236}">
                  <a16:creationId xmlns:a16="http://schemas.microsoft.com/office/drawing/2014/main" id="{748B7735-0F6B-637B-9DD5-E511B957DB99}"/>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1" name="Ellipsi 30">
              <a:extLst>
                <a:ext uri="{FF2B5EF4-FFF2-40B4-BE49-F238E27FC236}">
                  <a16:creationId xmlns:a16="http://schemas.microsoft.com/office/drawing/2014/main" id="{E50E6CF4-12BA-150B-97EE-9EA6D7807B2E}"/>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32" name="Suora yhdysviiva 31">
              <a:extLst>
                <a:ext uri="{FF2B5EF4-FFF2-40B4-BE49-F238E27FC236}">
                  <a16:creationId xmlns:a16="http://schemas.microsoft.com/office/drawing/2014/main" id="{B6F346C2-F347-EBCE-D7F0-AE115332618E}"/>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33" name="Tekstiruutu 32">
              <a:extLst>
                <a:ext uri="{FF2B5EF4-FFF2-40B4-BE49-F238E27FC236}">
                  <a16:creationId xmlns:a16="http://schemas.microsoft.com/office/drawing/2014/main" id="{1BE2F527-2A58-D729-819B-89B4401DCE4D}"/>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34" name="Tekstiruutu 33">
              <a:extLst>
                <a:ext uri="{FF2B5EF4-FFF2-40B4-BE49-F238E27FC236}">
                  <a16:creationId xmlns:a16="http://schemas.microsoft.com/office/drawing/2014/main" id="{A93ADEA3-2F6D-F9FD-EDE6-DBE3475C3098}"/>
                </a:ext>
                <a:ext uri="{C183D7F6-B498-43B3-948B-1728B52AA6E4}">
                  <adec:decorative xmlns:adec="http://schemas.microsoft.com/office/drawing/2017/decorative" val="1"/>
                </a:ext>
              </a:extLst>
            </p:cNvPr>
            <p:cNvSpPr txBox="1"/>
            <p:nvPr/>
          </p:nvSpPr>
          <p:spPr>
            <a:xfrm>
              <a:off x="11090014" y="1107835"/>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pic>
        <p:nvPicPr>
          <p:cNvPr id="35" name="Kuva 34">
            <a:extLst>
              <a:ext uri="{FF2B5EF4-FFF2-40B4-BE49-F238E27FC236}">
                <a16:creationId xmlns:a16="http://schemas.microsoft.com/office/drawing/2014/main" id="{A633A32A-347E-6D3D-89EE-57972B0D205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10533319" y="6279649"/>
            <a:ext cx="1512455" cy="599448"/>
          </a:xfrm>
          <a:prstGeom prst="rect">
            <a:avLst/>
          </a:prstGeom>
        </p:spPr>
      </p:pic>
      <p:sp>
        <p:nvSpPr>
          <p:cNvPr id="2" name="Dian numeron paikkamerkki 1">
            <a:extLst>
              <a:ext uri="{FF2B5EF4-FFF2-40B4-BE49-F238E27FC236}">
                <a16:creationId xmlns:a16="http://schemas.microsoft.com/office/drawing/2014/main" id="{3F92CB2F-08E3-2174-5798-7BE142026664}"/>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8</a:t>
            </a:fld>
            <a:endParaRPr lang="fi-FI" dirty="0"/>
          </a:p>
        </p:txBody>
      </p:sp>
    </p:spTree>
    <p:extLst>
      <p:ext uri="{BB962C8B-B14F-4D97-AF65-F5344CB8AC3E}">
        <p14:creationId xmlns:p14="http://schemas.microsoft.com/office/powerpoint/2010/main" val="958338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tsikko 1">
            <a:extLst>
              <a:ext uri="{FF2B5EF4-FFF2-40B4-BE49-F238E27FC236}">
                <a16:creationId xmlns:a16="http://schemas.microsoft.com/office/drawing/2014/main" id="{491C270F-6183-C77B-D1DA-57798FA793B7}"/>
              </a:ext>
            </a:extLst>
          </p:cNvPr>
          <p:cNvSpPr txBox="1">
            <a:spLocks noGrp="1"/>
          </p:cNvSpPr>
          <p:nvPr>
            <p:ph type="title" idx="4294967295"/>
          </p:nvPr>
        </p:nvSpPr>
        <p:spPr>
          <a:xfrm>
            <a:off x="0" y="540000"/>
            <a:ext cx="11860336" cy="49088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Käsitteitä</a:t>
            </a:r>
          </a:p>
        </p:txBody>
      </p:sp>
      <p:sp>
        <p:nvSpPr>
          <p:cNvPr id="5" name="Suorakulmio 4">
            <a:extLst>
              <a:ext uri="{FF2B5EF4-FFF2-40B4-BE49-F238E27FC236}">
                <a16:creationId xmlns:a16="http://schemas.microsoft.com/office/drawing/2014/main" id="{3D667BD5-F65D-80B1-0351-F70DEB046EE1}"/>
              </a:ext>
              <a:ext uri="{C183D7F6-B498-43B3-948B-1728B52AA6E4}">
                <adec:decorative xmlns:adec="http://schemas.microsoft.com/office/drawing/2017/decorative" val="1"/>
              </a:ext>
            </a:extLst>
          </p:cNvPr>
          <p:cNvSpPr/>
          <p:nvPr/>
        </p:nvSpPr>
        <p:spPr>
          <a:xfrm>
            <a:off x="622300" y="1104900"/>
            <a:ext cx="3657600" cy="5193487"/>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4" name="Content Placeholder 2">
            <a:extLst>
              <a:ext uri="{FF2B5EF4-FFF2-40B4-BE49-F238E27FC236}">
                <a16:creationId xmlns:a16="http://schemas.microsoft.com/office/drawing/2014/main" id="{C644DFD4-F8F9-F84E-1C36-A2CB9E630702}"/>
              </a:ext>
            </a:extLst>
          </p:cNvPr>
          <p:cNvSpPr txBox="1">
            <a:spLocks/>
          </p:cNvSpPr>
          <p:nvPr/>
        </p:nvSpPr>
        <p:spPr>
          <a:xfrm>
            <a:off x="720001" y="1187655"/>
            <a:ext cx="3524399" cy="5110732"/>
          </a:xfrm>
          <a:prstGeom prst="rect">
            <a:avLst/>
          </a:prstGeom>
        </p:spPr>
        <p:txBody>
          <a:bodyPr vert="horz" lIns="0" tIns="0" rIns="0" bIns="0" numCol="1" spcCol="288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Aie- tai esisopimus: </a:t>
            </a:r>
            <a:r>
              <a:rPr lang="fi-FI" sz="1000" dirty="0">
                <a:latin typeface="Lato" panose="020F0502020204030203" pitchFamily="34" charset="77"/>
                <a:ea typeface="Calibri"/>
                <a:cs typeface="Calibri"/>
              </a:rPr>
              <a:t>Velvoittamaton osapuolten välinen yhteisymmärrysasiakirja. Siihen kirjataan ostettavan tavaran </a:t>
            </a:r>
            <a:br>
              <a:rPr lang="fi-FI" sz="1000" dirty="0">
                <a:latin typeface="Lato" panose="020F0502020204030203" pitchFamily="34" charset="77"/>
                <a:ea typeface="Calibri"/>
                <a:cs typeface="Calibri"/>
              </a:rPr>
            </a:br>
            <a:r>
              <a:rPr lang="fi-FI" sz="1000" dirty="0">
                <a:latin typeface="Lato" panose="020F0502020204030203" pitchFamily="34" charset="77"/>
                <a:ea typeface="Calibri"/>
                <a:cs typeface="Calibri"/>
              </a:rPr>
              <a:t>ja palvelun tiedot riittävällä tarkkuudella, jotta lopullista sopimusta ja järjestelmää voidaan edistää.</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Alue-energiaoperaattori: </a:t>
            </a:r>
            <a:r>
              <a:rPr lang="fi-FI" sz="1000" dirty="0">
                <a:latin typeface="Lato" panose="020F0502020204030203" pitchFamily="34" charset="77"/>
                <a:ea typeface="Calibri"/>
                <a:cs typeface="Calibri"/>
              </a:rPr>
              <a:t>Yritys, joka tarjoaa alueellisia energiapalveluja, palvelumallit vaihtelevat yritysten välillä.</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Alue-energiaverkko (myös ”alueverkko" tai "aluelämpö-verkko"): </a:t>
            </a:r>
            <a:r>
              <a:rPr lang="fi-FI" sz="1000" dirty="0">
                <a:latin typeface="Lato" panose="020F0502020204030203" pitchFamily="34" charset="77"/>
                <a:ea typeface="Calibri"/>
                <a:cs typeface="Calibri"/>
              </a:rPr>
              <a:t>Paikallinen, rajatun alueen lämmitys- ja/tai jäähdytysverkko, jossa energiaa tuotetaan paikallisesti.</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Alueellinen energiapalvelu: </a:t>
            </a:r>
            <a:r>
              <a:rPr lang="fi-FI" sz="1000" dirty="0">
                <a:latin typeface="Lato" panose="020F0502020204030203" pitchFamily="34" charset="77"/>
                <a:ea typeface="Calibri"/>
                <a:cs typeface="Calibri"/>
              </a:rPr>
              <a:t>Energiaa tarjotaan palveluna paikallisessa alue-energiaverkossa (katso sivu 12).</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Ankkuriasiakas: </a:t>
            </a:r>
            <a:r>
              <a:rPr lang="fi-FI" sz="1000" dirty="0">
                <a:latin typeface="Lato" panose="020F0502020204030203" pitchFamily="34" charset="77"/>
                <a:ea typeface="Calibri"/>
                <a:cs typeface="Calibri"/>
              </a:rPr>
              <a:t>Asiakas, joka sitoutuu järjestelmään varhaisessa vaiheessa ja täyttää minimivaatimukset, jotta järjestelmä toteutuu. Minimivaatimuksena voi olla esim. </a:t>
            </a:r>
            <a:br>
              <a:rPr lang="fi-FI" sz="1000" dirty="0">
                <a:latin typeface="Lato" panose="020F0502020204030203" pitchFamily="34" charset="77"/>
                <a:ea typeface="Calibri"/>
                <a:cs typeface="Calibri"/>
              </a:rPr>
            </a:br>
            <a:r>
              <a:rPr lang="fi-FI" sz="1000" dirty="0">
                <a:latin typeface="Lato" panose="020F0502020204030203" pitchFamily="34" charset="77"/>
                <a:ea typeface="Calibri"/>
                <a:cs typeface="Calibri"/>
              </a:rPr>
              <a:t>riittävä lämpöenergian kulutus.</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COP (</a:t>
            </a:r>
            <a:r>
              <a:rPr lang="fi-FI" sz="1000" b="1" dirty="0" err="1">
                <a:latin typeface="Lato" panose="020F0502020204030203" pitchFamily="34" charset="77"/>
                <a:ea typeface="Calibri"/>
                <a:cs typeface="Calibri"/>
              </a:rPr>
              <a:t>Coefficient</a:t>
            </a:r>
            <a:r>
              <a:rPr lang="fi-FI" sz="1000" b="1" dirty="0">
                <a:latin typeface="Lato" panose="020F0502020204030203" pitchFamily="34" charset="77"/>
                <a:ea typeface="Calibri"/>
                <a:cs typeface="Calibri"/>
              </a:rPr>
              <a:t> of Performance = Hyötysuhde): </a:t>
            </a:r>
            <a:r>
              <a:rPr lang="fi-FI" sz="1000" dirty="0">
                <a:latin typeface="Lato" panose="020F0502020204030203" pitchFamily="34" charset="77"/>
                <a:ea typeface="Calibri"/>
                <a:cs typeface="Calibri"/>
              </a:rPr>
              <a:t>Luku, joka kertoo saadun lämpöenergian määrän suhteessa käytettyyn sähköenergiaan. Sähkövastuksen COP on 1 ja lämpöpumpuissa usein 2–4,5.</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E-luku: </a:t>
            </a:r>
            <a:r>
              <a:rPr lang="fi-FI" sz="1000" dirty="0">
                <a:latin typeface="Lato" panose="020F0502020204030203" pitchFamily="34" charset="77"/>
                <a:ea typeface="Calibri"/>
                <a:cs typeface="Calibri"/>
              </a:rPr>
              <a:t>Rakennuksen laskennallinen kokonaisenergiankulutus kerrottuna energianmuotokertoimella. kWh/m</a:t>
            </a:r>
            <a:r>
              <a:rPr lang="fi-FI" sz="1000" baseline="30000" dirty="0">
                <a:latin typeface="Lato" panose="020F0502020204030203" pitchFamily="34" charset="77"/>
                <a:ea typeface="Calibri"/>
                <a:cs typeface="Calibri"/>
              </a:rPr>
              <a:t>2</a:t>
            </a:r>
            <a:r>
              <a:rPr lang="fi-FI" sz="1000" dirty="0">
                <a:latin typeface="Lato" panose="020F0502020204030203" pitchFamily="34" charset="77"/>
                <a:ea typeface="Calibri"/>
                <a:cs typeface="Calibri"/>
              </a:rPr>
              <a:t>/a (kilowatti-tuntia neliömetriä kohden vuodessa).</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Elinkaarikustannus: </a:t>
            </a:r>
            <a:r>
              <a:rPr lang="fi-FI" sz="1000" dirty="0">
                <a:latin typeface="Lato" panose="020F0502020204030203" pitchFamily="34" charset="77"/>
                <a:ea typeface="Calibri"/>
                <a:cs typeface="Calibri"/>
              </a:rPr>
              <a:t>Tuotteen kustannus koko käyttöajalta. Ottaa huomioon investoinnin lisäksi operointi- ja huoltokulut sekä mahdolliset kokonaisuuden osien vaihdot (esim. lämpö-pumppujen vaihto energiajärjestelmässä). Lasketaan yleensä 15–50 vuoden ajalta ja ilmoitetaan joko kokonaissummana </a:t>
            </a:r>
            <a:br>
              <a:rPr lang="fi-FI" sz="1000" dirty="0">
                <a:latin typeface="Lato" panose="020F0502020204030203" pitchFamily="34" charset="77"/>
                <a:ea typeface="Calibri"/>
                <a:cs typeface="Calibri"/>
              </a:rPr>
            </a:br>
            <a:r>
              <a:rPr lang="fi-FI" sz="1000" dirty="0">
                <a:latin typeface="Lato" panose="020F0502020204030203" pitchFamily="34" charset="77"/>
                <a:ea typeface="Calibri"/>
                <a:cs typeface="Calibri"/>
              </a:rPr>
              <a:t>tai €/vuosi.</a:t>
            </a:r>
          </a:p>
          <a:p>
            <a:pPr marL="0" indent="0">
              <a:lnSpc>
                <a:spcPct val="100000"/>
              </a:lnSpc>
              <a:spcBef>
                <a:spcPts val="600"/>
              </a:spcBef>
              <a:buFont typeface="Arial" panose="020B0604020202020204" pitchFamily="34" charset="0"/>
              <a:buNone/>
            </a:pPr>
            <a:endParaRPr lang="fi-FI" sz="1000" dirty="0">
              <a:latin typeface="Lato" panose="020F0502020204030203" pitchFamily="34" charset="77"/>
              <a:ea typeface="Calibri"/>
              <a:cs typeface="Calibri"/>
            </a:endParaRPr>
          </a:p>
        </p:txBody>
      </p:sp>
      <p:sp>
        <p:nvSpPr>
          <p:cNvPr id="6" name="Suorakulmio 5">
            <a:extLst>
              <a:ext uri="{FF2B5EF4-FFF2-40B4-BE49-F238E27FC236}">
                <a16:creationId xmlns:a16="http://schemas.microsoft.com/office/drawing/2014/main" id="{605A01B0-0BA0-080B-B501-2B4E0765F1E0}"/>
              </a:ext>
              <a:ext uri="{C183D7F6-B498-43B3-948B-1728B52AA6E4}">
                <adec:decorative xmlns:adec="http://schemas.microsoft.com/office/drawing/2017/decorative" val="1"/>
              </a:ext>
            </a:extLst>
          </p:cNvPr>
          <p:cNvSpPr/>
          <p:nvPr/>
        </p:nvSpPr>
        <p:spPr>
          <a:xfrm>
            <a:off x="4410951" y="1104900"/>
            <a:ext cx="3657600" cy="5193487"/>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9" name="Content Placeholder 2">
            <a:extLst>
              <a:ext uri="{FF2B5EF4-FFF2-40B4-BE49-F238E27FC236}">
                <a16:creationId xmlns:a16="http://schemas.microsoft.com/office/drawing/2014/main" id="{87D62B53-A715-747D-C70B-C0019DE4125D}"/>
              </a:ext>
            </a:extLst>
          </p:cNvPr>
          <p:cNvSpPr txBox="1">
            <a:spLocks/>
          </p:cNvSpPr>
          <p:nvPr/>
        </p:nvSpPr>
        <p:spPr>
          <a:xfrm>
            <a:off x="4493875" y="1187655"/>
            <a:ext cx="3524399" cy="5110732"/>
          </a:xfrm>
          <a:prstGeom prst="rect">
            <a:avLst/>
          </a:prstGeom>
        </p:spPr>
        <p:txBody>
          <a:bodyPr vert="horz" lIns="0" tIns="0" rIns="0" bIns="0" numCol="1" spcCol="288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Energiaa palveluna: </a:t>
            </a:r>
            <a:r>
              <a:rPr lang="fi-FI" sz="1000" dirty="0">
                <a:latin typeface="Lato" panose="020F0502020204030203" pitchFamily="34" charset="77"/>
                <a:ea typeface="Calibri"/>
                <a:cs typeface="Calibri"/>
              </a:rPr>
              <a:t>Energiayhtiö (energiaoperaattori) tarjoaa energiaa palvelumallilla. Asiakas maksaa vain energian kulutuksesta ja ylläpidosta. Energiayhtiö omistaa energia-järjestelmän ja vastaa sen suunnittelusta, investoinnista, ylläpidosta ja huollosta. Esimerkiksi kaukolämpö (katso sivu 11).</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Energiaselvitys: </a:t>
            </a:r>
            <a:r>
              <a:rPr lang="fi-FI" sz="1000" dirty="0">
                <a:latin typeface="Lato" panose="020F0502020204030203" pitchFamily="34" charset="77"/>
                <a:ea typeface="Calibri"/>
                <a:cs typeface="Calibri"/>
              </a:rPr>
              <a:t>Arvio/tutkimus energian tarpeesta ja tuotannon mahdollisuuksista. Hyvä energiaselvitys sisältää myös kulutuksen aikasarjan (tuntikohtaiset kulutukset vuoden ajalta) ja ottaa huomioon energian lisäksi tehontarpeen ja mahdolliset paikalliset hukkalämmön lähteet.</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Energiakeskus: </a:t>
            </a:r>
            <a:r>
              <a:rPr lang="fi-FI" sz="1000" dirty="0">
                <a:latin typeface="Lato" panose="020F0502020204030203" pitchFamily="34" charset="77"/>
                <a:ea typeface="Calibri"/>
                <a:cs typeface="Calibri"/>
              </a:rPr>
              <a:t>Tila, jossa on kaikki energiajärjestelmän seurantaan ja hallintaan tarvittavat laitteistot.</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Hiilidioksidiekvivalentti (CO</a:t>
            </a:r>
            <a:r>
              <a:rPr lang="fi-FI" sz="1000" b="1" baseline="-25000" dirty="0">
                <a:latin typeface="Lato" panose="020F0502020204030203" pitchFamily="34" charset="77"/>
                <a:ea typeface="Calibri"/>
                <a:cs typeface="Calibri"/>
              </a:rPr>
              <a:t>2</a:t>
            </a:r>
            <a:r>
              <a:rPr lang="fi-FI" sz="1000" b="1" dirty="0">
                <a:latin typeface="Lato" panose="020F0502020204030203" pitchFamily="34" charset="77"/>
                <a:ea typeface="Calibri"/>
                <a:cs typeface="Calibri"/>
              </a:rPr>
              <a:t>e): </a:t>
            </a:r>
            <a:r>
              <a:rPr lang="fi-FI" sz="1000" dirty="0">
                <a:latin typeface="Lato" panose="020F0502020204030203" pitchFamily="34" charset="77"/>
                <a:ea typeface="Calibri"/>
                <a:cs typeface="Calibri"/>
              </a:rPr>
              <a:t>Kaikki kasvihuonepäästöt huomioonottava luku, joka normalisoi päästöt vastaamaan hiilidioksidin lämmitysvaikutusta. Esim. Metaani (CH</a:t>
            </a:r>
            <a:r>
              <a:rPr lang="fi-FI" sz="1000" baseline="-25000" dirty="0">
                <a:latin typeface="Lato" panose="020F0502020204030203" pitchFamily="34" charset="77"/>
                <a:ea typeface="Calibri"/>
                <a:cs typeface="Calibri"/>
              </a:rPr>
              <a:t>4</a:t>
            </a:r>
            <a:r>
              <a:rPr lang="fi-FI" sz="1000" dirty="0">
                <a:latin typeface="Lato" panose="020F0502020204030203" pitchFamily="34" charset="77"/>
                <a:ea typeface="Calibri"/>
                <a:cs typeface="Calibri"/>
              </a:rPr>
              <a:t>) = </a:t>
            </a:r>
            <a:br>
              <a:rPr lang="fi-FI" sz="1000" dirty="0">
                <a:latin typeface="Lato" panose="020F0502020204030203" pitchFamily="34" charset="77"/>
                <a:ea typeface="Calibri"/>
                <a:cs typeface="Calibri"/>
              </a:rPr>
            </a:br>
            <a:r>
              <a:rPr lang="fi-FI" sz="1000" dirty="0">
                <a:latin typeface="Lato" panose="020F0502020204030203" pitchFamily="34" charset="77"/>
                <a:ea typeface="Calibri"/>
                <a:cs typeface="Calibri"/>
              </a:rPr>
              <a:t>n. 28 CO</a:t>
            </a:r>
            <a:r>
              <a:rPr lang="fi-FI" sz="1000" baseline="-25000" dirty="0">
                <a:latin typeface="Lato" panose="020F0502020204030203" pitchFamily="34" charset="77"/>
                <a:ea typeface="Calibri"/>
                <a:cs typeface="Calibri"/>
              </a:rPr>
              <a:t>2</a:t>
            </a:r>
            <a:r>
              <a:rPr lang="fi-FI" sz="1000" dirty="0">
                <a:latin typeface="Lato" panose="020F0502020204030203" pitchFamily="34" charset="77"/>
                <a:ea typeface="Calibri"/>
                <a:cs typeface="Calibri"/>
              </a:rPr>
              <a:t>e.</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Hiilineutraalius: </a:t>
            </a:r>
            <a:r>
              <a:rPr lang="fi-FI" sz="1000" dirty="0">
                <a:latin typeface="Lato" panose="020F0502020204030203" pitchFamily="34" charset="77"/>
                <a:ea typeface="Calibri"/>
                <a:cs typeface="Calibri"/>
              </a:rPr>
              <a:t>Tila</a:t>
            </a:r>
            <a:r>
              <a:rPr lang="fi-FI" sz="1000" dirty="0">
                <a:latin typeface="Lato" panose="020F0502020204030203" pitchFamily="34" charset="77"/>
                <a:ea typeface="+mn-lt"/>
                <a:cs typeface="+mn-lt"/>
              </a:rPr>
              <a:t>, jossa ilmakehään vapautuu vain sen verran hiilidioksidipäästöjä (CO</a:t>
            </a:r>
            <a:r>
              <a:rPr lang="fi-FI" sz="1000" baseline="-25000" dirty="0">
                <a:latin typeface="Lato" panose="020F0502020204030203" pitchFamily="34" charset="77"/>
                <a:ea typeface="+mn-lt"/>
                <a:cs typeface="+mn-lt"/>
              </a:rPr>
              <a:t>2</a:t>
            </a:r>
            <a:r>
              <a:rPr lang="fi-FI" sz="1000" dirty="0">
                <a:latin typeface="Lato" panose="020F0502020204030203" pitchFamily="34" charset="77"/>
                <a:ea typeface="+mn-lt"/>
                <a:cs typeface="+mn-lt"/>
              </a:rPr>
              <a:t>e) kuin niitä sidotaan pois hiilinieluihin, kuten metsiin tai maaperään. Tällöin toiminnan, tuotteen tai alueen nettohiilijalanjälki on nolla. Se saavutetaan päästöjen vähentämisellä ja jäljelle jäävien kompensaatiolla.</a:t>
            </a:r>
            <a:endParaRPr lang="fi-FI" sz="1000" dirty="0">
              <a:latin typeface="Lato" panose="020F0502020204030203" pitchFamily="34" charset="77"/>
              <a:ea typeface="Calibri"/>
              <a:cs typeface="Calibri"/>
            </a:endParaRP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Hukkalämpö: </a:t>
            </a:r>
            <a:r>
              <a:rPr lang="fi-FI" sz="1000" dirty="0">
                <a:latin typeface="Lato" panose="020F0502020204030203" pitchFamily="34" charset="77"/>
                <a:ea typeface="Calibri"/>
                <a:cs typeface="Calibri"/>
              </a:rPr>
              <a:t>Toiminnan sivutuotteena syntyvää hyödyntämätöntä lämpöenergiaa. Eli käyttämätöntä lämpöä, joka poistuu ympäristöön. Hukkalämpöjen hyödyntäminen parantaa kiinteistön energiatehokkuutta. Sitä syntyy jäähdytyksen sivutuotteena esimerkiksi datakeskuksista, toimistoista, jäähalleista, keskuskeittiöistä tai pakastealtaista.</a:t>
            </a:r>
            <a:endParaRPr lang="fi-FI" sz="1000" dirty="0">
              <a:latin typeface="Lato" panose="020F0502020204030203" pitchFamily="34" charset="77"/>
            </a:endParaRP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Hybridienergiaratkaisu: </a:t>
            </a:r>
            <a:r>
              <a:rPr lang="fi-FI" sz="1000" dirty="0">
                <a:latin typeface="Lato" panose="020F0502020204030203" pitchFamily="34" charset="77"/>
                <a:ea typeface="Calibri"/>
                <a:cs typeface="Calibri"/>
              </a:rPr>
              <a:t>Energiaratkaisu, jossa lämmön-tuotannossa hyödynnetään useampaa lähdettä (esim. lämpö-pumput ja kaukolämpö).</a:t>
            </a:r>
          </a:p>
        </p:txBody>
      </p:sp>
      <p:sp>
        <p:nvSpPr>
          <p:cNvPr id="7" name="Suorakulmio 6">
            <a:extLst>
              <a:ext uri="{FF2B5EF4-FFF2-40B4-BE49-F238E27FC236}">
                <a16:creationId xmlns:a16="http://schemas.microsoft.com/office/drawing/2014/main" id="{9AD926D8-73CE-C67C-DC51-5643A25E74CF}"/>
              </a:ext>
              <a:ext uri="{C183D7F6-B498-43B3-948B-1728B52AA6E4}">
                <adec:decorative xmlns:adec="http://schemas.microsoft.com/office/drawing/2017/decorative" val="1"/>
              </a:ext>
            </a:extLst>
          </p:cNvPr>
          <p:cNvSpPr/>
          <p:nvPr/>
        </p:nvSpPr>
        <p:spPr>
          <a:xfrm>
            <a:off x="8202736" y="1104900"/>
            <a:ext cx="3657600" cy="5193487"/>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Content Placeholder 2">
            <a:extLst>
              <a:ext uri="{FF2B5EF4-FFF2-40B4-BE49-F238E27FC236}">
                <a16:creationId xmlns:a16="http://schemas.microsoft.com/office/drawing/2014/main" id="{08E3EBBD-8BEE-D7C3-2936-A01FD8F59D2B}"/>
              </a:ext>
            </a:extLst>
          </p:cNvPr>
          <p:cNvSpPr txBox="1">
            <a:spLocks/>
          </p:cNvSpPr>
          <p:nvPr/>
        </p:nvSpPr>
        <p:spPr>
          <a:xfrm>
            <a:off x="8283908" y="1187655"/>
            <a:ext cx="3524399" cy="5110732"/>
          </a:xfrm>
          <a:prstGeom prst="rect">
            <a:avLst/>
          </a:prstGeom>
        </p:spPr>
        <p:txBody>
          <a:bodyPr vert="horz" lIns="0" tIns="0" rIns="0" bIns="0" numCol="1" spcCol="288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Kysyntäjousto: </a:t>
            </a:r>
            <a:r>
              <a:rPr lang="fi-FI" sz="1000" dirty="0">
                <a:latin typeface="Lato" panose="020F0502020204030203" pitchFamily="34" charset="77"/>
                <a:ea typeface="Calibri"/>
                <a:cs typeface="Calibri"/>
              </a:rPr>
              <a:t>Kulutuksen ohjausta tarpeen mukaan, </a:t>
            </a:r>
            <a:br>
              <a:rPr lang="fi-FI" sz="1000" dirty="0">
                <a:latin typeface="Lato" panose="020F0502020204030203" pitchFamily="34" charset="77"/>
                <a:ea typeface="Calibri"/>
                <a:cs typeface="Calibri"/>
              </a:rPr>
            </a:br>
            <a:r>
              <a:rPr lang="fi-FI" sz="1000" dirty="0">
                <a:latin typeface="Lato" panose="020F0502020204030203" pitchFamily="34" charset="77"/>
                <a:ea typeface="Calibri"/>
                <a:cs typeface="Calibri"/>
              </a:rPr>
              <a:t>esim. kun tuotanto on kallista tai kysyntää on paljon. </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Lunastusmaksu: </a:t>
            </a:r>
            <a:r>
              <a:rPr lang="fi-FI" sz="1000" dirty="0">
                <a:latin typeface="Lato" panose="020F0502020204030203" pitchFamily="34" charset="77"/>
                <a:ea typeface="Calibri"/>
                <a:cs typeface="Calibri"/>
              </a:rPr>
              <a:t>Ennalta sovittu hinta, jolla järjestelmän voi lunastaa omaksi sopimuksen päätyttyä.</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Lämpöpumppu: </a:t>
            </a:r>
            <a:r>
              <a:rPr lang="fi-FI" sz="1000" dirty="0">
                <a:latin typeface="Lato" panose="020F0502020204030203" pitchFamily="34" charset="77"/>
                <a:ea typeface="Calibri"/>
                <a:cs typeface="Calibri"/>
              </a:rPr>
              <a:t>Laite, jolla voidaan käyttää ympäristön energiaa lämmitykseen. Pumppu on energiatehokkaampi kuin sähkövastus alle 100°C lämpötiloissa. Esim. maalämpöpumppu (MLP) kerää energiaa maasta lämpökaivon avulla, jolloin lämmityksen hyötysuhde (COP) on usein yli 2,5.</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Matalalämpöverkko: </a:t>
            </a:r>
            <a:r>
              <a:rPr lang="fi-FI" sz="1000" dirty="0">
                <a:latin typeface="Lato" panose="020F0502020204030203" pitchFamily="34" charset="77"/>
                <a:ea typeface="Calibri"/>
                <a:cs typeface="Calibri"/>
              </a:rPr>
              <a:t>Lämpöverkko, jonka lämpötila on alhaisempi kuin perinteisessä kaukolämpöverkossa. Matalalämpöverkon menoveden lämpötila on tyypillisesti </a:t>
            </a:r>
            <a:br>
              <a:rPr lang="fi-FI" sz="1000" dirty="0">
                <a:latin typeface="Lato" panose="020F0502020204030203" pitchFamily="34" charset="77"/>
                <a:ea typeface="Calibri"/>
                <a:cs typeface="Calibri"/>
              </a:rPr>
            </a:br>
            <a:r>
              <a:rPr lang="fi-FI" sz="1000" dirty="0">
                <a:latin typeface="Lato" panose="020F0502020204030203" pitchFamily="34" charset="77"/>
                <a:ea typeface="Calibri"/>
                <a:cs typeface="Calibri"/>
              </a:rPr>
              <a:t>n. 30–70 astetta. Alhaisempi lämpötila mahdollistaa tehokkaamman hukkalämpöjen hyödyntämisen.</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Markkinavuoropuhelu: </a:t>
            </a:r>
            <a:r>
              <a:rPr lang="fi-FI" sz="1000" dirty="0">
                <a:latin typeface="Lato" panose="020F0502020204030203" pitchFamily="34" charset="77"/>
                <a:ea typeface="Calibri"/>
                <a:cs typeface="Calibri"/>
              </a:rPr>
              <a:t>Hankintayksikön (julkinen organisaatio) ja potentiaalisten tarjoajien välinen ennakoiva keskustelu ennen varsinaista kilpailutusta. </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Suunnittelu- ja urakkavastuurajat: </a:t>
            </a:r>
            <a:r>
              <a:rPr lang="fi-FI" sz="1000" dirty="0">
                <a:latin typeface="Lato" panose="020F0502020204030203" pitchFamily="34" charset="77"/>
                <a:ea typeface="Calibri"/>
                <a:cs typeface="Calibri"/>
              </a:rPr>
              <a:t>Sopimus, jossa määritellään kuka vastaa mistäkin suunnittelusta ja toteutuksesta, missä kohtaa vastuu siirtyy toimijalta toiselle sekä kuka kantaa riskin virheistä, viivästyksistä ja kustannuksista. </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Taseraja: </a:t>
            </a:r>
            <a:r>
              <a:rPr lang="fi-FI" sz="1000" dirty="0">
                <a:latin typeface="Lato" panose="020F0502020204030203" pitchFamily="34" charset="77"/>
                <a:ea typeface="Calibri"/>
                <a:cs typeface="Calibri"/>
              </a:rPr>
              <a:t>Raja energiapalvelun tarjoajan ja asiakkaan vastuiden sekä omistusten välillä. Voi määrittää mm. energian omistuksen, teknisen sekä kunnossapidollisen vastuun, laskutusperusteet tai muuta.</a:t>
            </a:r>
          </a:p>
          <a:p>
            <a:pPr marL="0" indent="0">
              <a:lnSpc>
                <a:spcPct val="100000"/>
              </a:lnSpc>
              <a:spcBef>
                <a:spcPts val="600"/>
              </a:spcBef>
              <a:buFont typeface="Arial" panose="020B0604020202020204" pitchFamily="34" charset="0"/>
              <a:buNone/>
            </a:pPr>
            <a:r>
              <a:rPr lang="fi-FI" sz="1000" b="1" dirty="0">
                <a:latin typeface="Lato" panose="020F0502020204030203" pitchFamily="34" charset="77"/>
                <a:ea typeface="Calibri"/>
                <a:cs typeface="Calibri"/>
              </a:rPr>
              <a:t>Uusiutuva energia: </a:t>
            </a:r>
            <a:r>
              <a:rPr lang="fi-FI" sz="1000" dirty="0">
                <a:latin typeface="Lato" panose="020F0502020204030203" pitchFamily="34" charset="77"/>
                <a:ea typeface="Calibri"/>
                <a:cs typeface="Calibri"/>
              </a:rPr>
              <a:t>Uusiutuvilla lähteillä eli aurinko-, tuuli- tai vesivoimalla tai biopohjaisilla raaka-aineilla tuotettu energia. </a:t>
            </a:r>
          </a:p>
        </p:txBody>
      </p:sp>
      <p:sp>
        <p:nvSpPr>
          <p:cNvPr id="2" name="Dian numeron paikkamerkki 1">
            <a:extLst>
              <a:ext uri="{FF2B5EF4-FFF2-40B4-BE49-F238E27FC236}">
                <a16:creationId xmlns:a16="http://schemas.microsoft.com/office/drawing/2014/main" id="{7E67A1FA-A5CE-786B-8E64-7B8D7A43CA39}"/>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9</a:t>
            </a:fld>
            <a:endParaRPr lang="fi-FI" dirty="0"/>
          </a:p>
        </p:txBody>
      </p:sp>
      <p:pic>
        <p:nvPicPr>
          <p:cNvPr id="8" name="Kuva 7">
            <a:extLst>
              <a:ext uri="{FF2B5EF4-FFF2-40B4-BE49-F238E27FC236}">
                <a16:creationId xmlns:a16="http://schemas.microsoft.com/office/drawing/2014/main" id="{91E82766-5812-105C-346E-D2493F5FB03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31706947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A16C31C-3941-D37D-806D-6E9935A65691}"/>
              </a:ext>
            </a:extLst>
          </p:cNvPr>
          <p:cNvSpPr txBox="1">
            <a:spLocks noGrp="1"/>
          </p:cNvSpPr>
          <p:nvPr>
            <p:ph type="title" idx="4294967295"/>
          </p:nvPr>
        </p:nvSpPr>
        <p:spPr>
          <a:xfrm>
            <a:off x="1260" y="899427"/>
            <a:ext cx="12192000" cy="79765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2. JOHDANTO </a:t>
            </a:r>
            <a:endParaRPr kumimoji="0" lang="fi-FI" sz="5000" b="1" i="0" u="none" strike="noStrike" kern="1200" cap="none" spc="0" normalizeH="0" baseline="0" noProof="0" dirty="0">
              <a:ln>
                <a:noFill/>
              </a:ln>
              <a:solidFill>
                <a:schemeClr val="tx2"/>
              </a:solidFill>
              <a:effectLst/>
              <a:uLnTx/>
              <a:uFillTx/>
              <a:latin typeface="Lato" panose="020F0502020204030203" pitchFamily="34" charset="77"/>
              <a:ea typeface="+mn-ea"/>
              <a:cs typeface="+mn-cs"/>
            </a:endParaRPr>
          </a:p>
        </p:txBody>
      </p:sp>
      <p:grpSp>
        <p:nvGrpSpPr>
          <p:cNvPr id="55" name="Ryhmä 54">
            <a:extLst>
              <a:ext uri="{FF2B5EF4-FFF2-40B4-BE49-F238E27FC236}">
                <a16:creationId xmlns:a16="http://schemas.microsoft.com/office/drawing/2014/main" id="{BAD2F13B-B387-6564-F8CE-B66418049A09}"/>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4" name="Kuva 527">
              <a:extLst>
                <a:ext uri="{FF2B5EF4-FFF2-40B4-BE49-F238E27FC236}">
                  <a16:creationId xmlns:a16="http://schemas.microsoft.com/office/drawing/2014/main" id="{75B142D8-0A13-9DB0-2816-A744C2EB5D3D}"/>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30" name="Kuva 528">
              <a:extLst>
                <a:ext uri="{FF2B5EF4-FFF2-40B4-BE49-F238E27FC236}">
                  <a16:creationId xmlns:a16="http://schemas.microsoft.com/office/drawing/2014/main" id="{FAEB5004-0479-6EDC-FA1A-723B57A5DFFC}"/>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1" name="Kuva 527">
              <a:extLst>
                <a:ext uri="{FF2B5EF4-FFF2-40B4-BE49-F238E27FC236}">
                  <a16:creationId xmlns:a16="http://schemas.microsoft.com/office/drawing/2014/main" id="{9E19945A-8B23-F6DD-A8D2-0127F3184167}"/>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2" name="Kuva 527">
              <a:extLst>
                <a:ext uri="{FF2B5EF4-FFF2-40B4-BE49-F238E27FC236}">
                  <a16:creationId xmlns:a16="http://schemas.microsoft.com/office/drawing/2014/main" id="{F6DDFEFC-6858-5B91-1454-E9D777291840}"/>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3" name="Kuva 527">
              <a:extLst>
                <a:ext uri="{FF2B5EF4-FFF2-40B4-BE49-F238E27FC236}">
                  <a16:creationId xmlns:a16="http://schemas.microsoft.com/office/drawing/2014/main" id="{E445EE64-E7C0-EB64-83A2-CA2F8555BDC7}"/>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4" name="Kuva 527">
              <a:extLst>
                <a:ext uri="{FF2B5EF4-FFF2-40B4-BE49-F238E27FC236}">
                  <a16:creationId xmlns:a16="http://schemas.microsoft.com/office/drawing/2014/main" id="{0C944363-BDAA-7F75-0663-607EA5AB4AC3}"/>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5" name="Kuva 527">
              <a:extLst>
                <a:ext uri="{FF2B5EF4-FFF2-40B4-BE49-F238E27FC236}">
                  <a16:creationId xmlns:a16="http://schemas.microsoft.com/office/drawing/2014/main" id="{B6E6BE40-5034-B179-0F5E-4B2E5590F207}"/>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6" name="Kuva 527">
              <a:extLst>
                <a:ext uri="{FF2B5EF4-FFF2-40B4-BE49-F238E27FC236}">
                  <a16:creationId xmlns:a16="http://schemas.microsoft.com/office/drawing/2014/main" id="{E4A1D992-4F2F-16FC-BF69-17CD117E51FD}"/>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7" name="Kuva 527">
              <a:extLst>
                <a:ext uri="{FF2B5EF4-FFF2-40B4-BE49-F238E27FC236}">
                  <a16:creationId xmlns:a16="http://schemas.microsoft.com/office/drawing/2014/main" id="{945C73B2-3AD4-57A5-D301-0ED433017804}"/>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8" name="Kuva 527">
              <a:extLst>
                <a:ext uri="{FF2B5EF4-FFF2-40B4-BE49-F238E27FC236}">
                  <a16:creationId xmlns:a16="http://schemas.microsoft.com/office/drawing/2014/main" id="{E612E6E5-F66C-3306-7EB3-A076D95FD8E9}"/>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9" name="Kuva 527">
              <a:extLst>
                <a:ext uri="{FF2B5EF4-FFF2-40B4-BE49-F238E27FC236}">
                  <a16:creationId xmlns:a16="http://schemas.microsoft.com/office/drawing/2014/main" id="{566D171A-E5AE-BA6A-93A0-1F2E7334B5F5}"/>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40" name="Google Shape;539;p3">
              <a:extLst>
                <a:ext uri="{FF2B5EF4-FFF2-40B4-BE49-F238E27FC236}">
                  <a16:creationId xmlns:a16="http://schemas.microsoft.com/office/drawing/2014/main" id="{6A94DF4D-7B45-E85E-007F-A4A3E3916BA4}"/>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41" name="Google Shape;539;p3">
              <a:extLst>
                <a:ext uri="{FF2B5EF4-FFF2-40B4-BE49-F238E27FC236}">
                  <a16:creationId xmlns:a16="http://schemas.microsoft.com/office/drawing/2014/main" id="{DF28F598-67E8-738F-E574-B3843395ABE3}"/>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42" name="Google Shape;541;p3">
              <a:extLst>
                <a:ext uri="{FF2B5EF4-FFF2-40B4-BE49-F238E27FC236}">
                  <a16:creationId xmlns:a16="http://schemas.microsoft.com/office/drawing/2014/main" id="{F699D843-6E3F-D402-7A39-B4F344D18E36}"/>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43" name="Google Shape;543;p3">
              <a:extLst>
                <a:ext uri="{FF2B5EF4-FFF2-40B4-BE49-F238E27FC236}">
                  <a16:creationId xmlns:a16="http://schemas.microsoft.com/office/drawing/2014/main" id="{AAA2D2AD-B3C0-0C30-F7FD-1AA5C4CEEBC3}"/>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44" name="Google Shape;545;p3">
              <a:extLst>
                <a:ext uri="{FF2B5EF4-FFF2-40B4-BE49-F238E27FC236}">
                  <a16:creationId xmlns:a16="http://schemas.microsoft.com/office/drawing/2014/main" id="{F8433C8F-B769-637B-1257-1393425FF24C}"/>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45" name="Google Shape;547;p3">
              <a:extLst>
                <a:ext uri="{FF2B5EF4-FFF2-40B4-BE49-F238E27FC236}">
                  <a16:creationId xmlns:a16="http://schemas.microsoft.com/office/drawing/2014/main" id="{E85C00A3-BF25-7F64-3B5E-391FBFDE3243}"/>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46" name="Google Shape;549;p3">
              <a:extLst>
                <a:ext uri="{FF2B5EF4-FFF2-40B4-BE49-F238E27FC236}">
                  <a16:creationId xmlns:a16="http://schemas.microsoft.com/office/drawing/2014/main" id="{46C69AE5-5488-CB86-9645-2ADBE64056DF}"/>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47" name="Google Shape;551;p3">
              <a:extLst>
                <a:ext uri="{FF2B5EF4-FFF2-40B4-BE49-F238E27FC236}">
                  <a16:creationId xmlns:a16="http://schemas.microsoft.com/office/drawing/2014/main" id="{0B79891F-299D-F866-A495-C7E8552FD4CF}"/>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48" name="Google Shape;553;p3">
              <a:extLst>
                <a:ext uri="{FF2B5EF4-FFF2-40B4-BE49-F238E27FC236}">
                  <a16:creationId xmlns:a16="http://schemas.microsoft.com/office/drawing/2014/main" id="{7A2DBB5E-ED23-D36F-E24A-7AA67EBF530C}"/>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49" name="Google Shape;555;p3">
              <a:extLst>
                <a:ext uri="{FF2B5EF4-FFF2-40B4-BE49-F238E27FC236}">
                  <a16:creationId xmlns:a16="http://schemas.microsoft.com/office/drawing/2014/main" id="{2A212758-11F7-1BB9-CA6F-895885228799}"/>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50" name="Google Shape;557;p3">
              <a:extLst>
                <a:ext uri="{FF2B5EF4-FFF2-40B4-BE49-F238E27FC236}">
                  <a16:creationId xmlns:a16="http://schemas.microsoft.com/office/drawing/2014/main" id="{58353667-44AD-B1AC-8C00-8C319225145C}"/>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51" name="Kuva 50">
              <a:extLst>
                <a:ext uri="{FF2B5EF4-FFF2-40B4-BE49-F238E27FC236}">
                  <a16:creationId xmlns:a16="http://schemas.microsoft.com/office/drawing/2014/main" id="{FDD9B838-EE5E-7E33-EDCE-17CF4109414C}"/>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53" name="Kuva 52">
              <a:extLst>
                <a:ext uri="{FF2B5EF4-FFF2-40B4-BE49-F238E27FC236}">
                  <a16:creationId xmlns:a16="http://schemas.microsoft.com/office/drawing/2014/main" id="{02F09D33-1CB4-72CC-51C0-5A2EE952B1BF}"/>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1028893" y="5796000"/>
              <a:ext cx="587516" cy="500713"/>
            </a:xfrm>
            <a:prstGeom prst="rect">
              <a:avLst/>
            </a:prstGeom>
          </p:spPr>
        </p:pic>
      </p:grpSp>
    </p:spTree>
    <p:extLst>
      <p:ext uri="{BB962C8B-B14F-4D97-AF65-F5344CB8AC3E}">
        <p14:creationId xmlns:p14="http://schemas.microsoft.com/office/powerpoint/2010/main" val="3245192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Otsikko 1">
            <a:extLst>
              <a:ext uri="{FF2B5EF4-FFF2-40B4-BE49-F238E27FC236}">
                <a16:creationId xmlns:a16="http://schemas.microsoft.com/office/drawing/2014/main" id="{A8509B3E-EDCE-D525-935A-303C9AF0FEB5}"/>
              </a:ext>
            </a:extLst>
          </p:cNvPr>
          <p:cNvSpPr txBox="1">
            <a:spLocks noGrp="1"/>
          </p:cNvSpPr>
          <p:nvPr>
            <p:ph type="title" idx="4294967295"/>
          </p:nvPr>
        </p:nvSpPr>
        <p:spPr>
          <a:xfrm>
            <a:off x="0" y="540000"/>
            <a:ext cx="10515600" cy="49088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Mikä energiapalvelumalli?</a:t>
            </a:r>
          </a:p>
        </p:txBody>
      </p:sp>
      <p:sp>
        <p:nvSpPr>
          <p:cNvPr id="5" name="Tekstiruutu 4">
            <a:extLst>
              <a:ext uri="{FF2B5EF4-FFF2-40B4-BE49-F238E27FC236}">
                <a16:creationId xmlns:a16="http://schemas.microsoft.com/office/drawing/2014/main" id="{D6347691-77A9-2B30-76D7-3C5860872CBE}"/>
              </a:ext>
            </a:extLst>
          </p:cNvPr>
          <p:cNvSpPr txBox="1"/>
          <p:nvPr/>
        </p:nvSpPr>
        <p:spPr>
          <a:xfrm>
            <a:off x="0" y="1328411"/>
            <a:ext cx="11855936" cy="1073755"/>
          </a:xfrm>
          <a:prstGeom prst="rect">
            <a:avLst/>
          </a:prstGeom>
          <a:noFill/>
        </p:spPr>
        <p:txBody>
          <a:bodyPr wrap="square" lIns="720000" tIns="0" rIns="0" bIns="0">
            <a:noAutofit/>
          </a:bodyPr>
          <a:lstStyle/>
          <a:p>
            <a:pPr marL="0" indent="0">
              <a:lnSpc>
                <a:spcPts val="1700"/>
              </a:lnSpc>
              <a:spcBef>
                <a:spcPts val="1700"/>
              </a:spcBef>
              <a:buFont typeface="Arial" pitchFamily="34"/>
              <a:buNone/>
            </a:pPr>
            <a:r>
              <a:rPr lang="fi-FI" sz="1400" dirty="0">
                <a:solidFill>
                  <a:schemeClr val="tx1"/>
                </a:solidFill>
                <a:latin typeface="Lato" panose="020F0502020204030203" pitchFamily="34" charset="77"/>
              </a:rPr>
              <a:t>Energiapalvelumalli on järjestelmä tai toimintatapa, jossa energiaa palveluna tarjoava yritys suunnittelee kohteen energiaratkaisun sekä </a:t>
            </a:r>
            <a:br>
              <a:rPr lang="fi-FI" sz="1400" dirty="0">
                <a:solidFill>
                  <a:schemeClr val="tx1"/>
                </a:solidFill>
                <a:latin typeface="Lato" panose="020F0502020204030203" pitchFamily="34" charset="77"/>
              </a:rPr>
            </a:br>
            <a:r>
              <a:rPr lang="fi-FI" sz="1400" dirty="0">
                <a:solidFill>
                  <a:schemeClr val="tx1"/>
                </a:solidFill>
                <a:latin typeface="Lato" panose="020F0502020204030203" pitchFamily="34" charset="77"/>
              </a:rPr>
              <a:t>vastaa järjestelmän ylläpidosta, energian tuotannosta ja jakelusta asiakkaiden tarpeisiin. Käyttäjät maksavat energiasta kulutuksensa mukaan. </a:t>
            </a:r>
            <a:br>
              <a:rPr lang="fi-FI" sz="1400" dirty="0">
                <a:solidFill>
                  <a:schemeClr val="tx1"/>
                </a:solidFill>
                <a:latin typeface="Lato" panose="020F0502020204030203" pitchFamily="34" charset="77"/>
              </a:rPr>
            </a:br>
            <a:r>
              <a:rPr lang="fi-FI" sz="1400" dirty="0">
                <a:solidFill>
                  <a:schemeClr val="tx1"/>
                </a:solidFill>
                <a:latin typeface="Lato" panose="020F0502020204030203" pitchFamily="34" charset="77"/>
              </a:rPr>
              <a:t>Malli voi myös sisältää lisäarvopalveluja, kuten energianhallintaa, älykkäitä mittareita, energiavarastointia tai kestävän energian ratkaisuja.</a:t>
            </a:r>
          </a:p>
          <a:p>
            <a:pPr marL="0" indent="0">
              <a:lnSpc>
                <a:spcPts val="1700"/>
              </a:lnSpc>
              <a:spcBef>
                <a:spcPts val="1700"/>
              </a:spcBef>
              <a:buFont typeface="Arial" pitchFamily="34"/>
              <a:buNone/>
            </a:pPr>
            <a:r>
              <a:rPr lang="fi-FI" sz="1400" dirty="0">
                <a:solidFill>
                  <a:schemeClr val="tx1"/>
                </a:solidFill>
                <a:latin typeface="Lato" panose="020F0502020204030203" pitchFamily="34" charset="77"/>
              </a:rPr>
              <a:t>Energian palvelumallit voivat keskittyä esimerkiksi: </a:t>
            </a:r>
          </a:p>
        </p:txBody>
      </p:sp>
      <p:sp>
        <p:nvSpPr>
          <p:cNvPr id="10" name="Suorakulmio 9">
            <a:extLst>
              <a:ext uri="{FF2B5EF4-FFF2-40B4-BE49-F238E27FC236}">
                <a16:creationId xmlns:a16="http://schemas.microsoft.com/office/drawing/2014/main" id="{485EB1E3-BF91-750F-D4FD-B4A1BCFD9108}"/>
              </a:ext>
              <a:ext uri="{C183D7F6-B498-43B3-948B-1728B52AA6E4}">
                <adec:decorative xmlns:adec="http://schemas.microsoft.com/office/drawing/2017/decorative" val="1"/>
              </a:ext>
            </a:extLst>
          </p:cNvPr>
          <p:cNvSpPr/>
          <p:nvPr/>
        </p:nvSpPr>
        <p:spPr>
          <a:xfrm>
            <a:off x="5834023" y="2434502"/>
            <a:ext cx="4142595" cy="3969078"/>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11" name="Google Shape;85;p1">
            <a:extLst>
              <a:ext uri="{FF2B5EF4-FFF2-40B4-BE49-F238E27FC236}">
                <a16:creationId xmlns:a16="http://schemas.microsoft.com/office/drawing/2014/main" id="{B3ABBF9F-D180-9FE7-5A3A-7E7372AEAB55}"/>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6005691" y="2658011"/>
            <a:ext cx="1572390" cy="760113"/>
          </a:xfrm>
          <a:prstGeom prst="rect">
            <a:avLst/>
          </a:prstGeom>
          <a:noFill/>
          <a:ln>
            <a:noFill/>
          </a:ln>
        </p:spPr>
      </p:pic>
      <p:sp>
        <p:nvSpPr>
          <p:cNvPr id="29" name="Sisällön paikkamerkki 2">
            <a:extLst>
              <a:ext uri="{FF2B5EF4-FFF2-40B4-BE49-F238E27FC236}">
                <a16:creationId xmlns:a16="http://schemas.microsoft.com/office/drawing/2014/main" id="{00C15123-CBAD-D8F5-9559-F14E61D207CD}"/>
              </a:ext>
            </a:extLst>
          </p:cNvPr>
          <p:cNvSpPr txBox="1">
            <a:spLocks/>
          </p:cNvSpPr>
          <p:nvPr/>
        </p:nvSpPr>
        <p:spPr>
          <a:xfrm>
            <a:off x="720000" y="2552349"/>
            <a:ext cx="10373712" cy="4257326"/>
          </a:xfrm>
          <a:prstGeom prst="rect">
            <a:avLst/>
          </a:prstGeom>
        </p:spPr>
        <p:txBody>
          <a:bodyPr vert="horz" lIns="0" tIns="0" rIns="0" bIns="0" numCol="2" spcCol="180000" rtlCol="0" anchor="t">
            <a:noAutofit/>
          </a:bodyPr>
          <a:lstStyle>
            <a:lvl1pPr marL="228600" marR="0" lvl="0" indent="-228600" algn="l" defTabSz="914400" rtl="0" eaLnBrk="1" fontAlgn="auto" hangingPunct="1">
              <a:lnSpc>
                <a:spcPct val="100000"/>
              </a:lnSpc>
              <a:spcBef>
                <a:spcPts val="1000"/>
              </a:spcBef>
              <a:spcAft>
                <a:spcPts val="1200"/>
              </a:spcAft>
              <a:buSzPct val="100000"/>
              <a:buFont typeface="Arial" pitchFamily="34"/>
              <a:buChar char="•"/>
              <a:tabLst/>
              <a:defRPr lang="fi-FI" sz="1600" b="0" i="0" u="none" strike="noStrike" kern="1200" cap="none" spc="0" baseline="0">
                <a:solidFill>
                  <a:srgbClr val="000000"/>
                </a:solidFill>
                <a:uFillTx/>
                <a:latin typeface="Lato" panose="020F0502020204030203" pitchFamily="34" charset="77"/>
              </a:defRPr>
            </a:lvl1pPr>
            <a:lvl2pPr marL="540000" marR="0" lvl="1" indent="-180000" algn="l" defTabSz="914400" rtl="0" eaLnBrk="1" fontAlgn="auto" hangingPunct="1">
              <a:lnSpc>
                <a:spcPct val="100000"/>
              </a:lnSpc>
              <a:spcBef>
                <a:spcPts val="0"/>
              </a:spcBef>
              <a:spcAft>
                <a:spcPts val="600"/>
              </a:spcAft>
              <a:buSzPct val="100000"/>
              <a:buFont typeface="System Font Regular"/>
              <a:buChar char="−"/>
              <a:tabLst/>
              <a:defRPr lang="fi-FI" sz="1200" b="0" i="0" u="none" strike="noStrike" kern="1200" cap="none" spc="0" baseline="0">
                <a:solidFill>
                  <a:srgbClr val="000000"/>
                </a:solidFill>
                <a:uFillTx/>
                <a:latin typeface="Lato" panose="020F0502020204030203" pitchFamily="34" charset="77"/>
              </a:defRPr>
            </a:lvl2pPr>
            <a:lvl3pPr marL="900000" marR="0" lvl="2" indent="-180000" algn="l" defTabSz="914400" rtl="0" eaLnBrk="1" fontAlgn="auto" hangingPunct="1">
              <a:lnSpc>
                <a:spcPct val="100000"/>
              </a:lnSpc>
              <a:spcBef>
                <a:spcPts val="0"/>
              </a:spcBef>
              <a:spcAft>
                <a:spcPts val="0"/>
              </a:spcAft>
              <a:buSzPct val="100000"/>
              <a:buFont typeface="Courier New" pitchFamily="49"/>
              <a:buChar char="o"/>
              <a:tabLst/>
              <a:defRPr lang="fi-FI" sz="1200" b="0" i="0" u="none" strike="noStrike" kern="1200" cap="none" spc="0" baseline="0">
                <a:solidFill>
                  <a:srgbClr val="000000"/>
                </a:solidFill>
                <a:uFillTx/>
                <a:latin typeface="Lato" panose="020F0502020204030203" pitchFamily="34" charset="77"/>
              </a:defRPr>
            </a:lvl3pPr>
            <a:lvl4pPr marL="1600200" marR="0" lvl="3"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Lato" panose="020F0502020204030203" pitchFamily="34" charset="77"/>
              </a:defRPr>
            </a:lvl4pPr>
            <a:lvl5pPr marL="2057400" marR="0" lvl="4"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Lato" panose="020F050202020403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8000" indent="-144000">
              <a:lnSpc>
                <a:spcPts val="1700"/>
              </a:lnSpc>
              <a:spcBef>
                <a:spcPts val="0"/>
              </a:spcBef>
              <a:buSzPct val="120000"/>
            </a:pPr>
            <a:r>
              <a:rPr lang="fi-FI" sz="1400" b="1" dirty="0">
                <a:solidFill>
                  <a:schemeClr val="tx1"/>
                </a:solidFill>
              </a:rPr>
              <a:t>Energian tuotantoon ja jakeluun:</a:t>
            </a:r>
            <a:r>
              <a:rPr lang="fi-FI" sz="1400" dirty="0">
                <a:solidFill>
                  <a:schemeClr val="tx1"/>
                </a:solidFill>
              </a:rPr>
              <a:t> Palvelutoimija hallitsee energian tuotantoa ja jakelua kohteissa. Palvelutoimija </a:t>
            </a:r>
            <a:br>
              <a:rPr lang="fi-FI" sz="1400" dirty="0">
                <a:solidFill>
                  <a:schemeClr val="tx1"/>
                </a:solidFill>
              </a:rPr>
            </a:br>
            <a:r>
              <a:rPr lang="fi-FI" sz="1400" dirty="0">
                <a:solidFill>
                  <a:schemeClr val="tx1"/>
                </a:solidFill>
              </a:rPr>
              <a:t>vastaa myös järjestelmän suunnittelusta ja ylläpidosta. </a:t>
            </a:r>
            <a:br>
              <a:rPr lang="fi-FI" sz="1400" dirty="0">
                <a:solidFill>
                  <a:schemeClr val="tx1"/>
                </a:solidFill>
              </a:rPr>
            </a:br>
            <a:r>
              <a:rPr lang="fi-FI" sz="1400" dirty="0">
                <a:solidFill>
                  <a:schemeClr val="tx1"/>
                </a:solidFill>
              </a:rPr>
              <a:t>Kulut laskutetaan asiakkailta sovitusti.</a:t>
            </a:r>
            <a:endParaRPr lang="fi-FI" sz="1400" dirty="0">
              <a:solidFill>
                <a:schemeClr val="tx1"/>
              </a:solidFill>
              <a:ea typeface="Calibri"/>
              <a:cs typeface="Calibri"/>
            </a:endParaRPr>
          </a:p>
          <a:p>
            <a:pPr marL="288000" indent="-144000">
              <a:lnSpc>
                <a:spcPts val="1700"/>
              </a:lnSpc>
              <a:spcBef>
                <a:spcPts val="0"/>
              </a:spcBef>
              <a:buSzPct val="120000"/>
            </a:pPr>
            <a:r>
              <a:rPr lang="fi-FI" sz="1400" b="1" dirty="0">
                <a:solidFill>
                  <a:schemeClr val="tx1"/>
                </a:solidFill>
              </a:rPr>
              <a:t>Energian hallintaan ja optimointiin: </a:t>
            </a:r>
            <a:r>
              <a:rPr lang="fi-FI" sz="1400" dirty="0">
                <a:solidFill>
                  <a:schemeClr val="tx1"/>
                </a:solidFill>
              </a:rPr>
              <a:t>Palvelutoimija tarjoaa kiinteistön käyttäjille työkaluja energian kulutuksen seurantaan ja optimointiin. Kiinteistöjen seuranta, </a:t>
            </a:r>
            <a:br>
              <a:rPr lang="fi-FI" sz="1400" dirty="0">
                <a:solidFill>
                  <a:schemeClr val="tx1"/>
                </a:solidFill>
              </a:rPr>
            </a:br>
            <a:r>
              <a:rPr lang="fi-FI" sz="1400" dirty="0">
                <a:solidFill>
                  <a:schemeClr val="tx1"/>
                </a:solidFill>
              </a:rPr>
              <a:t>optimointi ja korjaavien toimenpiteiden toteutus </a:t>
            </a:r>
            <a:br>
              <a:rPr lang="fi-FI" sz="1400" dirty="0">
                <a:solidFill>
                  <a:schemeClr val="tx1"/>
                </a:solidFill>
              </a:rPr>
            </a:br>
            <a:r>
              <a:rPr lang="fi-FI" sz="1400" dirty="0">
                <a:solidFill>
                  <a:schemeClr val="tx1"/>
                </a:solidFill>
              </a:rPr>
              <a:t>siirretään toimijan vastuulle palvelumaksua vastaan.</a:t>
            </a:r>
          </a:p>
          <a:p>
            <a:pPr marL="288000" indent="-144000">
              <a:lnSpc>
                <a:spcPts val="1700"/>
              </a:lnSpc>
              <a:spcBef>
                <a:spcPts val="0"/>
              </a:spcBef>
              <a:buSzPct val="120000"/>
            </a:pPr>
            <a:r>
              <a:rPr lang="fi-FI" sz="1400" b="1" dirty="0">
                <a:solidFill>
                  <a:schemeClr val="tx1"/>
                </a:solidFill>
              </a:rPr>
              <a:t>Energiatehokkuuteen: </a:t>
            </a:r>
            <a:r>
              <a:rPr lang="fi-FI" sz="1400" dirty="0">
                <a:solidFill>
                  <a:schemeClr val="tx1"/>
                </a:solidFill>
              </a:rPr>
              <a:t>Niin sanottu Energy Service </a:t>
            </a:r>
            <a:br>
              <a:rPr lang="fi-FI" sz="1400" dirty="0">
                <a:solidFill>
                  <a:schemeClr val="tx1"/>
                </a:solidFill>
              </a:rPr>
            </a:br>
            <a:r>
              <a:rPr lang="fi-FI" sz="1400" dirty="0">
                <a:solidFill>
                  <a:schemeClr val="tx1"/>
                </a:solidFill>
              </a:rPr>
              <a:t>Company (ESCO) -palvelu. Palveluntarjoaja toteuttaa asiakkaalle energiatehokkuustoimenpiteitä ja -investointeja energian säästämiseksi. Palvelun kustannukset katetaan alentuneiden energiakustannusten tuottamilla säästöillä. Palvelu sisältää yleensä säästölupauksen eli takuun syntyvästä energiansäästöstä.</a:t>
            </a:r>
            <a:endParaRPr lang="fi-FI" sz="1400" dirty="0">
              <a:solidFill>
                <a:schemeClr val="tx1"/>
              </a:solidFill>
              <a:ea typeface="Calibri"/>
              <a:cs typeface="Calibri"/>
            </a:endParaRPr>
          </a:p>
          <a:p>
            <a:pPr marL="0" indent="0">
              <a:lnSpc>
                <a:spcPts val="1800"/>
              </a:lnSpc>
              <a:spcAft>
                <a:spcPts val="0"/>
              </a:spcAft>
              <a:buFont typeface="Arial" pitchFamily="34"/>
              <a:buNone/>
            </a:pPr>
            <a:endParaRPr lang="fi-FI" sz="1400" dirty="0">
              <a:solidFill>
                <a:schemeClr val="tx1"/>
              </a:solidFill>
              <a:ea typeface="Calibri"/>
              <a:cs typeface="Calibri"/>
            </a:endParaRPr>
          </a:p>
          <a:p>
            <a:pPr marL="0" indent="0">
              <a:lnSpc>
                <a:spcPts val="1800"/>
              </a:lnSpc>
              <a:spcAft>
                <a:spcPts val="0"/>
              </a:spcAft>
              <a:buFont typeface="Arial" pitchFamily="34"/>
              <a:buNone/>
            </a:pPr>
            <a:endParaRPr lang="fi-FI" sz="1400" dirty="0">
              <a:solidFill>
                <a:schemeClr val="tx1"/>
              </a:solidFill>
              <a:ea typeface="Calibri"/>
              <a:cs typeface="Calibri"/>
            </a:endParaRPr>
          </a:p>
          <a:p>
            <a:pPr marL="0" indent="0">
              <a:lnSpc>
                <a:spcPts val="1800"/>
              </a:lnSpc>
              <a:spcAft>
                <a:spcPts val="0"/>
              </a:spcAft>
              <a:buFont typeface="Arial" pitchFamily="34"/>
              <a:buNone/>
            </a:pPr>
            <a:endParaRPr lang="fi-FI" sz="1400" dirty="0">
              <a:solidFill>
                <a:schemeClr val="tx1"/>
              </a:solidFill>
              <a:ea typeface="Calibri"/>
              <a:cs typeface="Calibri"/>
            </a:endParaRPr>
          </a:p>
          <a:p>
            <a:pPr marL="0" indent="0">
              <a:lnSpc>
                <a:spcPts val="1800"/>
              </a:lnSpc>
              <a:spcAft>
                <a:spcPts val="0"/>
              </a:spcAft>
              <a:buFont typeface="Arial" pitchFamily="34"/>
              <a:buNone/>
            </a:pPr>
            <a:endParaRPr lang="fi-FI" sz="1400" dirty="0">
              <a:solidFill>
                <a:schemeClr val="tx1"/>
              </a:solidFill>
              <a:ea typeface="Calibri"/>
              <a:cs typeface="Calibri"/>
            </a:endParaRPr>
          </a:p>
          <a:p>
            <a:pPr marL="0" indent="0">
              <a:lnSpc>
                <a:spcPts val="1800"/>
              </a:lnSpc>
              <a:spcBef>
                <a:spcPts val="0"/>
              </a:spcBef>
              <a:spcAft>
                <a:spcPts val="0"/>
              </a:spcAft>
              <a:buFont typeface="Arial" pitchFamily="34"/>
              <a:buNone/>
            </a:pPr>
            <a:endParaRPr lang="fi-FI" sz="1400" b="1" dirty="0">
              <a:solidFill>
                <a:schemeClr val="tx2"/>
              </a:solidFill>
              <a:ea typeface="Calibri"/>
              <a:cs typeface="Calibri"/>
            </a:endParaRPr>
          </a:p>
          <a:p>
            <a:pPr marL="0" indent="0">
              <a:lnSpc>
                <a:spcPts val="1800"/>
              </a:lnSpc>
              <a:spcBef>
                <a:spcPts val="0"/>
              </a:spcBef>
              <a:spcAft>
                <a:spcPts val="0"/>
              </a:spcAft>
              <a:buFont typeface="Arial" pitchFamily="34"/>
              <a:buNone/>
            </a:pPr>
            <a:r>
              <a:rPr lang="fi-FI" sz="1400" b="1" dirty="0">
                <a:solidFill>
                  <a:schemeClr val="tx2"/>
                </a:solidFill>
                <a:ea typeface="Calibri"/>
                <a:cs typeface="Calibri"/>
              </a:rPr>
              <a:t>Hanke keskittyy </a:t>
            </a:r>
            <a:br>
              <a:rPr lang="fi-FI" sz="1400" b="1" dirty="0">
                <a:solidFill>
                  <a:schemeClr val="tx2"/>
                </a:solidFill>
                <a:ea typeface="Calibri"/>
                <a:cs typeface="Calibri"/>
              </a:rPr>
            </a:br>
            <a:r>
              <a:rPr lang="fi-FI" sz="1400" b="1" dirty="0">
                <a:solidFill>
                  <a:schemeClr val="tx2"/>
                </a:solidFill>
                <a:ea typeface="Calibri"/>
                <a:cs typeface="Calibri"/>
              </a:rPr>
              <a:t>erityisesti energian </a:t>
            </a:r>
            <a:br>
              <a:rPr lang="fi-FI" sz="1400" b="1" dirty="0">
                <a:solidFill>
                  <a:schemeClr val="tx2"/>
                </a:solidFill>
                <a:ea typeface="Calibri"/>
                <a:cs typeface="Calibri"/>
              </a:rPr>
            </a:br>
            <a:r>
              <a:rPr lang="fi-FI" sz="1400" b="1" dirty="0">
                <a:solidFill>
                  <a:schemeClr val="tx2"/>
                </a:solidFill>
                <a:ea typeface="Calibri"/>
                <a:cs typeface="Calibri"/>
              </a:rPr>
              <a:t>tuotantoon ja </a:t>
            </a:r>
            <a:br>
              <a:rPr lang="fi-FI" sz="1400" b="1" dirty="0">
                <a:solidFill>
                  <a:schemeClr val="tx2"/>
                </a:solidFill>
                <a:ea typeface="Calibri"/>
                <a:cs typeface="Calibri"/>
              </a:rPr>
            </a:br>
            <a:r>
              <a:rPr lang="fi-FI" sz="1400" b="1" dirty="0">
                <a:solidFill>
                  <a:schemeClr val="tx2"/>
                </a:solidFill>
                <a:ea typeface="Calibri"/>
                <a:cs typeface="Calibri"/>
              </a:rPr>
              <a:t>jakeluun palveluna. </a:t>
            </a:r>
            <a:br>
              <a:rPr lang="fi-FI" sz="1400" b="1" dirty="0">
                <a:solidFill>
                  <a:schemeClr val="tx2"/>
                </a:solidFill>
                <a:ea typeface="Calibri"/>
                <a:cs typeface="Calibri"/>
              </a:rPr>
            </a:br>
            <a:r>
              <a:rPr lang="fi-FI" sz="1400" b="1" dirty="0">
                <a:solidFill>
                  <a:schemeClr val="tx2"/>
                </a:solidFill>
                <a:ea typeface="Calibri"/>
                <a:cs typeface="Calibri"/>
              </a:rPr>
              <a:t>Tähän palveluun voi </a:t>
            </a:r>
            <a:br>
              <a:rPr lang="fi-FI" sz="1400" b="1" dirty="0">
                <a:solidFill>
                  <a:schemeClr val="tx2"/>
                </a:solidFill>
                <a:ea typeface="Calibri"/>
                <a:cs typeface="Calibri"/>
              </a:rPr>
            </a:br>
            <a:r>
              <a:rPr lang="fi-FI" sz="1400" b="1" dirty="0">
                <a:solidFill>
                  <a:schemeClr val="tx2"/>
                </a:solidFill>
                <a:ea typeface="Calibri"/>
                <a:cs typeface="Calibri"/>
              </a:rPr>
              <a:t>tarpeen mukaan lisätä </a:t>
            </a:r>
            <a:br>
              <a:rPr lang="fi-FI" sz="1400" b="1" dirty="0">
                <a:solidFill>
                  <a:schemeClr val="tx2"/>
                </a:solidFill>
                <a:ea typeface="Calibri"/>
                <a:cs typeface="Calibri"/>
              </a:rPr>
            </a:br>
            <a:r>
              <a:rPr lang="fi-FI" sz="1400" b="1" dirty="0">
                <a:solidFill>
                  <a:schemeClr val="tx2"/>
                </a:solidFill>
                <a:ea typeface="Calibri"/>
                <a:cs typeface="Calibri"/>
              </a:rPr>
              <a:t>muitakin elementtejä, </a:t>
            </a:r>
            <a:br>
              <a:rPr lang="fi-FI" sz="1400" b="1" dirty="0">
                <a:solidFill>
                  <a:schemeClr val="tx2"/>
                </a:solidFill>
                <a:ea typeface="Calibri"/>
                <a:cs typeface="Calibri"/>
              </a:rPr>
            </a:br>
            <a:r>
              <a:rPr lang="fi-FI" sz="1400" b="1" dirty="0">
                <a:solidFill>
                  <a:schemeClr val="tx2"/>
                </a:solidFill>
                <a:ea typeface="Calibri"/>
                <a:cs typeface="Calibri"/>
              </a:rPr>
              <a:t>kuten energiatehokkuutta </a:t>
            </a:r>
            <a:br>
              <a:rPr lang="fi-FI" sz="1400" b="1" dirty="0">
                <a:solidFill>
                  <a:schemeClr val="tx2"/>
                </a:solidFill>
                <a:ea typeface="Calibri"/>
                <a:cs typeface="Calibri"/>
              </a:rPr>
            </a:br>
            <a:r>
              <a:rPr lang="fi-FI" sz="1400" b="1" dirty="0">
                <a:solidFill>
                  <a:schemeClr val="tx2"/>
                </a:solidFill>
                <a:ea typeface="Calibri"/>
                <a:cs typeface="Calibri"/>
              </a:rPr>
              <a:t>ja energiankulutuksen </a:t>
            </a:r>
            <a:br>
              <a:rPr lang="fi-FI" sz="1400" b="1" dirty="0">
                <a:solidFill>
                  <a:schemeClr val="tx2"/>
                </a:solidFill>
                <a:ea typeface="Calibri"/>
                <a:cs typeface="Calibri"/>
              </a:rPr>
            </a:br>
            <a:r>
              <a:rPr lang="fi-FI" sz="1400" b="1" dirty="0">
                <a:solidFill>
                  <a:schemeClr val="tx2"/>
                </a:solidFill>
                <a:ea typeface="Calibri"/>
                <a:cs typeface="Calibri"/>
              </a:rPr>
              <a:t>optimointia.</a:t>
            </a:r>
          </a:p>
        </p:txBody>
      </p:sp>
      <p:sp>
        <p:nvSpPr>
          <p:cNvPr id="6" name="Ellipsi 5">
            <a:extLst>
              <a:ext uri="{FF2B5EF4-FFF2-40B4-BE49-F238E27FC236}">
                <a16:creationId xmlns:a16="http://schemas.microsoft.com/office/drawing/2014/main" id="{2A37EB3A-2E10-0DE6-97EC-850BB14BF628}"/>
              </a:ext>
              <a:ext uri="{C183D7F6-B498-43B3-948B-1728B52AA6E4}">
                <adec:decorative xmlns:adec="http://schemas.microsoft.com/office/drawing/2017/decorative" val="1"/>
              </a:ext>
            </a:extLst>
          </p:cNvPr>
          <p:cNvSpPr/>
          <p:nvPr/>
        </p:nvSpPr>
        <p:spPr>
          <a:xfrm>
            <a:off x="7962428" y="2435193"/>
            <a:ext cx="3969078" cy="396907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7" name="Tekstiruutu 6">
            <a:extLst>
              <a:ext uri="{FF2B5EF4-FFF2-40B4-BE49-F238E27FC236}">
                <a16:creationId xmlns:a16="http://schemas.microsoft.com/office/drawing/2014/main" id="{9C9B7A95-8301-ACA8-260E-B32C15AC44D2}"/>
              </a:ext>
            </a:extLst>
          </p:cNvPr>
          <p:cNvSpPr txBox="1"/>
          <p:nvPr/>
        </p:nvSpPr>
        <p:spPr>
          <a:xfrm>
            <a:off x="7968332" y="2731215"/>
            <a:ext cx="3969078" cy="3554758"/>
          </a:xfrm>
          <a:prstGeom prst="rect">
            <a:avLst/>
          </a:prstGeom>
          <a:noFill/>
        </p:spPr>
        <p:txBody>
          <a:bodyPr wrap="square">
            <a:noAutofit/>
          </a:bodyPr>
          <a:lstStyle/>
          <a:p>
            <a:pPr marL="0" indent="0" algn="ctr">
              <a:spcAft>
                <a:spcPts val="1200"/>
              </a:spcAft>
              <a:buFont typeface="Arial" panose="020B0604020202020204" pitchFamily="34" charset="0"/>
              <a:buNone/>
            </a:pPr>
            <a:r>
              <a:rPr lang="fi-FI" sz="1700" b="1" dirty="0">
                <a:solidFill>
                  <a:schemeClr val="bg1"/>
                </a:solidFill>
                <a:latin typeface="Lato" panose="020F0502020204030203" pitchFamily="34" charset="77"/>
              </a:rPr>
              <a:t>Energiapalvelumallin </a:t>
            </a:r>
            <a:br>
              <a:rPr lang="fi-FI" sz="1700" b="1" dirty="0">
                <a:solidFill>
                  <a:schemeClr val="bg1"/>
                </a:solidFill>
                <a:latin typeface="Lato" panose="020F0502020204030203" pitchFamily="34" charset="77"/>
              </a:rPr>
            </a:br>
            <a:r>
              <a:rPr lang="fi-FI" sz="1700" b="1" dirty="0">
                <a:solidFill>
                  <a:schemeClr val="bg1"/>
                </a:solidFill>
                <a:latin typeface="Lato" panose="020F0502020204030203" pitchFamily="34" charset="77"/>
              </a:rPr>
              <a:t>hyödyt</a:t>
            </a:r>
            <a:endParaRPr lang="fi-FI" sz="1700" b="1" dirty="0">
              <a:solidFill>
                <a:schemeClr val="bg1"/>
              </a:solidFill>
              <a:latin typeface="Lato" panose="020F0502020204030203" pitchFamily="34" charset="77"/>
              <a:ea typeface="Calibri"/>
              <a:cs typeface="Calibri"/>
            </a:endParaRPr>
          </a:p>
          <a:p>
            <a:pPr algn="ctr">
              <a:lnSpc>
                <a:spcPts val="1700"/>
              </a:lnSpc>
              <a:spcAft>
                <a:spcPts val="1000"/>
              </a:spcAft>
              <a:buClr>
                <a:schemeClr val="bg1"/>
              </a:buClr>
              <a:buSzPct val="120000"/>
            </a:pPr>
            <a:r>
              <a:rPr lang="fi-FI" sz="1350" b="1" dirty="0">
                <a:solidFill>
                  <a:schemeClr val="bg1"/>
                </a:solidFill>
                <a:latin typeface="Lato" panose="020F0502020204030203" pitchFamily="34" charset="77"/>
              </a:rPr>
              <a:t>Energiapalvelumallin päähyötynä on palvelumallin hankkijan investointi-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ja osaamistarpeen vähentäminen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kiinteistöjen energiaratkaisuja toteutettaessa. Energiapalvelutoimija toimii yhteistyö-kumppanina koko toteutuksen elinkaaren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aikana ja ottaa vastuun energiaratkaisun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suunnittelusta, rahoituksesta, teknisestä toteutuksesta, huollosta ja operoinnista.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Tämän ansiosta ratkaisun hankkija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pystyy keskittymään paremmin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omaan ydintoimintaansa.</a:t>
            </a:r>
          </a:p>
        </p:txBody>
      </p:sp>
      <p:sp>
        <p:nvSpPr>
          <p:cNvPr id="2" name="Dian numeron paikkamerkki 1">
            <a:extLst>
              <a:ext uri="{FF2B5EF4-FFF2-40B4-BE49-F238E27FC236}">
                <a16:creationId xmlns:a16="http://schemas.microsoft.com/office/drawing/2014/main" id="{C031A9EB-B8A5-E211-CF1E-EB5F89570BFA}"/>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11</a:t>
            </a:fld>
            <a:endParaRPr lang="fi-FI" dirty="0"/>
          </a:p>
        </p:txBody>
      </p:sp>
      <p:pic>
        <p:nvPicPr>
          <p:cNvPr id="12" name="Kuva 11">
            <a:extLst>
              <a:ext uri="{FF2B5EF4-FFF2-40B4-BE49-F238E27FC236}">
                <a16:creationId xmlns:a16="http://schemas.microsoft.com/office/drawing/2014/main" id="{0DE78882-5566-D0C0-3B61-2CE8EF7D2A1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3694455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6DD5EF14-0384-F1B4-A34E-97FBCD3022B0}"/>
              </a:ext>
            </a:extLst>
          </p:cNvPr>
          <p:cNvSpPr txBox="1">
            <a:spLocks noGrp="1"/>
          </p:cNvSpPr>
          <p:nvPr>
            <p:ph type="title" idx="4294967295"/>
          </p:nvPr>
        </p:nvSpPr>
        <p:spPr>
          <a:xfrm>
            <a:off x="0" y="540000"/>
            <a:ext cx="10602686" cy="4733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Miksi energiapalvelumalli alueella?</a:t>
            </a:r>
          </a:p>
        </p:txBody>
      </p:sp>
      <p:sp>
        <p:nvSpPr>
          <p:cNvPr id="4" name="Sisällön paikkamerkki 2">
            <a:extLst>
              <a:ext uri="{FF2B5EF4-FFF2-40B4-BE49-F238E27FC236}">
                <a16:creationId xmlns:a16="http://schemas.microsoft.com/office/drawing/2014/main" id="{53E3700D-BBD7-F2EA-AD58-1A36F2E705EC}"/>
              </a:ext>
            </a:extLst>
          </p:cNvPr>
          <p:cNvSpPr txBox="1">
            <a:spLocks/>
          </p:cNvSpPr>
          <p:nvPr/>
        </p:nvSpPr>
        <p:spPr>
          <a:xfrm>
            <a:off x="0" y="1440000"/>
            <a:ext cx="5521909" cy="4833685"/>
          </a:xfrm>
          <a:prstGeom prst="rect">
            <a:avLst/>
          </a:prstGeom>
        </p:spPr>
        <p:txBody>
          <a:bodyPr vert="horz" lIns="720000" tIns="0" rIns="0" bIns="0" numCol="1" spcCol="288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00"/>
              </a:lnSpc>
              <a:spcBef>
                <a:spcPts val="1700"/>
              </a:spcBef>
              <a:buNone/>
            </a:pPr>
            <a:r>
              <a:rPr lang="fi-FI" sz="1400" noProof="0" dirty="0">
                <a:latin typeface="Lato" panose="020F0502020204030203" pitchFamily="34" charset="77"/>
                <a:ea typeface="Calibri" panose="020F0502020204030204"/>
                <a:cs typeface="Calibri" panose="020F0502020204030204"/>
              </a:rPr>
              <a:t>Suomessa kunnat, rakennusliikkeet, kiinteistösijoittajat ja muut kiinteistöjä rakennuttavat ja/tai hallinnoivat toimijat ovat asettaneet kunnianhimoisia hiilineutraalius- ja kestävyystavoitteita. </a:t>
            </a:r>
          </a:p>
          <a:p>
            <a:pPr marL="0" indent="0">
              <a:lnSpc>
                <a:spcPts val="1700"/>
              </a:lnSpc>
              <a:spcBef>
                <a:spcPts val="1700"/>
              </a:spcBef>
              <a:buNone/>
            </a:pPr>
            <a:r>
              <a:rPr lang="fi-FI" sz="1400" noProof="0" dirty="0">
                <a:latin typeface="Lato" panose="020F0502020204030203" pitchFamily="34" charset="77"/>
                <a:ea typeface="Calibri" panose="020F0502020204030204"/>
                <a:cs typeface="Calibri" panose="020F0502020204030204"/>
              </a:rPr>
              <a:t>Energian käytön rooli rakentamisen päästöissä on merkittävä. Esimerkiksi Espoon kaupunki on arvioinut osana omia rakentamisen ilmastoskenaarioitansa energian käytön olleen vuonna 2022 merkittävin osa rakentamisen päästöjä (kuva). Energian käytön päästöt tulevat kuitenkin vähenemään merkittävästi erityisesti kaukolämpötoimijoiden päästövähennysten ansiosta. </a:t>
            </a:r>
          </a:p>
          <a:p>
            <a:pPr marL="0" indent="0">
              <a:lnSpc>
                <a:spcPts val="1700"/>
              </a:lnSpc>
              <a:spcBef>
                <a:spcPts val="1700"/>
              </a:spcBef>
              <a:buNone/>
            </a:pPr>
            <a:r>
              <a:rPr lang="fi-FI" sz="1400" noProof="0" dirty="0">
                <a:latin typeface="Lato" panose="020F0502020204030203" pitchFamily="34" charset="77"/>
                <a:ea typeface="Calibri" panose="020F0502020204030204"/>
                <a:cs typeface="Calibri" panose="020F0502020204030204"/>
              </a:rPr>
              <a:t>Vaikka korttelitason ratkaisuilla on nykyään päästöjä vähentäviä välittömiä hyötyjä, tulevat ympäristöhyödyt vähenemään tulevaisuudessa kaukolämmön päästö-vähennysten myötä. </a:t>
            </a:r>
            <a:r>
              <a:rPr lang="fi-FI" sz="1400" dirty="0">
                <a:latin typeface="Lato" panose="020F0502020204030203" pitchFamily="34" charset="77"/>
                <a:ea typeface="Calibri" panose="020F0502020204030204"/>
                <a:cs typeface="Calibri" panose="020F0502020204030204"/>
              </a:rPr>
              <a:t>Korttelitason</a:t>
            </a:r>
            <a:r>
              <a:rPr lang="fi-FI" sz="1400" noProof="0" dirty="0">
                <a:latin typeface="Lato" panose="020F0502020204030203" pitchFamily="34" charset="77"/>
                <a:ea typeface="Calibri" panose="020F0502020204030204"/>
                <a:cs typeface="Calibri" panose="020F0502020204030204"/>
              </a:rPr>
              <a:t> energiapalveluratkaisut voivat tuoda hyötyjä </a:t>
            </a:r>
            <a:r>
              <a:rPr lang="fi-FI" sz="1400" dirty="0">
                <a:latin typeface="Lato" panose="020F0502020204030203" pitchFamily="34" charset="77"/>
                <a:ea typeface="Calibri" panose="020F0502020204030204"/>
                <a:cs typeface="Calibri" panose="020F0502020204030204"/>
              </a:rPr>
              <a:t>matalampina investointi- ja elinkaari-kustannuksina</a:t>
            </a:r>
            <a:r>
              <a:rPr lang="fi-FI" sz="1400" noProof="0" dirty="0">
                <a:latin typeface="Lato" panose="020F0502020204030203" pitchFamily="34" charset="77"/>
                <a:ea typeface="Calibri" panose="020F0502020204030204"/>
                <a:cs typeface="Calibri" panose="020F0502020204030204"/>
              </a:rPr>
              <a:t> verrattuna kaukolämpöön tai kiinteistöjen omiin lämpöpumppuratkaisuihin. Uudenlainen järjestelmä voi vaikuttaa myös alueen maineeseen ja nostaa sen arvostusta.</a:t>
            </a:r>
          </a:p>
        </p:txBody>
      </p:sp>
      <p:sp>
        <p:nvSpPr>
          <p:cNvPr id="9" name="Suorakulmio 8">
            <a:extLst>
              <a:ext uri="{FF2B5EF4-FFF2-40B4-BE49-F238E27FC236}">
                <a16:creationId xmlns:a16="http://schemas.microsoft.com/office/drawing/2014/main" id="{B1D679F4-C839-07F8-DA68-DA49D809DB94}"/>
              </a:ext>
              <a:ext uri="{C183D7F6-B498-43B3-948B-1728B52AA6E4}">
                <adec:decorative xmlns:adec="http://schemas.microsoft.com/office/drawing/2017/decorative" val="1"/>
              </a:ext>
            </a:extLst>
          </p:cNvPr>
          <p:cNvSpPr/>
          <p:nvPr/>
        </p:nvSpPr>
        <p:spPr>
          <a:xfrm>
            <a:off x="6095999" y="1387629"/>
            <a:ext cx="6096001" cy="5491468"/>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12" name="Kuva 11" descr="Pylväsdiagrammi, jossa verrataan hiilidioksidipäästöjä (tCO₂e) eri rakentamiseen liittyvistä toiminnoista vuosina 2022, 2030 ja 2035. Energian käytöstä aiheutuvat päästöt vähenevät merkittävästi vuodesta 2022 vuoteen 2035, kun taas rakennusmateriaalien tuotannon ja työmaatoimintojen päästöt pysyvät suhteellisen vakaina. Jätehuollon ja purkutöiden osuus on pienin.">
            <a:extLst>
              <a:ext uri="{FF2B5EF4-FFF2-40B4-BE49-F238E27FC236}">
                <a16:creationId xmlns:a16="http://schemas.microsoft.com/office/drawing/2014/main" id="{8D7EBD6A-D354-BF89-0A48-241619CD3116}"/>
              </a:ext>
            </a:extLst>
          </p:cNvPr>
          <p:cNvPicPr>
            <a:picLocks noChangeAspect="1"/>
          </p:cNvPicPr>
          <p:nvPr/>
        </p:nvPicPr>
        <p:blipFill>
          <a:blip r:embed="rId3"/>
          <a:srcRect/>
          <a:stretch/>
        </p:blipFill>
        <p:spPr>
          <a:xfrm>
            <a:off x="6384923" y="1360567"/>
            <a:ext cx="5375080" cy="4227460"/>
          </a:xfrm>
          <a:prstGeom prst="rect">
            <a:avLst/>
          </a:prstGeom>
        </p:spPr>
      </p:pic>
      <p:sp>
        <p:nvSpPr>
          <p:cNvPr id="5" name="Tekstiruutu 4">
            <a:extLst>
              <a:ext uri="{FF2B5EF4-FFF2-40B4-BE49-F238E27FC236}">
                <a16:creationId xmlns:a16="http://schemas.microsoft.com/office/drawing/2014/main" id="{35A258C0-7E26-6D97-73F6-823A4CB6DB34}"/>
              </a:ext>
            </a:extLst>
          </p:cNvPr>
          <p:cNvSpPr txBox="1"/>
          <p:nvPr/>
        </p:nvSpPr>
        <p:spPr>
          <a:xfrm>
            <a:off x="6557350" y="5650220"/>
            <a:ext cx="4919044" cy="415498"/>
          </a:xfrm>
          <a:prstGeom prst="rect">
            <a:avLst/>
          </a:prstGeom>
          <a:noFill/>
          <a:ln>
            <a:noFill/>
          </a:ln>
        </p:spPr>
        <p:txBody>
          <a:bodyPr wrap="square" lIns="0" tIns="0" rIns="0" bIns="0" rtlCol="0" anchor="t">
            <a:noAutofit/>
          </a:bodyPr>
          <a:lstStyle/>
          <a:p>
            <a:r>
              <a:rPr lang="en-US" sz="1100" b="1" dirty="0">
                <a:latin typeface="Lato" panose="020F0502020204030203" pitchFamily="34" charset="77"/>
                <a:ea typeface="+mn-lt"/>
                <a:cs typeface="+mn-lt"/>
              </a:rPr>
              <a:t>Kuva. </a:t>
            </a:r>
            <a:r>
              <a:rPr lang="en-US" sz="1100" dirty="0" err="1">
                <a:latin typeface="Lato" panose="020F0502020204030203" pitchFamily="34" charset="77"/>
                <a:ea typeface="+mn-lt"/>
                <a:cs typeface="+mn-lt"/>
              </a:rPr>
              <a:t>Mistä</a:t>
            </a:r>
            <a:r>
              <a:rPr lang="en-US" sz="1100" dirty="0">
                <a:latin typeface="Lato" panose="020F0502020204030203" pitchFamily="34" charset="77"/>
                <a:ea typeface="+mn-lt"/>
                <a:cs typeface="+mn-lt"/>
              </a:rPr>
              <a:t> </a:t>
            </a:r>
            <a:r>
              <a:rPr lang="en-US" sz="1100" dirty="0" err="1">
                <a:latin typeface="Lato" panose="020F0502020204030203" pitchFamily="34" charset="77"/>
                <a:ea typeface="+mn-lt"/>
                <a:cs typeface="+mn-lt"/>
              </a:rPr>
              <a:t>hiilijalanjälki</a:t>
            </a:r>
            <a:r>
              <a:rPr lang="en-US" sz="1100" dirty="0">
                <a:latin typeface="Lato" panose="020F0502020204030203" pitchFamily="34" charset="77"/>
                <a:ea typeface="+mn-lt"/>
                <a:cs typeface="+mn-lt"/>
              </a:rPr>
              <a:t> </a:t>
            </a:r>
            <a:r>
              <a:rPr lang="en-US" sz="1100" dirty="0" err="1">
                <a:latin typeface="Lato" panose="020F0502020204030203" pitchFamily="34" charset="77"/>
                <a:ea typeface="+mn-lt"/>
                <a:cs typeface="+mn-lt"/>
              </a:rPr>
              <a:t>koostuu</a:t>
            </a:r>
            <a:r>
              <a:rPr lang="en-US" sz="1100" dirty="0">
                <a:latin typeface="Lato" panose="020F0502020204030203" pitchFamily="34" charset="77"/>
                <a:ea typeface="+mn-lt"/>
                <a:cs typeface="+mn-lt"/>
              </a:rPr>
              <a:t> </a:t>
            </a:r>
            <a:r>
              <a:rPr lang="en-US" sz="1100" dirty="0" err="1">
                <a:latin typeface="Lato" panose="020F0502020204030203" pitchFamily="34" charset="77"/>
                <a:ea typeface="+mn-lt"/>
                <a:cs typeface="+mn-lt"/>
              </a:rPr>
              <a:t>Nykytoimien</a:t>
            </a:r>
            <a:r>
              <a:rPr lang="en-US" sz="1100" dirty="0">
                <a:latin typeface="Lato" panose="020F0502020204030203" pitchFamily="34" charset="77"/>
                <a:ea typeface="+mn-lt"/>
                <a:cs typeface="+mn-lt"/>
              </a:rPr>
              <a:t> Espoo -</a:t>
            </a:r>
            <a:r>
              <a:rPr lang="en-US" sz="1100" dirty="0" err="1">
                <a:latin typeface="Lato" panose="020F0502020204030203" pitchFamily="34" charset="77"/>
                <a:ea typeface="+mn-lt"/>
                <a:cs typeface="+mn-lt"/>
              </a:rPr>
              <a:t>skenaariossa</a:t>
            </a:r>
            <a:r>
              <a:rPr lang="en-US" sz="1100" dirty="0">
                <a:latin typeface="Lato" panose="020F0502020204030203" pitchFamily="34" charset="77"/>
                <a:ea typeface="+mn-lt"/>
                <a:cs typeface="+mn-lt"/>
              </a:rPr>
              <a:t>?</a:t>
            </a:r>
          </a:p>
          <a:p>
            <a:pPr>
              <a:spcBef>
                <a:spcPts val="600"/>
              </a:spcBef>
            </a:pPr>
            <a:r>
              <a:rPr lang="fi-FI" sz="1100" b="1" dirty="0">
                <a:latin typeface="Lato" panose="020F0502020204030203" pitchFamily="34" charset="77"/>
              </a:rPr>
              <a:t>Lähde: </a:t>
            </a:r>
            <a:r>
              <a:rPr lang="fi-FI" sz="1100" dirty="0" err="1">
                <a:latin typeface="Lato" panose="020F0502020204030203" pitchFamily="34" charset="77"/>
                <a:ea typeface="+mn-lt"/>
                <a:cs typeface="+mn-lt"/>
              </a:rPr>
              <a:t>Sitowise</a:t>
            </a:r>
            <a:r>
              <a:rPr lang="fi-FI" sz="1100" dirty="0">
                <a:latin typeface="Lato" panose="020F0502020204030203" pitchFamily="34" charset="77"/>
                <a:ea typeface="+mn-lt"/>
                <a:cs typeface="+mn-lt"/>
              </a:rPr>
              <a:t> (2024) </a:t>
            </a:r>
            <a:r>
              <a:rPr lang="fi-FI" sz="1100" dirty="0">
                <a:latin typeface="Lato" panose="020F0502020204030203" pitchFamily="34" charset="77"/>
                <a:ea typeface="+mn-lt"/>
                <a:cs typeface="+mn-lt"/>
                <a:hlinkClick r:id="rId4"/>
              </a:rPr>
              <a:t>Espoon rakentamisen ilmastoskenaariot (PDF)</a:t>
            </a:r>
            <a:r>
              <a:rPr lang="fi-FI" sz="1100" dirty="0">
                <a:latin typeface="Lato" panose="020F0502020204030203" pitchFamily="34" charset="77"/>
                <a:ea typeface="+mn-lt"/>
                <a:cs typeface="+mn-lt"/>
              </a:rPr>
              <a:t>, sivu 14</a:t>
            </a:r>
            <a:r>
              <a:rPr lang="fi-FI" sz="1100" dirty="0">
                <a:latin typeface="Lato" panose="020F0502020204030203" pitchFamily="34" charset="77"/>
              </a:rPr>
              <a:t>.</a:t>
            </a:r>
            <a:r>
              <a:rPr lang="fi-FI" sz="1100" dirty="0">
                <a:latin typeface="Lato" panose="020F0502020204030203" pitchFamily="34" charset="77"/>
                <a:ea typeface="+mn-lt"/>
                <a:cs typeface="+mn-lt"/>
              </a:rPr>
              <a:t> </a:t>
            </a:r>
            <a:endParaRPr lang="en-US" sz="1100" dirty="0">
              <a:latin typeface="Lato" panose="020F0502020204030203" pitchFamily="34" charset="77"/>
              <a:ea typeface="+mn-lt"/>
              <a:cs typeface="+mn-lt"/>
            </a:endParaRPr>
          </a:p>
        </p:txBody>
      </p:sp>
      <p:grpSp>
        <p:nvGrpSpPr>
          <p:cNvPr id="21" name="Ryhmä 20">
            <a:extLst>
              <a:ext uri="{FF2B5EF4-FFF2-40B4-BE49-F238E27FC236}">
                <a16:creationId xmlns:a16="http://schemas.microsoft.com/office/drawing/2014/main" id="{3E286728-E2A7-49FF-3066-7AF3DAA85E1C}"/>
              </a:ext>
              <a:ext uri="{C183D7F6-B498-43B3-948B-1728B52AA6E4}">
                <adec:decorative xmlns:adec="http://schemas.microsoft.com/office/drawing/2017/decorative" val="1"/>
              </a:ext>
            </a:extLst>
          </p:cNvPr>
          <p:cNvGrpSpPr/>
          <p:nvPr/>
        </p:nvGrpSpPr>
        <p:grpSpPr>
          <a:xfrm>
            <a:off x="11700000" y="108000"/>
            <a:ext cx="352793" cy="266545"/>
            <a:chOff x="11734800" y="468674"/>
            <a:chExt cx="352793" cy="266545"/>
          </a:xfrm>
        </p:grpSpPr>
        <p:sp>
          <p:nvSpPr>
            <p:cNvPr id="7" name="Ellipsi 6">
              <a:extLst>
                <a:ext uri="{FF2B5EF4-FFF2-40B4-BE49-F238E27FC236}">
                  <a16:creationId xmlns:a16="http://schemas.microsoft.com/office/drawing/2014/main" id="{7664FFE5-B21C-D9C7-34C4-77776B257C28}"/>
                </a:ext>
                <a:ext uri="{C183D7F6-B498-43B3-948B-1728B52AA6E4}">
                  <adec:decorative xmlns:adec="http://schemas.microsoft.com/office/drawing/2017/decorative" val="1"/>
                </a:ext>
              </a:extLst>
            </p:cNvPr>
            <p:cNvSpPr>
              <a:spLocks noChangeAspect="1"/>
            </p:cNvSpPr>
            <p:nvPr/>
          </p:nvSpPr>
          <p:spPr>
            <a:xfrm>
              <a:off x="11734800" y="468674"/>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Ellipsi 9">
              <a:extLst>
                <a:ext uri="{FF2B5EF4-FFF2-40B4-BE49-F238E27FC236}">
                  <a16:creationId xmlns:a16="http://schemas.microsoft.com/office/drawing/2014/main" id="{B3746AFC-5A31-1181-F933-87867749AA49}"/>
                </a:ext>
                <a:ext uri="{C183D7F6-B498-43B3-948B-1728B52AA6E4}">
                  <adec:decorative xmlns:adec="http://schemas.microsoft.com/office/drawing/2017/decorative" val="1"/>
                </a:ext>
              </a:extLst>
            </p:cNvPr>
            <p:cNvSpPr>
              <a:spLocks noChangeAspect="1"/>
            </p:cNvSpPr>
            <p:nvPr/>
          </p:nvSpPr>
          <p:spPr>
            <a:xfrm>
              <a:off x="11925091" y="573458"/>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1" name="Suora yhdysviiva 10">
              <a:extLst>
                <a:ext uri="{FF2B5EF4-FFF2-40B4-BE49-F238E27FC236}">
                  <a16:creationId xmlns:a16="http://schemas.microsoft.com/office/drawing/2014/main" id="{FC841E61-FD2F-EBD4-0ED4-B09FF8BBB887}"/>
                </a:ext>
                <a:ext uri="{C183D7F6-B498-43B3-948B-1728B52AA6E4}">
                  <adec:decorative xmlns:adec="http://schemas.microsoft.com/office/drawing/2017/decorative" val="1"/>
                </a:ext>
              </a:extLst>
            </p:cNvPr>
            <p:cNvCxnSpPr>
              <a:cxnSpLocks/>
            </p:cNvCxnSpPr>
            <p:nvPr/>
          </p:nvCxnSpPr>
          <p:spPr>
            <a:xfrm flipV="1">
              <a:off x="11851479" y="485869"/>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3" name="Tekstiruutu 12">
              <a:extLst>
                <a:ext uri="{FF2B5EF4-FFF2-40B4-BE49-F238E27FC236}">
                  <a16:creationId xmlns:a16="http://schemas.microsoft.com/office/drawing/2014/main" id="{8966CE7B-3DDC-6D1B-4BD8-BD2FEABAA5FE}"/>
                </a:ext>
                <a:ext uri="{C183D7F6-B498-43B3-948B-1728B52AA6E4}">
                  <adec:decorative xmlns:adec="http://schemas.microsoft.com/office/drawing/2017/decorative" val="1"/>
                </a:ext>
              </a:extLst>
            </p:cNvPr>
            <p:cNvSpPr txBox="1"/>
            <p:nvPr/>
          </p:nvSpPr>
          <p:spPr>
            <a:xfrm>
              <a:off x="11737884" y="478907"/>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4" name="Tekstiruutu 13">
              <a:extLst>
                <a:ext uri="{FF2B5EF4-FFF2-40B4-BE49-F238E27FC236}">
                  <a16:creationId xmlns:a16="http://schemas.microsoft.com/office/drawing/2014/main" id="{471502E4-3BD6-B157-21A0-8BA526AD86C5}"/>
                </a:ext>
                <a:ext uri="{C183D7F6-B498-43B3-948B-1728B52AA6E4}">
                  <adec:decorative xmlns:adec="http://schemas.microsoft.com/office/drawing/2017/decorative" val="1"/>
                </a:ext>
              </a:extLst>
            </p:cNvPr>
            <p:cNvSpPr txBox="1"/>
            <p:nvPr/>
          </p:nvSpPr>
          <p:spPr>
            <a:xfrm>
              <a:off x="11931741" y="5864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6A6652F2-ED63-684A-CA4A-873EB614AA11}"/>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12</a:t>
            </a:fld>
            <a:endParaRPr lang="fi-FI" dirty="0"/>
          </a:p>
        </p:txBody>
      </p:sp>
      <p:pic>
        <p:nvPicPr>
          <p:cNvPr id="22" name="Kuva 21">
            <a:extLst>
              <a:ext uri="{FF2B5EF4-FFF2-40B4-BE49-F238E27FC236}">
                <a16:creationId xmlns:a16="http://schemas.microsoft.com/office/drawing/2014/main" id="{0325AF44-30DB-5629-CCD1-2656A48FA24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30352205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tsikko 3">
            <a:extLst>
              <a:ext uri="{FF2B5EF4-FFF2-40B4-BE49-F238E27FC236}">
                <a16:creationId xmlns:a16="http://schemas.microsoft.com/office/drawing/2014/main" id="{5171BBCE-F0FF-0877-14BD-0B1EF8726F63}"/>
              </a:ext>
            </a:extLst>
          </p:cNvPr>
          <p:cNvSpPr>
            <a:spLocks noGrp="1"/>
          </p:cNvSpPr>
          <p:nvPr>
            <p:ph type="title" idx="4294967295"/>
          </p:nvPr>
        </p:nvSpPr>
        <p:spPr>
          <a:xfrm>
            <a:off x="1" y="-789436"/>
            <a:ext cx="11650412" cy="549275"/>
          </a:xfrm>
        </p:spPr>
        <p:txBody>
          <a:bodyPr/>
          <a:lstStyle/>
          <a:p>
            <a:r>
              <a:rPr lang="fi-FI"/>
              <a:t>Miksi energiapalvelumalli alueella? 2/2</a:t>
            </a:r>
          </a:p>
        </p:txBody>
      </p:sp>
      <p:sp>
        <p:nvSpPr>
          <p:cNvPr id="7" name="Sisällön paikkamerkki 2">
            <a:extLst>
              <a:ext uri="{FF2B5EF4-FFF2-40B4-BE49-F238E27FC236}">
                <a16:creationId xmlns:a16="http://schemas.microsoft.com/office/drawing/2014/main" id="{F25854E5-CF5D-477D-A903-552151DC6F90}"/>
              </a:ext>
            </a:extLst>
          </p:cNvPr>
          <p:cNvSpPr txBox="1">
            <a:spLocks/>
          </p:cNvSpPr>
          <p:nvPr/>
        </p:nvSpPr>
        <p:spPr>
          <a:xfrm>
            <a:off x="1" y="1260000"/>
            <a:ext cx="10103741" cy="5338107"/>
          </a:xfrm>
          <a:prstGeom prst="rect">
            <a:avLst/>
          </a:prstGeom>
        </p:spPr>
        <p:txBody>
          <a:bodyPr vert="horz" lIns="720000" tIns="0" rIns="0" bIns="0" numCol="2" spcCol="252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00"/>
              </a:lnSpc>
              <a:spcBef>
                <a:spcPts val="1700"/>
              </a:spcBef>
              <a:buNone/>
            </a:pPr>
            <a:r>
              <a:rPr lang="fi-FI" sz="1400" dirty="0">
                <a:latin typeface="Lato" panose="020F0502020204030203" pitchFamily="34" charset="77"/>
                <a:cs typeface="Calibri" panose="020F0502020204030204"/>
              </a:rPr>
              <a:t>Tavallisesti kiinteistön omistajat investoivat itse uusiutuvaan energiaratkaisuun, kuten maalämpökaivoihin, ilmalämpöpumppuihin tai lämpöakkuun. Tällöin takuuajan jälkeen tekniikan huolto ja ylläpito jää omistajan vastuulle. Monissa kohteissa on havaittu haasteita esimerkiksi maalämpökaivojen mitoituksessa, lämpöpumppujen asennuksessa tai toiminnassa (Ramboll 2024, Luukkonen 2023). Kiinteistönomistajilla tai kiinteistöhuollolla ei välttämättä ole osaamista laitteiden käyttöönottoon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tai huoltoon. Toimimattomat järjestelmät aiheuttavat omistajalle lisäkustannuksia, jotka pidentävät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investoinnin takaisinmaksuaikaa. </a:t>
            </a:r>
          </a:p>
          <a:p>
            <a:pPr marL="0" indent="0">
              <a:lnSpc>
                <a:spcPts val="1700"/>
              </a:lnSpc>
              <a:spcBef>
                <a:spcPts val="1700"/>
              </a:spcBef>
              <a:buNone/>
            </a:pPr>
            <a:r>
              <a:rPr lang="fi-FI" sz="1400" dirty="0">
                <a:latin typeface="Lato" panose="020F0502020204030203" pitchFamily="34" charset="77"/>
                <a:cs typeface="Calibri" panose="020F0502020204030204"/>
              </a:rPr>
              <a:t>Palvelumalli tarjoaa asiakkaalle huolettomuutta ja pienemmän alkuinvestoinnin. Palveluntuottaja omistaa lämmitysjärjestelmän, jolloin sillä on vastuu lämmitys-järjestelmän oikeasta mitoituksesta,  toiminnasta ja huollosta. Keskitetty järjestelmä tuo myös skaalaedun valvontaan ja ylläpitoon, jolloin se on omaa investointia edullisempaa. Energiapalvelumallit tarjoavat usein myös kustannustehokkaan tavan kiinteistöjen viilennykseen, jonka tarve Suomessa kasvaa ilmastonmuutoksen myötä.</a:t>
            </a:r>
          </a:p>
          <a:p>
            <a:pPr marL="0" indent="0">
              <a:lnSpc>
                <a:spcPts val="1700"/>
              </a:lnSpc>
              <a:spcBef>
                <a:spcPts val="1700"/>
              </a:spcBef>
              <a:buNone/>
            </a:pPr>
            <a:endParaRPr lang="fi-FI" sz="1400" dirty="0">
              <a:latin typeface="Lato" panose="020F0502020204030203" pitchFamily="34" charset="77"/>
              <a:cs typeface="Calibri" panose="020F0502020204030204"/>
            </a:endParaRPr>
          </a:p>
          <a:p>
            <a:pPr marL="0" indent="0">
              <a:lnSpc>
                <a:spcPts val="1700"/>
              </a:lnSpc>
              <a:spcBef>
                <a:spcPts val="1700"/>
              </a:spcBef>
              <a:buNone/>
            </a:pPr>
            <a:r>
              <a:rPr lang="fi-FI" sz="1400" dirty="0">
                <a:latin typeface="Lato" panose="020F0502020204030203" pitchFamily="34" charset="77"/>
                <a:cs typeface="Calibri" panose="020F0502020204030204"/>
              </a:rPr>
              <a:t>Korttelitasolla on mahdollista tarkastella esim. hukkalämmön hyödynnettävyyttä yksittäistä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kiinteistöä laajemmin. Energiaa säästyy kun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hukkalämpöjä voidaan hyödyntää nykyistä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tehokkaammin sekä tasata kulutushuippuja. Matalalämpöverkot edistävät myös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vaiheittain koko lämmitysverkon lämpötilan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madaltamista ja verkon matalampi lämpötila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mahdollistaa tehokkaamman hukkalämmön hyödyntämisen. Alue-energiajärjestelmää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voidaan tukea myös kaukolämmön paluusta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saatavalla energialla ja tehostaa samalla kaukolämpöverkon toimintaa. Näin minimoidaan hukkaenergian määrä ja edistetään energian kiertotaloutta.</a:t>
            </a:r>
            <a:endParaRPr lang="fi-FI" sz="1400" b="1" dirty="0">
              <a:latin typeface="Lato" panose="020F0502020204030203" pitchFamily="34" charset="77"/>
              <a:ea typeface="+mn-lt"/>
              <a:cs typeface="+mn-lt"/>
            </a:endParaRPr>
          </a:p>
          <a:p>
            <a:pPr marL="0" indent="0">
              <a:spcBef>
                <a:spcPts val="1600"/>
              </a:spcBef>
              <a:buNone/>
            </a:pPr>
            <a:endParaRPr lang="fi-FI" sz="1100" b="1" dirty="0">
              <a:latin typeface="Lato" panose="020F0502020204030203" pitchFamily="34" charset="77"/>
              <a:ea typeface="+mn-lt"/>
              <a:cs typeface="+mn-lt"/>
            </a:endParaRPr>
          </a:p>
          <a:p>
            <a:pPr marL="0" indent="0">
              <a:spcBef>
                <a:spcPts val="600"/>
              </a:spcBef>
              <a:buNone/>
            </a:pPr>
            <a:r>
              <a:rPr lang="fi-FI" sz="1100" b="1" dirty="0">
                <a:latin typeface="Lato" panose="020F0502020204030203" pitchFamily="34" charset="77"/>
                <a:ea typeface="+mn-lt"/>
                <a:cs typeface="+mn-lt"/>
              </a:rPr>
              <a:t>Lähteet: </a:t>
            </a:r>
          </a:p>
          <a:p>
            <a:pPr marL="0" indent="0">
              <a:buNone/>
            </a:pPr>
            <a:r>
              <a:rPr lang="fi-FI" sz="1100" dirty="0">
                <a:latin typeface="Lato" panose="020F0502020204030203" pitchFamily="34" charset="77"/>
                <a:ea typeface="+mn-lt"/>
                <a:cs typeface="+mn-lt"/>
              </a:rPr>
              <a:t>Ramboll Finland (15.5.2024) </a:t>
            </a:r>
            <a:r>
              <a:rPr lang="fi-FI" sz="1100" dirty="0">
                <a:solidFill>
                  <a:schemeClr val="tx2"/>
                </a:solidFill>
                <a:latin typeface="Lato" panose="020F0502020204030203" pitchFamily="34" charset="77"/>
                <a:ea typeface="+mn-lt"/>
                <a:cs typeface="+mn-lt"/>
                <a:hlinkClick r:id="rId3">
                  <a:extLst>
                    <a:ext uri="{A12FA001-AC4F-418D-AE19-62706E023703}">
                      <ahyp:hlinkClr xmlns:ahyp="http://schemas.microsoft.com/office/drawing/2018/hyperlinkcolor" val="tx"/>
                    </a:ext>
                  </a:extLst>
                </a:hlinkClick>
              </a:rPr>
              <a:t>Rambollin selvitys: Lähes joka </a:t>
            </a:r>
            <a:br>
              <a:rPr lang="fi-FI" sz="1100" dirty="0">
                <a:solidFill>
                  <a:schemeClr val="tx2"/>
                </a:solidFill>
                <a:latin typeface="Lato" panose="020F0502020204030203" pitchFamily="34" charset="77"/>
                <a:ea typeface="+mn-lt"/>
                <a:cs typeface="+mn-lt"/>
                <a:hlinkClick r:id="rId3">
                  <a:extLst>
                    <a:ext uri="{A12FA001-AC4F-418D-AE19-62706E023703}">
                      <ahyp:hlinkClr xmlns:ahyp="http://schemas.microsoft.com/office/drawing/2018/hyperlinkcolor" val="tx"/>
                    </a:ext>
                  </a:extLst>
                </a:hlinkClick>
              </a:rPr>
            </a:br>
            <a:r>
              <a:rPr lang="fi-FI" sz="1100" dirty="0">
                <a:solidFill>
                  <a:schemeClr val="tx2"/>
                </a:solidFill>
                <a:latin typeface="Lato" panose="020F0502020204030203" pitchFamily="34" charset="77"/>
                <a:ea typeface="+mn-lt"/>
                <a:cs typeface="+mn-lt"/>
                <a:hlinkClick r:id="rId3">
                  <a:extLst>
                    <a:ext uri="{A12FA001-AC4F-418D-AE19-62706E023703}">
                      <ahyp:hlinkClr xmlns:ahyp="http://schemas.microsoft.com/office/drawing/2018/hyperlinkcolor" val="tx"/>
                    </a:ext>
                  </a:extLst>
                </a:hlinkClick>
              </a:rPr>
              <a:t>toisessa lämpöpumppujärjestelmässä ongelmia (Ramboll)</a:t>
            </a:r>
            <a:r>
              <a:rPr lang="fi-FI" sz="1100" dirty="0">
                <a:solidFill>
                  <a:schemeClr val="tx2"/>
                </a:solidFill>
                <a:latin typeface="Lato" panose="020F0502020204030203" pitchFamily="34" charset="77"/>
                <a:ea typeface="+mn-lt"/>
                <a:cs typeface="+mn-lt"/>
              </a:rPr>
              <a:t>.  </a:t>
            </a:r>
          </a:p>
          <a:p>
            <a:pPr marL="0" indent="0">
              <a:buNone/>
            </a:pPr>
            <a:r>
              <a:rPr lang="fi-FI" sz="1100" dirty="0">
                <a:latin typeface="Lato" panose="020F0502020204030203" pitchFamily="34" charset="77"/>
                <a:ea typeface="+mn-lt"/>
                <a:cs typeface="+mn-lt"/>
              </a:rPr>
              <a:t>Luukkonen Marjo (2023) </a:t>
            </a:r>
            <a:r>
              <a:rPr lang="fi-FI" sz="1100" dirty="0">
                <a:solidFill>
                  <a:schemeClr val="tx2"/>
                </a:solidFill>
                <a:latin typeface="Lato" panose="020F0502020204030203" pitchFamily="34" charset="77"/>
                <a:ea typeface="+mn-lt"/>
                <a:cs typeface="+mn-lt"/>
                <a:hlinkClick r:id="rId4">
                  <a:extLst>
                    <a:ext uri="{A12FA001-AC4F-418D-AE19-62706E023703}">
                      <ahyp:hlinkClr xmlns:ahyp="http://schemas.microsoft.com/office/drawing/2018/hyperlinkcolor" val="tx"/>
                    </a:ext>
                  </a:extLst>
                </a:hlinkClick>
              </a:rPr>
              <a:t>Siirtyminen öljylämmityksestä maalämpöön (PDF)</a:t>
            </a:r>
            <a:r>
              <a:rPr lang="fi-FI" sz="1100" dirty="0">
                <a:solidFill>
                  <a:schemeClr val="tx2"/>
                </a:solidFill>
                <a:latin typeface="Lato" panose="020F0502020204030203" pitchFamily="34" charset="77"/>
                <a:ea typeface="+mn-lt"/>
                <a:cs typeface="+mn-lt"/>
              </a:rPr>
              <a:t>.</a:t>
            </a:r>
          </a:p>
        </p:txBody>
      </p:sp>
      <p:pic>
        <p:nvPicPr>
          <p:cNvPr id="18" name="Kuva 17" descr="Valokuva lämmönsiirtoverkostosta.">
            <a:extLst>
              <a:ext uri="{FF2B5EF4-FFF2-40B4-BE49-F238E27FC236}">
                <a16:creationId xmlns:a16="http://schemas.microsoft.com/office/drawing/2014/main" id="{EE1216EE-EFE9-7C2B-AF71-2B187F145B16}"/>
              </a:ext>
            </a:extLst>
          </p:cNvPr>
          <p:cNvPicPr>
            <a:picLocks noChangeAspect="1"/>
          </p:cNvPicPr>
          <p:nvPr/>
        </p:nvPicPr>
        <p:blipFill>
          <a:blip r:embed="rId5">
            <a:alphaModFix amt="79000"/>
          </a:blip>
          <a:srcRect/>
          <a:stretch/>
        </p:blipFill>
        <p:spPr>
          <a:xfrm>
            <a:off x="8887061" y="259894"/>
            <a:ext cx="3442239" cy="6000478"/>
          </a:xfrm>
          <a:prstGeom prst="rect">
            <a:avLst/>
          </a:prstGeom>
        </p:spPr>
      </p:pic>
      <p:sp>
        <p:nvSpPr>
          <p:cNvPr id="19" name="Tekstiruutu 18">
            <a:extLst>
              <a:ext uri="{FF2B5EF4-FFF2-40B4-BE49-F238E27FC236}">
                <a16:creationId xmlns:a16="http://schemas.microsoft.com/office/drawing/2014/main" id="{A8B5C874-2675-59AF-A5A7-BFD53EA54E85}"/>
              </a:ext>
            </a:extLst>
          </p:cNvPr>
          <p:cNvSpPr txBox="1"/>
          <p:nvPr/>
        </p:nvSpPr>
        <p:spPr>
          <a:xfrm rot="16200000">
            <a:off x="11167693" y="5129068"/>
            <a:ext cx="1702437" cy="152263"/>
          </a:xfrm>
          <a:prstGeom prst="rect">
            <a:avLst/>
          </a:prstGeom>
          <a:noFill/>
        </p:spPr>
        <p:txBody>
          <a:bodyPr wrap="square" lIns="0" tIns="0" rIns="0" bIns="0" rtlCol="0">
            <a:noAutofit/>
          </a:bodyPr>
          <a:lstStyle/>
          <a:p>
            <a:r>
              <a:rPr lang="fi-FI" sz="800" dirty="0">
                <a:latin typeface="Lato" panose="020F0502020204030203" pitchFamily="34" charset="77"/>
              </a:rPr>
              <a:t>Kuvaaja: Timi Tiira.</a:t>
            </a:r>
          </a:p>
        </p:txBody>
      </p:sp>
      <p:sp>
        <p:nvSpPr>
          <p:cNvPr id="20" name="Ellipsi 19">
            <a:extLst>
              <a:ext uri="{FF2B5EF4-FFF2-40B4-BE49-F238E27FC236}">
                <a16:creationId xmlns:a16="http://schemas.microsoft.com/office/drawing/2014/main" id="{F5921349-6F2C-AB1A-CC34-BFCE8027D317}"/>
              </a:ext>
              <a:ext uri="{C183D7F6-B498-43B3-948B-1728B52AA6E4}">
                <adec:decorative xmlns:adec="http://schemas.microsoft.com/office/drawing/2017/decorative" val="1"/>
              </a:ext>
            </a:extLst>
          </p:cNvPr>
          <p:cNvSpPr/>
          <p:nvPr/>
        </p:nvSpPr>
        <p:spPr>
          <a:xfrm>
            <a:off x="11305814" y="1214657"/>
            <a:ext cx="1787486" cy="1787486"/>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grpSp>
        <p:nvGrpSpPr>
          <p:cNvPr id="5" name="Ryhmä 4">
            <a:extLst>
              <a:ext uri="{FF2B5EF4-FFF2-40B4-BE49-F238E27FC236}">
                <a16:creationId xmlns:a16="http://schemas.microsoft.com/office/drawing/2014/main" id="{867AB251-C0C9-B8CF-08CC-F79610250003}"/>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9" name="Ellipsi 8">
              <a:extLst>
                <a:ext uri="{FF2B5EF4-FFF2-40B4-BE49-F238E27FC236}">
                  <a16:creationId xmlns:a16="http://schemas.microsoft.com/office/drawing/2014/main" id="{82A1A1E7-7E8D-C00C-103E-5AA50B36E47B}"/>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Ellipsi 9">
              <a:extLst>
                <a:ext uri="{FF2B5EF4-FFF2-40B4-BE49-F238E27FC236}">
                  <a16:creationId xmlns:a16="http://schemas.microsoft.com/office/drawing/2014/main" id="{4A8CAE5A-7FB6-4612-6E2E-14442902E6D8}"/>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1" name="Suora yhdysviiva 10">
              <a:extLst>
                <a:ext uri="{FF2B5EF4-FFF2-40B4-BE49-F238E27FC236}">
                  <a16:creationId xmlns:a16="http://schemas.microsoft.com/office/drawing/2014/main" id="{2DE67528-C0B4-5E99-0660-2DC1A14BE35A}"/>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2" name="Tekstiruutu 11">
              <a:extLst>
                <a:ext uri="{FF2B5EF4-FFF2-40B4-BE49-F238E27FC236}">
                  <a16:creationId xmlns:a16="http://schemas.microsoft.com/office/drawing/2014/main" id="{005D6FD2-FFE2-63A0-14E5-A845E9326A0C}"/>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13" name="Tekstiruutu 12">
              <a:extLst>
                <a:ext uri="{FF2B5EF4-FFF2-40B4-BE49-F238E27FC236}">
                  <a16:creationId xmlns:a16="http://schemas.microsoft.com/office/drawing/2014/main" id="{D746A723-2D68-9711-35CD-0701ECC1BE5D}"/>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pic>
        <p:nvPicPr>
          <p:cNvPr id="16" name="Kuva 15">
            <a:extLst>
              <a:ext uri="{FF2B5EF4-FFF2-40B4-BE49-F238E27FC236}">
                <a16:creationId xmlns:a16="http://schemas.microsoft.com/office/drawing/2014/main" id="{DF0D7953-BD34-1977-BB26-CD2ABFD49E0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33319" y="6279649"/>
            <a:ext cx="1512455" cy="599448"/>
          </a:xfrm>
          <a:prstGeom prst="rect">
            <a:avLst/>
          </a:prstGeom>
        </p:spPr>
      </p:pic>
      <p:sp>
        <p:nvSpPr>
          <p:cNvPr id="3" name="Dian numeron paikkamerkki 1">
            <a:extLst>
              <a:ext uri="{FF2B5EF4-FFF2-40B4-BE49-F238E27FC236}">
                <a16:creationId xmlns:a16="http://schemas.microsoft.com/office/drawing/2014/main" id="{7CCB7E45-E767-4D10-5E4F-E2CFDB558AFB}"/>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13</a:t>
            </a:fld>
            <a:endParaRPr lang="fi-FI" dirty="0"/>
          </a:p>
        </p:txBody>
      </p:sp>
    </p:spTree>
    <p:extLst>
      <p:ext uri="{BB962C8B-B14F-4D97-AF65-F5344CB8AC3E}">
        <p14:creationId xmlns:p14="http://schemas.microsoft.com/office/powerpoint/2010/main" val="31989723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89119E7-551F-75F6-2936-DA2C296C7592}"/>
              </a:ext>
            </a:extLst>
          </p:cNvPr>
          <p:cNvSpPr txBox="1">
            <a:spLocks noGrp="1"/>
          </p:cNvSpPr>
          <p:nvPr>
            <p:ph type="title" idx="4294967295"/>
          </p:nvPr>
        </p:nvSpPr>
        <p:spPr>
          <a:xfrm>
            <a:off x="1260" y="899427"/>
            <a:ext cx="12192000" cy="163593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3. Energiapalvelumallille soveltuvien alueiden määrittely</a:t>
            </a:r>
          </a:p>
        </p:txBody>
      </p:sp>
      <p:grpSp>
        <p:nvGrpSpPr>
          <p:cNvPr id="77" name="Ryhmä 76">
            <a:extLst>
              <a:ext uri="{FF2B5EF4-FFF2-40B4-BE49-F238E27FC236}">
                <a16:creationId xmlns:a16="http://schemas.microsoft.com/office/drawing/2014/main" id="{549005DB-01C7-B1EC-85C1-CD3C41B5EAD7}"/>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29" name="Kuva 527">
              <a:extLst>
                <a:ext uri="{FF2B5EF4-FFF2-40B4-BE49-F238E27FC236}">
                  <a16:creationId xmlns:a16="http://schemas.microsoft.com/office/drawing/2014/main" id="{FF0F30BB-1881-2CC7-DD23-13E31BA9DBC3}"/>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30" name="Kuva 528">
              <a:extLst>
                <a:ext uri="{FF2B5EF4-FFF2-40B4-BE49-F238E27FC236}">
                  <a16:creationId xmlns:a16="http://schemas.microsoft.com/office/drawing/2014/main" id="{D64C2550-8821-CE69-C69E-9B98D5F446DE}"/>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42" name="Kuva 527">
              <a:extLst>
                <a:ext uri="{FF2B5EF4-FFF2-40B4-BE49-F238E27FC236}">
                  <a16:creationId xmlns:a16="http://schemas.microsoft.com/office/drawing/2014/main" id="{85314899-1FF4-DC51-5E13-04218F979460}"/>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B1B88BF8-829F-F0A8-8FBB-6790CE99E93E}"/>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D715B217-4DB8-D444-43DE-74FF2293BF2F}"/>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1182B716-B3E6-3141-262D-FB9CCCDB34F5}"/>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A51CC7AA-3771-3E17-825F-78F417751656}"/>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627889B5-CDAA-25CF-582D-EE154C43CCA7}"/>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DFF9EAB7-7C29-CB7D-10C0-5E4FA73A8565}"/>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12324697-A81F-1ADB-17B1-4B7986647114}"/>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DD028966-CCAA-10FA-72B0-814BE74A4CCC}"/>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4" name="Google Shape;539;p3">
              <a:extLst>
                <a:ext uri="{FF2B5EF4-FFF2-40B4-BE49-F238E27FC236}">
                  <a16:creationId xmlns:a16="http://schemas.microsoft.com/office/drawing/2014/main" id="{B8ACE376-7B5E-C276-BBAA-2D44808447F1}"/>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5" name="Google Shape;539;p3">
              <a:extLst>
                <a:ext uri="{FF2B5EF4-FFF2-40B4-BE49-F238E27FC236}">
                  <a16:creationId xmlns:a16="http://schemas.microsoft.com/office/drawing/2014/main" id="{92EE1DD8-EFF0-AD13-B6C1-2321469C49A7}"/>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6" name="Google Shape;541;p3">
              <a:extLst>
                <a:ext uri="{FF2B5EF4-FFF2-40B4-BE49-F238E27FC236}">
                  <a16:creationId xmlns:a16="http://schemas.microsoft.com/office/drawing/2014/main" id="{5F71EDD3-A60E-9C5A-E438-404EDE81B4EB}"/>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7" name="Google Shape;543;p3">
              <a:extLst>
                <a:ext uri="{FF2B5EF4-FFF2-40B4-BE49-F238E27FC236}">
                  <a16:creationId xmlns:a16="http://schemas.microsoft.com/office/drawing/2014/main" id="{C7C37C0C-E701-0AA1-4DAB-8B5292D23AA3}"/>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8" name="Google Shape;545;p3">
              <a:extLst>
                <a:ext uri="{FF2B5EF4-FFF2-40B4-BE49-F238E27FC236}">
                  <a16:creationId xmlns:a16="http://schemas.microsoft.com/office/drawing/2014/main" id="{D3A52EFE-FADB-D3A3-2048-0E66E959FA51}"/>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69" name="Google Shape;547;p3">
              <a:extLst>
                <a:ext uri="{FF2B5EF4-FFF2-40B4-BE49-F238E27FC236}">
                  <a16:creationId xmlns:a16="http://schemas.microsoft.com/office/drawing/2014/main" id="{7414EDD1-ED86-0165-CC2B-D292476C3AFD}"/>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0" name="Google Shape;549;p3">
              <a:extLst>
                <a:ext uri="{FF2B5EF4-FFF2-40B4-BE49-F238E27FC236}">
                  <a16:creationId xmlns:a16="http://schemas.microsoft.com/office/drawing/2014/main" id="{AE53DB3D-CD43-AA4B-152C-4A06632968CA}"/>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1" name="Google Shape;551;p3">
              <a:extLst>
                <a:ext uri="{FF2B5EF4-FFF2-40B4-BE49-F238E27FC236}">
                  <a16:creationId xmlns:a16="http://schemas.microsoft.com/office/drawing/2014/main" id="{D9D373A9-0DC9-0A15-AF30-FDDED9B62C19}"/>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2" name="Google Shape;553;p3">
              <a:extLst>
                <a:ext uri="{FF2B5EF4-FFF2-40B4-BE49-F238E27FC236}">
                  <a16:creationId xmlns:a16="http://schemas.microsoft.com/office/drawing/2014/main" id="{5C10D958-C863-4EA0-9BAF-B5DDDD52079F}"/>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3" name="Google Shape;555;p3">
              <a:extLst>
                <a:ext uri="{FF2B5EF4-FFF2-40B4-BE49-F238E27FC236}">
                  <a16:creationId xmlns:a16="http://schemas.microsoft.com/office/drawing/2014/main" id="{F5BA8F16-4B08-45E9-147F-A2E9A6F4826C}"/>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4" name="Google Shape;557;p3">
              <a:extLst>
                <a:ext uri="{FF2B5EF4-FFF2-40B4-BE49-F238E27FC236}">
                  <a16:creationId xmlns:a16="http://schemas.microsoft.com/office/drawing/2014/main" id="{0DC1283A-642B-52F7-AFA5-DC93C86A3037}"/>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5" name="Kuva 74">
              <a:extLst>
                <a:ext uri="{FF2B5EF4-FFF2-40B4-BE49-F238E27FC236}">
                  <a16:creationId xmlns:a16="http://schemas.microsoft.com/office/drawing/2014/main" id="{5426EEBE-B740-E677-63DD-9DAFDC830FD7}"/>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6" name="Kuva 75">
              <a:extLst>
                <a:ext uri="{FF2B5EF4-FFF2-40B4-BE49-F238E27FC236}">
                  <a16:creationId xmlns:a16="http://schemas.microsoft.com/office/drawing/2014/main" id="{D7BE25EA-9717-CFF1-4895-D3B93393F1F8}"/>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2088349" y="5796000"/>
              <a:ext cx="587516" cy="500713"/>
            </a:xfrm>
            <a:prstGeom prst="rect">
              <a:avLst/>
            </a:prstGeom>
          </p:spPr>
        </p:pic>
      </p:grpSp>
    </p:spTree>
    <p:extLst>
      <p:ext uri="{BB962C8B-B14F-4D97-AF65-F5344CB8AC3E}">
        <p14:creationId xmlns:p14="http://schemas.microsoft.com/office/powerpoint/2010/main" val="12419946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50F511E2-4D6B-1E36-AE34-F257D8F65CA9}"/>
              </a:ext>
            </a:extLst>
          </p:cNvPr>
          <p:cNvSpPr txBox="1">
            <a:spLocks noGrp="1"/>
          </p:cNvSpPr>
          <p:nvPr>
            <p:ph type="title" idx="4294967295"/>
          </p:nvPr>
        </p:nvSpPr>
        <p:spPr>
          <a:xfrm>
            <a:off x="0" y="540000"/>
            <a:ext cx="10515600" cy="48893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0000" marR="0" lvl="0" indent="0" algn="l" defTabSz="914400" rtl="0" eaLnBrk="1" fontAlgn="auto" latinLnBrk="0" hangingPunct="1">
              <a:lnSpc>
                <a:spcPct val="90000"/>
              </a:lnSpc>
              <a:spcBef>
                <a:spcPct val="0"/>
              </a:spcBef>
              <a:spcAft>
                <a:spcPts val="240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Alueen valinnassa huomioitavaa</a:t>
            </a:r>
          </a:p>
        </p:txBody>
      </p:sp>
      <p:sp>
        <p:nvSpPr>
          <p:cNvPr id="4" name="Sisällön paikkamerkki 2">
            <a:extLst>
              <a:ext uri="{FF2B5EF4-FFF2-40B4-BE49-F238E27FC236}">
                <a16:creationId xmlns:a16="http://schemas.microsoft.com/office/drawing/2014/main" id="{39E7259E-26DF-55F9-73FA-6C50442DCDA0}"/>
              </a:ext>
            </a:extLst>
          </p:cNvPr>
          <p:cNvSpPr txBox="1">
            <a:spLocks/>
          </p:cNvSpPr>
          <p:nvPr/>
        </p:nvSpPr>
        <p:spPr>
          <a:xfrm>
            <a:off x="720000" y="1440000"/>
            <a:ext cx="9969336" cy="4369207"/>
          </a:xfrm>
          <a:prstGeom prst="rect">
            <a:avLst/>
          </a:prstGeom>
        </p:spPr>
        <p:txBody>
          <a:bodyPr vert="horz" lIns="0" tIns="0" rIns="0" bIns="0" numCol="2" spcCol="252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00"/>
              </a:lnSpc>
              <a:spcBef>
                <a:spcPts val="1700"/>
              </a:spcBef>
              <a:buNone/>
            </a:pPr>
            <a:r>
              <a:rPr lang="fi-FI" sz="1400" dirty="0">
                <a:latin typeface="Lato" panose="020F0502020204030203" pitchFamily="34" charset="77"/>
                <a:cs typeface="Calibri" panose="020F0502020204030204"/>
              </a:rPr>
              <a:t>ENPA-hankkeessa selvitettiin, minkä tyyppisillä alueilla energiapalvelumallit ovat kaikkein hyödyllisimpiä ja mitä alueen valinnassa pitää huomioida. Hankkeen tavoitteena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ei ole se, että energiapalvelumallia sovellettaisiin jokaisessa korttelissa, vaan löytää toimintamallille teknistaloudellisesti soveltuvimmat kohteet.</a:t>
            </a:r>
          </a:p>
          <a:p>
            <a:pPr marL="0" indent="0">
              <a:lnSpc>
                <a:spcPts val="1700"/>
              </a:lnSpc>
              <a:spcBef>
                <a:spcPts val="1700"/>
              </a:spcBef>
              <a:buNone/>
            </a:pPr>
            <a:r>
              <a:rPr lang="fi-FI" sz="1400" dirty="0">
                <a:latin typeface="Lato" panose="020F0502020204030203" pitchFamily="34" charset="77"/>
                <a:cs typeface="Calibri" panose="020F0502020204030204"/>
              </a:rPr>
              <a:t>Hankkeen aikana määritettiin energiapalvelumallille sopivan alueen vaatimukset ja kannattavuutta parantavat tekijät.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Tuotettuja selvitysaineistoja hyödynnettiin pilottialueiden valinnassa, mutta hankekumppaneiden tuli huomioida myös kaupunkien aluekehityshankkeiden tarpeet sekä rakennus-hankkeiden aikataulujen yhteensopivuus hankkeen toteutus-ajan kanssa.</a:t>
            </a:r>
          </a:p>
          <a:p>
            <a:pPr marL="0" indent="0">
              <a:lnSpc>
                <a:spcPts val="1700"/>
              </a:lnSpc>
              <a:spcBef>
                <a:spcPts val="1700"/>
              </a:spcBef>
              <a:buNone/>
            </a:pPr>
            <a:r>
              <a:rPr lang="fi-FI" sz="1400" dirty="0">
                <a:latin typeface="Lato" panose="020F0502020204030203" pitchFamily="34" charset="77"/>
                <a:cs typeface="Calibri" panose="020F0502020204030204"/>
              </a:rPr>
              <a:t>Sivuilla 17 ja 18 on esitetty erityyppisten esimerkkialueiden soveltuvuutta energiapalvelumallille, alueen vaatimuksia ja kannattavuutta parantavia tekijöitä. Nämä ovat suuntaa antavia ohjeita alkuvaiheen tarkasteluun, yleensä kaavoituksen yhteydessä tehtäväksi. </a:t>
            </a:r>
          </a:p>
          <a:p>
            <a:pPr marL="0" indent="0">
              <a:lnSpc>
                <a:spcPts val="1700"/>
              </a:lnSpc>
              <a:spcBef>
                <a:spcPts val="1700"/>
              </a:spcBef>
              <a:buNone/>
            </a:pPr>
            <a:r>
              <a:rPr lang="fi-FI" sz="1400" dirty="0">
                <a:latin typeface="Lato" panose="020F0502020204030203" pitchFamily="34" charset="77"/>
                <a:cs typeface="Calibri" panose="020F0502020204030204"/>
              </a:rPr>
              <a:t>ENPA-hankkeen sivuilla julkaistaan tämän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käsikirjan liitteenä myös Energiapalvelumallin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hankkijan materiaalit -Excel, josta löytyy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esimerkiksi 1. Kaavoittajan tarkastuslista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-välilehti. Kuntien kaavoitus voi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hyödyntää tarkistuslistaa kohteen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potentiaalin tarkasteluun. </a:t>
            </a:r>
          </a:p>
        </p:txBody>
      </p:sp>
      <p:pic>
        <p:nvPicPr>
          <p:cNvPr id="29" name="Kuva 28" descr="Kuva Helsingin Tukkutorin ympäristöstä.">
            <a:extLst>
              <a:ext uri="{FF2B5EF4-FFF2-40B4-BE49-F238E27FC236}">
                <a16:creationId xmlns:a16="http://schemas.microsoft.com/office/drawing/2014/main" id="{738E71A9-2720-0E5A-422E-74F3A894C2EA}"/>
              </a:ext>
            </a:extLst>
          </p:cNvPr>
          <p:cNvPicPr>
            <a:picLocks noChangeAspect="1"/>
          </p:cNvPicPr>
          <p:nvPr/>
        </p:nvPicPr>
        <p:blipFill>
          <a:blip r:embed="rId3">
            <a:alphaModFix/>
          </a:blip>
          <a:srcRect/>
          <a:stretch/>
        </p:blipFill>
        <p:spPr>
          <a:xfrm>
            <a:off x="8872515" y="259894"/>
            <a:ext cx="3432831" cy="6000478"/>
          </a:xfrm>
          <a:prstGeom prst="rect">
            <a:avLst/>
          </a:prstGeom>
        </p:spPr>
      </p:pic>
      <p:sp>
        <p:nvSpPr>
          <p:cNvPr id="31" name="Tekstiruutu 30">
            <a:extLst>
              <a:ext uri="{FF2B5EF4-FFF2-40B4-BE49-F238E27FC236}">
                <a16:creationId xmlns:a16="http://schemas.microsoft.com/office/drawing/2014/main" id="{1A0E2C08-D7DD-54CD-7050-4B1BBE1139CE}"/>
              </a:ext>
            </a:extLst>
          </p:cNvPr>
          <p:cNvSpPr txBox="1"/>
          <p:nvPr/>
        </p:nvSpPr>
        <p:spPr>
          <a:xfrm rot="16200000">
            <a:off x="11136686" y="4980813"/>
            <a:ext cx="1940572" cy="176119"/>
          </a:xfrm>
          <a:prstGeom prst="rect">
            <a:avLst/>
          </a:prstGeom>
          <a:noFill/>
        </p:spPr>
        <p:txBody>
          <a:bodyPr wrap="square" lIns="0" tIns="0" rIns="0" bIns="0" rtlCol="0">
            <a:noAutofit/>
          </a:bodyPr>
          <a:lstStyle/>
          <a:p>
            <a:r>
              <a:rPr lang="fi-FI" sz="800" dirty="0">
                <a:solidFill>
                  <a:schemeClr val="bg1"/>
                </a:solidFill>
                <a:latin typeface="Lato" panose="020F0502020204030203" pitchFamily="34" charset="77"/>
              </a:rPr>
              <a:t>Kuvaaja: Vesa Laitinen, </a:t>
            </a:r>
            <a:r>
              <a:rPr lang="fi-FI" sz="800" dirty="0" err="1">
                <a:solidFill>
                  <a:schemeClr val="bg1"/>
                </a:solidFill>
                <a:latin typeface="Lato" panose="020F0502020204030203" pitchFamily="34" charset="77"/>
              </a:rPr>
              <a:t>Testbed</a:t>
            </a:r>
            <a:r>
              <a:rPr lang="fi-FI" sz="800" dirty="0">
                <a:solidFill>
                  <a:schemeClr val="bg1"/>
                </a:solidFill>
                <a:latin typeface="Lato" panose="020F0502020204030203" pitchFamily="34" charset="77"/>
              </a:rPr>
              <a:t> Helsinki.</a:t>
            </a:r>
          </a:p>
        </p:txBody>
      </p:sp>
      <p:grpSp>
        <p:nvGrpSpPr>
          <p:cNvPr id="8" name="Ryhmä 7">
            <a:extLst>
              <a:ext uri="{FF2B5EF4-FFF2-40B4-BE49-F238E27FC236}">
                <a16:creationId xmlns:a16="http://schemas.microsoft.com/office/drawing/2014/main" id="{2BA388A6-451E-5641-2A93-0A5967A527BB}"/>
              </a:ext>
              <a:ext uri="{C183D7F6-B498-43B3-948B-1728B52AA6E4}">
                <adec:decorative xmlns:adec="http://schemas.microsoft.com/office/drawing/2017/decorative" val="1"/>
              </a:ext>
            </a:extLst>
          </p:cNvPr>
          <p:cNvGrpSpPr/>
          <p:nvPr/>
        </p:nvGrpSpPr>
        <p:grpSpPr>
          <a:xfrm>
            <a:off x="5928354" y="5120280"/>
            <a:ext cx="2746800" cy="586995"/>
            <a:chOff x="5928354" y="5120280"/>
            <a:chExt cx="2746800" cy="586995"/>
          </a:xfrm>
        </p:grpSpPr>
        <p:sp>
          <p:nvSpPr>
            <p:cNvPr id="6" name="Pyöristetty suorakulmio 5">
              <a:extLst>
                <a:ext uri="{FF2B5EF4-FFF2-40B4-BE49-F238E27FC236}">
                  <a16:creationId xmlns:a16="http://schemas.microsoft.com/office/drawing/2014/main" id="{E09FB43E-A648-AC8E-AD2B-CBE4D43C9AD3}"/>
                </a:ext>
                <a:ext uri="{C183D7F6-B498-43B3-948B-1728B52AA6E4}">
                  <adec:decorative xmlns:adec="http://schemas.microsoft.com/office/drawing/2017/decorative" val="1"/>
                </a:ext>
              </a:extLst>
            </p:cNvPr>
            <p:cNvSpPr/>
            <p:nvPr/>
          </p:nvSpPr>
          <p:spPr>
            <a:xfrm>
              <a:off x="6577438" y="5157952"/>
              <a:ext cx="2031893" cy="507907"/>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80AB6198-1D09-DC35-2D62-E410947BBF1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973455" y="5130238"/>
              <a:ext cx="569662" cy="569787"/>
            </a:xfrm>
            <a:prstGeom prst="rect">
              <a:avLst/>
            </a:prstGeom>
          </p:spPr>
        </p:pic>
        <p:sp>
          <p:nvSpPr>
            <p:cNvPr id="9" name="Tekstiruutu 8">
              <a:extLst>
                <a:ext uri="{FF2B5EF4-FFF2-40B4-BE49-F238E27FC236}">
                  <a16:creationId xmlns:a16="http://schemas.microsoft.com/office/drawing/2014/main" id="{8D5EDA01-D17D-27AF-5A57-978E005AA37B}"/>
                </a:ext>
                <a:ext uri="{C183D7F6-B498-43B3-948B-1728B52AA6E4}">
                  <adec:decorative xmlns:adec="http://schemas.microsoft.com/office/drawing/2017/decorative" val="1"/>
                </a:ext>
              </a:extLst>
            </p:cNvPr>
            <p:cNvSpPr txBox="1"/>
            <p:nvPr/>
          </p:nvSpPr>
          <p:spPr>
            <a:xfrm>
              <a:off x="6658925" y="5229662"/>
              <a:ext cx="2014750" cy="412562"/>
            </a:xfrm>
            <a:prstGeom prst="rect">
              <a:avLst/>
            </a:prstGeom>
            <a:noFill/>
          </p:spPr>
          <p:txBody>
            <a:bodyPr wrap="square" lIns="0" tIns="0" rIns="0" bIns="0">
              <a:noAutofit/>
            </a:bodyPr>
            <a:lstStyle/>
            <a:p>
              <a:pPr lvl="0">
                <a:spcBef>
                  <a:spcPts val="2000"/>
                </a:spcBef>
                <a:spcAft>
                  <a:spcPts val="600"/>
                </a:spcAft>
              </a:pPr>
              <a:r>
                <a:rPr lang="fi-FI" sz="1100" u="sng" dirty="0">
                  <a:solidFill>
                    <a:schemeClr val="tx2"/>
                  </a:solidFill>
                  <a:latin typeface="Lato" panose="020F0502020204030203" pitchFamily="34" charset="77"/>
                  <a:hlinkClick r:id="rId5">
                    <a:extLst>
                      <a:ext uri="{A12FA001-AC4F-418D-AE19-62706E023703}">
                        <ahyp:hlinkClr xmlns:ahyp="http://schemas.microsoft.com/office/drawing/2018/hyperlinkcolor" val="tx"/>
                      </a:ext>
                    </a:extLst>
                  </a:hlinkClick>
                </a:rPr>
                <a:t>Energiapalvelumallin hankkijan </a:t>
              </a:r>
              <a:br>
                <a:rPr lang="fi-FI" sz="1100" u="sng" dirty="0">
                  <a:solidFill>
                    <a:schemeClr val="tx2"/>
                  </a:solidFill>
                  <a:latin typeface="Lato" panose="020F0502020204030203" pitchFamily="34" charset="77"/>
                  <a:hlinkClick r:id="rId5">
                    <a:extLst>
                      <a:ext uri="{A12FA001-AC4F-418D-AE19-62706E023703}">
                        <ahyp:hlinkClr xmlns:ahyp="http://schemas.microsoft.com/office/drawing/2018/hyperlinkcolor" val="tx"/>
                      </a:ext>
                    </a:extLst>
                  </a:hlinkClick>
                </a:rPr>
              </a:br>
              <a:r>
                <a:rPr lang="fi-FI" sz="1100" u="sng" dirty="0">
                  <a:solidFill>
                    <a:schemeClr val="tx2"/>
                  </a:solidFill>
                  <a:latin typeface="Lato" panose="020F0502020204030203" pitchFamily="34" charset="77"/>
                  <a:hlinkClick r:id="rId5">
                    <a:extLst>
                      <a:ext uri="{A12FA001-AC4F-418D-AE19-62706E023703}">
                        <ahyp:hlinkClr xmlns:ahyp="http://schemas.microsoft.com/office/drawing/2018/hyperlinkcolor" val="tx"/>
                      </a:ext>
                    </a:extLst>
                  </a:hlinkClick>
                </a:rPr>
                <a:t>materiaalit –Excel</a:t>
              </a:r>
              <a:endParaRPr lang="fi-FI" sz="1100" u="sng" dirty="0">
                <a:solidFill>
                  <a:schemeClr val="tx2"/>
                </a:solidFill>
                <a:latin typeface="Lato" panose="020F0502020204030203" pitchFamily="34" charset="77"/>
                <a:sym typeface="Lato"/>
              </a:endParaRPr>
            </a:p>
          </p:txBody>
        </p:sp>
        <p:sp>
          <p:nvSpPr>
            <p:cNvPr id="10" name="Pyöristetty suorakulmio 9">
              <a:extLst>
                <a:ext uri="{FF2B5EF4-FFF2-40B4-BE49-F238E27FC236}">
                  <a16:creationId xmlns:a16="http://schemas.microsoft.com/office/drawing/2014/main" id="{9B0170B5-B7C6-34C4-B62E-16BA73A2C96E}"/>
                </a:ext>
                <a:ext uri="{C183D7F6-B498-43B3-948B-1728B52AA6E4}">
                  <adec:decorative xmlns:adec="http://schemas.microsoft.com/office/drawing/2017/decorative" val="1"/>
                </a:ext>
              </a:extLst>
            </p:cNvPr>
            <p:cNvSpPr/>
            <p:nvPr/>
          </p:nvSpPr>
          <p:spPr>
            <a:xfrm>
              <a:off x="5928354" y="5120280"/>
              <a:ext cx="2746800" cy="586995"/>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sp>
        <p:nvSpPr>
          <p:cNvPr id="30" name="Ellipsi 29">
            <a:extLst>
              <a:ext uri="{FF2B5EF4-FFF2-40B4-BE49-F238E27FC236}">
                <a16:creationId xmlns:a16="http://schemas.microsoft.com/office/drawing/2014/main" id="{FF0D20A5-2BB6-E2FF-30B1-2E5043549CC2}"/>
              </a:ext>
              <a:ext uri="{C183D7F6-B498-43B3-948B-1728B52AA6E4}">
                <adec:decorative xmlns:adec="http://schemas.microsoft.com/office/drawing/2017/decorative" val="1"/>
              </a:ext>
            </a:extLst>
          </p:cNvPr>
          <p:cNvSpPr/>
          <p:nvPr/>
        </p:nvSpPr>
        <p:spPr>
          <a:xfrm>
            <a:off x="11305814" y="1214657"/>
            <a:ext cx="1787486" cy="1787486"/>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grpSp>
        <p:nvGrpSpPr>
          <p:cNvPr id="22" name="Ryhmä 21">
            <a:extLst>
              <a:ext uri="{FF2B5EF4-FFF2-40B4-BE49-F238E27FC236}">
                <a16:creationId xmlns:a16="http://schemas.microsoft.com/office/drawing/2014/main" id="{62284890-5B2E-E3F0-5CDC-23EE6545D190}"/>
              </a:ext>
              <a:ext uri="{C183D7F6-B498-43B3-948B-1728B52AA6E4}">
                <adec:decorative xmlns:adec="http://schemas.microsoft.com/office/drawing/2017/decorative" val="1"/>
              </a:ext>
            </a:extLst>
          </p:cNvPr>
          <p:cNvGrpSpPr/>
          <p:nvPr/>
        </p:nvGrpSpPr>
        <p:grpSpPr>
          <a:xfrm>
            <a:off x="11692981" y="126621"/>
            <a:ext cx="352793" cy="266545"/>
            <a:chOff x="9275673" y="373867"/>
            <a:chExt cx="352793" cy="266545"/>
          </a:xfrm>
        </p:grpSpPr>
        <p:sp>
          <p:nvSpPr>
            <p:cNvPr id="23" name="Ellipsi 22">
              <a:extLst>
                <a:ext uri="{FF2B5EF4-FFF2-40B4-BE49-F238E27FC236}">
                  <a16:creationId xmlns:a16="http://schemas.microsoft.com/office/drawing/2014/main" id="{88241070-66E2-9E4F-1494-A76528DED107}"/>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4" name="Ellipsi 23">
              <a:extLst>
                <a:ext uri="{FF2B5EF4-FFF2-40B4-BE49-F238E27FC236}">
                  <a16:creationId xmlns:a16="http://schemas.microsoft.com/office/drawing/2014/main" id="{0D11C7AA-D8C9-F02D-BED2-4CA79FB0CF2B}"/>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25" name="Suora yhdysviiva 24">
              <a:extLst>
                <a:ext uri="{FF2B5EF4-FFF2-40B4-BE49-F238E27FC236}">
                  <a16:creationId xmlns:a16="http://schemas.microsoft.com/office/drawing/2014/main" id="{14A073D1-D5F3-02C9-F33E-0DC58507678C}"/>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26" name="Tekstiruutu 25">
              <a:extLst>
                <a:ext uri="{FF2B5EF4-FFF2-40B4-BE49-F238E27FC236}">
                  <a16:creationId xmlns:a16="http://schemas.microsoft.com/office/drawing/2014/main" id="{0F528B06-7363-4BF6-6C21-CB0B11FB722C}"/>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27" name="Tekstiruutu 26">
              <a:extLst>
                <a:ext uri="{FF2B5EF4-FFF2-40B4-BE49-F238E27FC236}">
                  <a16:creationId xmlns:a16="http://schemas.microsoft.com/office/drawing/2014/main" id="{207B6F79-70E2-6673-57B9-29EA677B743A}"/>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79601137-F54D-20AA-A9A2-A0C31F5BEF64}"/>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15</a:t>
            </a:fld>
            <a:endParaRPr lang="fi-FI" dirty="0"/>
          </a:p>
        </p:txBody>
      </p:sp>
      <p:pic>
        <p:nvPicPr>
          <p:cNvPr id="28" name="Kuva 27">
            <a:extLst>
              <a:ext uri="{FF2B5EF4-FFF2-40B4-BE49-F238E27FC236}">
                <a16:creationId xmlns:a16="http://schemas.microsoft.com/office/drawing/2014/main" id="{A818B5FC-6343-2CA3-5F40-489A0DCA7B45}"/>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2610166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tsikko 19">
            <a:extLst>
              <a:ext uri="{FF2B5EF4-FFF2-40B4-BE49-F238E27FC236}">
                <a16:creationId xmlns:a16="http://schemas.microsoft.com/office/drawing/2014/main" id="{970EE015-2A4F-0D9A-CF16-E056662C017F}"/>
              </a:ext>
            </a:extLst>
          </p:cNvPr>
          <p:cNvSpPr txBox="1">
            <a:spLocks noGrp="1"/>
          </p:cNvSpPr>
          <p:nvPr>
            <p:ph type="title" idx="4294967295"/>
          </p:nvPr>
        </p:nvSpPr>
        <p:spPr>
          <a:xfrm>
            <a:off x="720000" y="540000"/>
            <a:ext cx="6096000" cy="30777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fi-FI" sz="2000" b="1" i="0" u="none" strike="noStrike" kern="1200" cap="none" spc="0" normalizeH="0" baseline="0" noProof="0" dirty="0">
                <a:ln>
                  <a:noFill/>
                </a:ln>
                <a:solidFill>
                  <a:schemeClr val="tx2"/>
                </a:solidFill>
                <a:effectLst/>
                <a:uLnTx/>
                <a:uFillTx/>
                <a:latin typeface="Lato" panose="020F0502020204030203" pitchFamily="34" charset="77"/>
                <a:ea typeface="+mn-ea"/>
                <a:cs typeface="+mn-cs"/>
              </a:rPr>
              <a:t>Alueen valinnassa huomioitavia seikkoja</a:t>
            </a:r>
            <a:endParaRPr kumimoji="0" lang="fi-FI" sz="2000" b="1" i="0" u="none" strike="noStrike" kern="1200" cap="none" spc="0" normalizeH="0" baseline="0" noProof="0" dirty="0">
              <a:ln>
                <a:noFill/>
              </a:ln>
              <a:solidFill>
                <a:schemeClr val="tx2"/>
              </a:solidFill>
              <a:effectLst/>
              <a:uLnTx/>
              <a:uFillTx/>
              <a:latin typeface="Lato" panose="020F0502020204030203" pitchFamily="34" charset="77"/>
              <a:ea typeface="Calibri"/>
              <a:cs typeface="Calibri"/>
            </a:endParaRPr>
          </a:p>
        </p:txBody>
      </p:sp>
      <p:sp>
        <p:nvSpPr>
          <p:cNvPr id="27" name="Suorakulmio 26">
            <a:extLst>
              <a:ext uri="{FF2B5EF4-FFF2-40B4-BE49-F238E27FC236}">
                <a16:creationId xmlns:a16="http://schemas.microsoft.com/office/drawing/2014/main" id="{9CC47B64-C78D-7FBA-4E49-4E028591814B}"/>
              </a:ext>
              <a:ext uri="{C183D7F6-B498-43B3-948B-1728B52AA6E4}">
                <adec:decorative xmlns:adec="http://schemas.microsoft.com/office/drawing/2017/decorative" val="1"/>
              </a:ext>
            </a:extLst>
          </p:cNvPr>
          <p:cNvSpPr/>
          <p:nvPr/>
        </p:nvSpPr>
        <p:spPr>
          <a:xfrm>
            <a:off x="697783" y="1014837"/>
            <a:ext cx="10796434" cy="5102999"/>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1" name="Suorakulmio 20">
            <a:extLst>
              <a:ext uri="{FF2B5EF4-FFF2-40B4-BE49-F238E27FC236}">
                <a16:creationId xmlns:a16="http://schemas.microsoft.com/office/drawing/2014/main" id="{DDD26611-5946-724E-2608-7620BCE260B6}"/>
              </a:ext>
              <a:ext uri="{C183D7F6-B498-43B3-948B-1728B52AA6E4}">
                <adec:decorative xmlns:adec="http://schemas.microsoft.com/office/drawing/2017/decorative" val="1"/>
              </a:ext>
            </a:extLst>
          </p:cNvPr>
          <p:cNvSpPr/>
          <p:nvPr/>
        </p:nvSpPr>
        <p:spPr>
          <a:xfrm>
            <a:off x="697783" y="996737"/>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22" name="Suorakulmio 21">
            <a:extLst>
              <a:ext uri="{FF2B5EF4-FFF2-40B4-BE49-F238E27FC236}">
                <a16:creationId xmlns:a16="http://schemas.microsoft.com/office/drawing/2014/main" id="{A34210B4-F3E5-CE4F-D2D5-79A4FFAB06C9}"/>
              </a:ext>
              <a:ext uri="{C183D7F6-B498-43B3-948B-1728B52AA6E4}">
                <adec:decorative xmlns:adec="http://schemas.microsoft.com/office/drawing/2017/decorative" val="1"/>
              </a:ext>
            </a:extLst>
          </p:cNvPr>
          <p:cNvSpPr/>
          <p:nvPr/>
        </p:nvSpPr>
        <p:spPr>
          <a:xfrm>
            <a:off x="697783" y="2108691"/>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23" name="Suorakulmio 22">
            <a:extLst>
              <a:ext uri="{FF2B5EF4-FFF2-40B4-BE49-F238E27FC236}">
                <a16:creationId xmlns:a16="http://schemas.microsoft.com/office/drawing/2014/main" id="{1C3880C9-0BB2-17BF-2FDC-360152BFB5D8}"/>
              </a:ext>
              <a:ext uri="{C183D7F6-B498-43B3-948B-1728B52AA6E4}">
                <adec:decorative xmlns:adec="http://schemas.microsoft.com/office/drawing/2017/decorative" val="1"/>
              </a:ext>
            </a:extLst>
          </p:cNvPr>
          <p:cNvSpPr/>
          <p:nvPr/>
        </p:nvSpPr>
        <p:spPr>
          <a:xfrm>
            <a:off x="697783" y="3209356"/>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24" name="Suorakulmio 23">
            <a:extLst>
              <a:ext uri="{FF2B5EF4-FFF2-40B4-BE49-F238E27FC236}">
                <a16:creationId xmlns:a16="http://schemas.microsoft.com/office/drawing/2014/main" id="{64FA6C63-86AB-D7EB-A929-D83CA5A0E357}"/>
              </a:ext>
              <a:ext uri="{C183D7F6-B498-43B3-948B-1728B52AA6E4}">
                <adec:decorative xmlns:adec="http://schemas.microsoft.com/office/drawing/2017/decorative" val="1"/>
              </a:ext>
            </a:extLst>
          </p:cNvPr>
          <p:cNvSpPr/>
          <p:nvPr/>
        </p:nvSpPr>
        <p:spPr>
          <a:xfrm>
            <a:off x="697783" y="4332599"/>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25" name="Suorakulmio 24">
            <a:extLst>
              <a:ext uri="{FF2B5EF4-FFF2-40B4-BE49-F238E27FC236}">
                <a16:creationId xmlns:a16="http://schemas.microsoft.com/office/drawing/2014/main" id="{2514C3D2-E0EA-B617-9F9B-D4A5EE164AB0}"/>
              </a:ext>
              <a:ext uri="{C183D7F6-B498-43B3-948B-1728B52AA6E4}">
                <adec:decorative xmlns:adec="http://schemas.microsoft.com/office/drawing/2017/decorative" val="1"/>
              </a:ext>
            </a:extLst>
          </p:cNvPr>
          <p:cNvSpPr/>
          <p:nvPr/>
        </p:nvSpPr>
        <p:spPr>
          <a:xfrm>
            <a:off x="697783" y="5206221"/>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E0551D98-6AB8-9C5B-10A4-B857C837C2B8}"/>
              </a:ext>
            </a:extLst>
          </p:cNvPr>
          <p:cNvSpPr txBox="1">
            <a:spLocks/>
          </p:cNvSpPr>
          <p:nvPr/>
        </p:nvSpPr>
        <p:spPr>
          <a:xfrm>
            <a:off x="741649" y="1036608"/>
            <a:ext cx="10752568" cy="5108291"/>
          </a:xfrm>
          <a:prstGeom prst="rect">
            <a:avLst/>
          </a:prstGeom>
        </p:spPr>
        <p:txBody>
          <a:bodyPr vert="horz" lIns="36000" tIns="0" rIns="0" bIns="0" numCol="1" spcCol="252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ts val="1800"/>
              </a:lnSpc>
              <a:spcAft>
                <a:spcPts val="800"/>
              </a:spcAft>
              <a:buFont typeface="Arial" panose="020B0604020202020204" pitchFamily="34" charset="0"/>
              <a:buNone/>
            </a:pPr>
            <a:r>
              <a:rPr lang="fi-FI" sz="1400" b="1" dirty="0">
                <a:latin typeface="Lato" panose="020F0502020204030203" pitchFamily="34" charset="77"/>
              </a:rPr>
              <a:t>Kaavoitus</a:t>
            </a:r>
            <a:endParaRPr lang="fi-FI" sz="1400" b="1" dirty="0">
              <a:latin typeface="Lato" panose="020F0502020204030203" pitchFamily="34" charset="77"/>
              <a:ea typeface="Calibri"/>
              <a:cs typeface="Calibri"/>
            </a:endParaRP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Alueen käyttötarkoitus ja alueella sijaitsevat toiminnot, kuten asuminen, kauppa tai teollisuus.</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Alueen rajoitteet, kuten käytettävissä oleva tila, toteutuksen vaiheistus, tulevat kaavamuutokset tai aiemmat suunnitelmat energiaratkaisuista.</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Alueen mahdollistavat ratkaisut, kuten lämpökaivojen tai putkistojen salliminen yleisille alueille.</a:t>
            </a:r>
          </a:p>
          <a:p>
            <a:pPr algn="just">
              <a:lnSpc>
                <a:spcPts val="1800"/>
              </a:lnSpc>
              <a:spcAft>
                <a:spcPts val="800"/>
              </a:spcAft>
              <a:buNone/>
            </a:pPr>
            <a:r>
              <a:rPr lang="fi-FI" sz="1400" b="1" dirty="0">
                <a:latin typeface="Lato" panose="020F0502020204030203" pitchFamily="34" charset="77"/>
              </a:rPr>
              <a:t>Alueella hyödynnettävä energia</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Nykyiset ja tulevat hukkalämmönlähteet.</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Hukkalämmön hyödynnettävyys eli sen ajoitus ja lämpötilataso sekä lämmitysverkon lämpötila.</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Lämmön lyhyt- ja pitkäaikaiset varastointimahdollisuudet, kuten vesitankki tai lämpökaivot.</a:t>
            </a:r>
          </a:p>
          <a:p>
            <a:pPr algn="just">
              <a:lnSpc>
                <a:spcPts val="1800"/>
              </a:lnSpc>
              <a:spcAft>
                <a:spcPts val="800"/>
              </a:spcAft>
              <a:buNone/>
            </a:pPr>
            <a:r>
              <a:rPr lang="fi-FI" sz="1400" b="1" dirty="0">
                <a:latin typeface="Lato" panose="020F0502020204030203" pitchFamily="34" charset="77"/>
              </a:rPr>
              <a:t>Alueen rakenne ja elinkaari</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Rakennuskannan nykytila eli rakennusten ikä, kunto ja kunnossapitotarpeet.</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Uuden rakennuskannan laajuus, käyttötarkoitus ja rakentumisen vaiheistus.</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Alueen toiminnallinen rakenne: yhtenäinen ikärakenne helpottaa toteutusta ja monipuoliset toiminnot tukevat optimointia ja energiankierrätystä.</a:t>
            </a:r>
          </a:p>
          <a:p>
            <a:pPr algn="just">
              <a:lnSpc>
                <a:spcPts val="1800"/>
              </a:lnSpc>
              <a:spcAft>
                <a:spcPts val="800"/>
              </a:spcAft>
              <a:buNone/>
            </a:pPr>
            <a:r>
              <a:rPr lang="fi-FI" sz="1400" b="1" dirty="0">
                <a:latin typeface="Lato" panose="020F0502020204030203" pitchFamily="34" charset="77"/>
              </a:rPr>
              <a:t>Alueen omistajuus</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Omistusrakenne, kuten kaupungin tai yksityisten omistamat alueet.</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Maanomistajien määrä ja omistusten koko: selkeä omistajuus helpottaa energiapalvelun toteutusta.</a:t>
            </a:r>
          </a:p>
          <a:p>
            <a:pPr algn="just">
              <a:lnSpc>
                <a:spcPts val="1800"/>
              </a:lnSpc>
              <a:spcAft>
                <a:spcPts val="800"/>
              </a:spcAft>
              <a:buNone/>
            </a:pPr>
            <a:r>
              <a:rPr lang="fi-FI" sz="1400" b="1" dirty="0">
                <a:latin typeface="Lato" panose="020F0502020204030203" pitchFamily="34" charset="77"/>
              </a:rPr>
              <a:t>Muut asiat</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Sähköliittymän vapaa kulutuskapasiteetti eli nykyiset ja tulevat tarpeet, kuten suuritehoiset sähkökattilat.</a:t>
            </a:r>
          </a:p>
          <a:p>
            <a:pPr marL="216000" indent="-144000">
              <a:lnSpc>
                <a:spcPts val="1500"/>
              </a:lnSpc>
              <a:spcBef>
                <a:spcPts val="200"/>
              </a:spcBef>
              <a:buSzPct val="120000"/>
              <a:buFont typeface="Arial"/>
              <a:buChar char="•"/>
            </a:pPr>
            <a:r>
              <a:rPr lang="fi-FI" sz="1300" dirty="0">
                <a:latin typeface="Lato" panose="020F0502020204030203" pitchFamily="34" charset="77"/>
                <a:cs typeface="Calibri"/>
              </a:rPr>
              <a:t>Energiantuotannon mahdollisuudet ahtailla tonteilla, kuten syvät lämpökaivot.</a:t>
            </a:r>
          </a:p>
        </p:txBody>
      </p:sp>
      <p:grpSp>
        <p:nvGrpSpPr>
          <p:cNvPr id="6" name="Ryhmä 5">
            <a:extLst>
              <a:ext uri="{FF2B5EF4-FFF2-40B4-BE49-F238E27FC236}">
                <a16:creationId xmlns:a16="http://schemas.microsoft.com/office/drawing/2014/main" id="{B4DA911C-F633-AAE9-9AF2-600EF308AD43}"/>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7" name="Ellipsi 6">
              <a:extLst>
                <a:ext uri="{FF2B5EF4-FFF2-40B4-BE49-F238E27FC236}">
                  <a16:creationId xmlns:a16="http://schemas.microsoft.com/office/drawing/2014/main" id="{4A39273D-7130-D5C5-0D51-AEBFC365589A}"/>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8" name="Ellipsi 7">
              <a:extLst>
                <a:ext uri="{FF2B5EF4-FFF2-40B4-BE49-F238E27FC236}">
                  <a16:creationId xmlns:a16="http://schemas.microsoft.com/office/drawing/2014/main" id="{BC680A68-3843-3CDD-D4FB-FADA59AB9D80}"/>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9" name="Suora yhdysviiva 8">
              <a:extLst>
                <a:ext uri="{FF2B5EF4-FFF2-40B4-BE49-F238E27FC236}">
                  <a16:creationId xmlns:a16="http://schemas.microsoft.com/office/drawing/2014/main" id="{670DEF5A-EEF5-0BAD-C407-CA814CD75B54}"/>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Tekstiruutu 9">
              <a:extLst>
                <a:ext uri="{FF2B5EF4-FFF2-40B4-BE49-F238E27FC236}">
                  <a16:creationId xmlns:a16="http://schemas.microsoft.com/office/drawing/2014/main" id="{459FEEB5-13E8-082E-268E-3C663334D72A}"/>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11" name="Tekstiruutu 10">
              <a:extLst>
                <a:ext uri="{FF2B5EF4-FFF2-40B4-BE49-F238E27FC236}">
                  <a16:creationId xmlns:a16="http://schemas.microsoft.com/office/drawing/2014/main" id="{4E3C8737-B49F-2C27-DFB1-4B1544AA13A6}"/>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9FAE8BB2-D46A-76F9-E359-3B5E5A84944A}"/>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16</a:t>
            </a:fld>
            <a:endParaRPr lang="fi-FI" dirty="0"/>
          </a:p>
        </p:txBody>
      </p:sp>
      <p:pic>
        <p:nvPicPr>
          <p:cNvPr id="4" name="Kuva 3">
            <a:extLst>
              <a:ext uri="{FF2B5EF4-FFF2-40B4-BE49-F238E27FC236}">
                <a16:creationId xmlns:a16="http://schemas.microsoft.com/office/drawing/2014/main" id="{0931D0BF-F86C-F86E-12CD-FD1CED17E82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9202599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65F07B07-4687-2E32-6F20-C93D05F469EB}"/>
              </a:ext>
              <a:ext uri="{C183D7F6-B498-43B3-948B-1728B52AA6E4}">
                <adec:decorative xmlns:adec="http://schemas.microsoft.com/office/drawing/2017/decorative" val="1"/>
              </a:ext>
            </a:extLst>
          </p:cNvPr>
          <p:cNvSpPr/>
          <p:nvPr/>
        </p:nvSpPr>
        <p:spPr>
          <a:xfrm>
            <a:off x="-1" y="0"/>
            <a:ext cx="12192001" cy="3667125"/>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Otsikko 1">
            <a:extLst>
              <a:ext uri="{FF2B5EF4-FFF2-40B4-BE49-F238E27FC236}">
                <a16:creationId xmlns:a16="http://schemas.microsoft.com/office/drawing/2014/main" id="{3D4D7519-17A1-8F04-324E-97B31032B92F}"/>
              </a:ext>
            </a:extLst>
          </p:cNvPr>
          <p:cNvSpPr txBox="1">
            <a:spLocks noGrp="1"/>
          </p:cNvSpPr>
          <p:nvPr>
            <p:ph type="title" idx="4294967295"/>
          </p:nvPr>
        </p:nvSpPr>
        <p:spPr>
          <a:xfrm>
            <a:off x="0" y="540000"/>
            <a:ext cx="11765280" cy="4733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j-ea"/>
                <a:cs typeface="+mj-cs"/>
              </a:rPr>
              <a:t>Alueelliselle energiapalvelulle sopivat esimerkkikorttelit</a:t>
            </a:r>
          </a:p>
        </p:txBody>
      </p:sp>
      <p:sp>
        <p:nvSpPr>
          <p:cNvPr id="6" name="Sisällön paikkamerkki 2">
            <a:extLst>
              <a:ext uri="{FF2B5EF4-FFF2-40B4-BE49-F238E27FC236}">
                <a16:creationId xmlns:a16="http://schemas.microsoft.com/office/drawing/2014/main" id="{3C7F6409-5B1A-3EFD-14B7-D6091A2916AA}"/>
              </a:ext>
            </a:extLst>
          </p:cNvPr>
          <p:cNvSpPr txBox="1">
            <a:spLocks/>
          </p:cNvSpPr>
          <p:nvPr/>
        </p:nvSpPr>
        <p:spPr>
          <a:xfrm>
            <a:off x="0" y="1440000"/>
            <a:ext cx="11591988" cy="1957457"/>
          </a:xfrm>
          <a:prstGeom prst="rect">
            <a:avLst/>
          </a:prstGeom>
        </p:spPr>
        <p:txBody>
          <a:bodyPr vert="horz" lIns="720000" tIns="0" rIns="0" bIns="0" numCol="2" spcCol="252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00"/>
              </a:lnSpc>
              <a:spcBef>
                <a:spcPts val="1700"/>
              </a:spcBef>
              <a:buNone/>
            </a:pPr>
            <a:r>
              <a:rPr lang="fi-FI" sz="1400" dirty="0">
                <a:latin typeface="Lato" panose="020F0502020204030203" pitchFamily="34" charset="77"/>
                <a:cs typeface="Calibri" panose="020F0502020204030204"/>
              </a:rPr>
              <a:t>ENPA-hankkeen aikana esille nousseiden alueen valinnassa huomioitavien seikkojen perusteella hankkeessa luotiin oikealla esitetty kooste alueelliselle energiapalvelulle sopivista esimerkki-kortteleista. Lisäksi hankkeessa luotiin seuraavalla sivulla esitetyt tarkastuslistat alueellisen energiapalvelun toteutettavuudelle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sekä kannattavuudelle, joiden avulla energiapalvelun potentiaalia alueelle voidaan arvioida rakentamisen laajuutta ja tyyppijakaumaa tarkemmalla tasolla.</a:t>
            </a:r>
          </a:p>
          <a:p>
            <a:pPr marL="0" indent="0">
              <a:lnSpc>
                <a:spcPts val="1700"/>
              </a:lnSpc>
              <a:spcBef>
                <a:spcPts val="1700"/>
              </a:spcBef>
              <a:buNone/>
            </a:pPr>
            <a:r>
              <a:rPr lang="fi-FI" sz="1400" dirty="0">
                <a:latin typeface="Lato" panose="020F0502020204030203" pitchFamily="34" charset="77"/>
                <a:cs typeface="Calibri" panose="020F0502020204030204"/>
              </a:rPr>
              <a:t>Käsikirjan liitteenä julkaistaan Energiapalvelumallin hankkijan materiaalit -Excel-työkalupakki, joka sisältää muun muassa nämä aineistot. Excel-tiedoston avulla kunnan kaavoittaja tai muu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korttelin potentiaalia arvioiva henkilö voi yksinkertaisesti kerätä tietoa energiapalvelun potentiaalista korttelissa. Näin käyttäjä </a:t>
            </a:r>
            <a:br>
              <a:rPr lang="fi-FI" sz="1400" dirty="0">
                <a:latin typeface="Lato" panose="020F0502020204030203" pitchFamily="34" charset="77"/>
                <a:cs typeface="Calibri" panose="020F0502020204030204"/>
              </a:rPr>
            </a:br>
            <a:r>
              <a:rPr lang="fi-FI" sz="1400" dirty="0">
                <a:latin typeface="Lato" panose="020F0502020204030203" pitchFamily="34" charset="77"/>
                <a:cs typeface="Calibri" panose="020F0502020204030204"/>
              </a:rPr>
              <a:t>voi nopeasti arvioida mahdollisia jatkoselvitystarpeita.</a:t>
            </a:r>
          </a:p>
        </p:txBody>
      </p:sp>
      <p:graphicFrame>
        <p:nvGraphicFramePr>
          <p:cNvPr id="7" name="Taulukko 6">
            <a:extLst>
              <a:ext uri="{FF2B5EF4-FFF2-40B4-BE49-F238E27FC236}">
                <a16:creationId xmlns:a16="http://schemas.microsoft.com/office/drawing/2014/main" id="{E4612B81-DE23-D375-94BA-77B9289CE157}"/>
              </a:ext>
            </a:extLst>
          </p:cNvPr>
          <p:cNvGraphicFramePr>
            <a:graphicFrameLocks noGrp="1"/>
          </p:cNvGraphicFramePr>
          <p:nvPr>
            <p:extLst>
              <p:ext uri="{D42A27DB-BD31-4B8C-83A1-F6EECF244321}">
                <p14:modId xmlns:p14="http://schemas.microsoft.com/office/powerpoint/2010/main" val="2318200048"/>
              </p:ext>
            </p:extLst>
          </p:nvPr>
        </p:nvGraphicFramePr>
        <p:xfrm>
          <a:off x="719988" y="3994729"/>
          <a:ext cx="10872000" cy="1784848"/>
        </p:xfrm>
        <a:graphic>
          <a:graphicData uri="http://schemas.openxmlformats.org/drawingml/2006/table">
            <a:tbl>
              <a:tblPr firstRow="1" firstCol="1" bandCol="1">
                <a:tableStyleId>{8A107856-5554-42FB-B03E-39F5DBC370BA}</a:tableStyleId>
              </a:tblPr>
              <a:tblGrid>
                <a:gridCol w="1512000">
                  <a:extLst>
                    <a:ext uri="{9D8B030D-6E8A-4147-A177-3AD203B41FA5}">
                      <a16:colId xmlns:a16="http://schemas.microsoft.com/office/drawing/2014/main" val="3313634683"/>
                    </a:ext>
                  </a:extLst>
                </a:gridCol>
                <a:gridCol w="3096000">
                  <a:extLst>
                    <a:ext uri="{9D8B030D-6E8A-4147-A177-3AD203B41FA5}">
                      <a16:colId xmlns:a16="http://schemas.microsoft.com/office/drawing/2014/main" val="2806956826"/>
                    </a:ext>
                  </a:extLst>
                </a:gridCol>
                <a:gridCol w="3096000">
                  <a:extLst>
                    <a:ext uri="{9D8B030D-6E8A-4147-A177-3AD203B41FA5}">
                      <a16:colId xmlns:a16="http://schemas.microsoft.com/office/drawing/2014/main" val="1439161968"/>
                    </a:ext>
                  </a:extLst>
                </a:gridCol>
                <a:gridCol w="3168000">
                  <a:extLst>
                    <a:ext uri="{9D8B030D-6E8A-4147-A177-3AD203B41FA5}">
                      <a16:colId xmlns:a16="http://schemas.microsoft.com/office/drawing/2014/main" val="314747126"/>
                    </a:ext>
                  </a:extLst>
                </a:gridCol>
              </a:tblGrid>
              <a:tr h="511374">
                <a:tc>
                  <a:txBody>
                    <a:bodyPr/>
                    <a:lstStyle/>
                    <a:p>
                      <a:pPr marL="0" marR="0" lvl="0" indent="0" algn="l" rtl="0">
                        <a:lnSpc>
                          <a:spcPct val="100000"/>
                        </a:lnSpc>
                        <a:spcBef>
                          <a:spcPts val="0"/>
                        </a:spcBef>
                        <a:spcAft>
                          <a:spcPts val="0"/>
                        </a:spcAft>
                        <a:buClr>
                          <a:srgbClr val="FFFFFF"/>
                        </a:buClr>
                        <a:buSzPts val="1403"/>
                        <a:buFont typeface="Lato"/>
                        <a:buNone/>
                      </a:pPr>
                      <a:r>
                        <a:rPr lang="fi-FI" sz="1400" b="1" i="0" baseline="0" dirty="0">
                          <a:solidFill>
                            <a:schemeClr val="tx2"/>
                          </a:solidFill>
                          <a:latin typeface="Lato" panose="020F0502020204030203" pitchFamily="34" charset="77"/>
                          <a:sym typeface="Lato"/>
                        </a:rPr>
                        <a:t>Korttelityyppi/</a:t>
                      </a:r>
                      <a:br>
                        <a:rPr lang="fi-FI" sz="1400" b="1" i="0" baseline="0" dirty="0">
                          <a:solidFill>
                            <a:schemeClr val="tx2"/>
                          </a:solidFill>
                          <a:latin typeface="Lato" panose="020F0502020204030203" pitchFamily="34" charset="77"/>
                          <a:sym typeface="Lato"/>
                        </a:rPr>
                      </a:br>
                      <a:r>
                        <a:rPr lang="fi-FI" sz="1400" b="1" i="0" baseline="0" dirty="0">
                          <a:solidFill>
                            <a:schemeClr val="tx2"/>
                          </a:solidFill>
                          <a:latin typeface="Lato" panose="020F0502020204030203" pitchFamily="34" charset="77"/>
                          <a:sym typeface="Lato"/>
                        </a:rPr>
                        <a:t>kannattavuus*</a:t>
                      </a:r>
                      <a:endParaRPr lang="fi-FI" sz="1400" b="1" i="0" baseline="0" dirty="0">
                        <a:solidFill>
                          <a:schemeClr val="tx2"/>
                        </a:solidFill>
                        <a:latin typeface="Lato" panose="020F0502020204030203" pitchFamily="34" charset="77"/>
                      </a:endParaRPr>
                    </a:p>
                  </a:txBody>
                  <a:tcPr marL="54000" marR="89024" marT="44512" marB="44512">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chemeClr val="bg2">
                        <a:lumMod val="90000"/>
                      </a:schemeClr>
                    </a:solidFill>
                  </a:tcPr>
                </a:tc>
                <a:tc>
                  <a:txBody>
                    <a:bodyPr/>
                    <a:lstStyle/>
                    <a:p>
                      <a:r>
                        <a:rPr lang="fi-FI" sz="1400" b="1" i="0" u="none" strike="noStrike" cap="none" baseline="0" dirty="0">
                          <a:solidFill>
                            <a:schemeClr val="bg1"/>
                          </a:solidFill>
                          <a:latin typeface="Lato" panose="020F0502020204030203" pitchFamily="34" charset="77"/>
                          <a:sym typeface="Lato"/>
                        </a:rPr>
                        <a:t>Kohtalainen</a:t>
                      </a:r>
                      <a:endParaRPr lang="fi-FI" sz="1400" b="1" i="0" baseline="0" dirty="0">
                        <a:solidFill>
                          <a:schemeClr val="bg1"/>
                        </a:solidFill>
                        <a:latin typeface="Lato" panose="020F0502020204030203" pitchFamily="34" charset="77"/>
                      </a:endParaRPr>
                    </a:p>
                  </a:txBody>
                  <a:tcPr marL="54000" marR="89024" marT="44512" marB="44512">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fi-FI" sz="1400" b="1" i="0" u="none" strike="noStrike" cap="none" baseline="0" dirty="0">
                          <a:solidFill>
                            <a:schemeClr val="bg1"/>
                          </a:solidFill>
                          <a:latin typeface="Lato" panose="020F0502020204030203" pitchFamily="34" charset="77"/>
                          <a:sym typeface="Lato"/>
                        </a:rPr>
                        <a:t>Hyvä</a:t>
                      </a:r>
                      <a:endParaRPr lang="fi-FI" sz="1400" b="1" i="0" baseline="0" dirty="0">
                        <a:solidFill>
                          <a:schemeClr val="bg1"/>
                        </a:solidFill>
                        <a:latin typeface="Lato" panose="020F0502020204030203" pitchFamily="34" charset="77"/>
                      </a:endParaRPr>
                    </a:p>
                  </a:txBody>
                  <a:tcPr marL="54000" marR="89024" marT="44512" marB="44512">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r>
                        <a:rPr lang="fi-FI" sz="1400" b="1" i="0" u="none" strike="noStrike" cap="none" baseline="0" dirty="0">
                          <a:solidFill>
                            <a:schemeClr val="bg1"/>
                          </a:solidFill>
                          <a:latin typeface="Lato" panose="020F0502020204030203" pitchFamily="34" charset="77"/>
                          <a:sym typeface="Lato"/>
                        </a:rPr>
                        <a:t>Erittäin hyvä</a:t>
                      </a:r>
                      <a:endParaRPr lang="fi-FI" sz="1400" b="1" i="0" baseline="0" dirty="0">
                        <a:solidFill>
                          <a:schemeClr val="bg1"/>
                        </a:solidFill>
                        <a:latin typeface="Lato" panose="020F0502020204030203" pitchFamily="34" charset="77"/>
                      </a:endParaRPr>
                    </a:p>
                  </a:txBody>
                  <a:tcPr marL="54000" marR="89024" marT="44512" marB="44512">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noFill/>
                      <a:prstDash val="solid"/>
                      <a:round/>
                      <a:headEnd type="none" w="med" len="med"/>
                      <a:tailEnd type="none" w="med" len="med"/>
                    </a:lnB>
                    <a:lnBlToTr w="12700" cmpd="sng">
                      <a:noFill/>
                      <a:prstDash val="solid"/>
                    </a:lnBlToTr>
                    <a:solidFill>
                      <a:schemeClr val="accent1"/>
                    </a:solidFill>
                  </a:tcPr>
                </a:tc>
                <a:extLst>
                  <a:ext uri="{0D108BD9-81ED-4DB2-BD59-A6C34878D82A}">
                    <a16:rowId xmlns:a16="http://schemas.microsoft.com/office/drawing/2014/main" val="1717414226"/>
                  </a:ext>
                </a:extLst>
              </a:tr>
              <a:tr h="72910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b="0" i="0" u="none" strike="noStrike" cap="none" dirty="0">
                          <a:solidFill>
                            <a:schemeClr val="tx1"/>
                          </a:solidFill>
                          <a:latin typeface="Lato" panose="020F0502020204030203" pitchFamily="34" charset="77"/>
                          <a:sym typeface="Lato"/>
                        </a:rPr>
                        <a:t>Asuinkerrostalo-</a:t>
                      </a:r>
                      <a:br>
                        <a:rPr lang="fi-FI" sz="1400" b="0" i="0" u="none" strike="noStrike" cap="none" dirty="0">
                          <a:solidFill>
                            <a:schemeClr val="tx1"/>
                          </a:solidFill>
                          <a:latin typeface="Lato" panose="020F0502020204030203" pitchFamily="34" charset="77"/>
                          <a:sym typeface="Lato"/>
                        </a:rPr>
                      </a:br>
                      <a:r>
                        <a:rPr lang="fi-FI" sz="1400" b="0" i="0" u="none" strike="noStrike" cap="none" dirty="0">
                          <a:solidFill>
                            <a:schemeClr val="tx1"/>
                          </a:solidFill>
                          <a:latin typeface="Lato" panose="020F0502020204030203" pitchFamily="34" charset="77"/>
                          <a:sym typeface="Lato"/>
                        </a:rPr>
                        <a:t>painotteinen</a:t>
                      </a:r>
                      <a:endParaRPr lang="fi-FI" sz="1400" b="0" i="0" dirty="0">
                        <a:solidFill>
                          <a:schemeClr val="tx1"/>
                        </a:solidFill>
                        <a:latin typeface="Lato" panose="020F0502020204030203" pitchFamily="34" charset="77"/>
                      </a:endParaRPr>
                    </a:p>
                    <a:p>
                      <a:endParaRPr lang="fi-FI" sz="1400" b="0" i="0" dirty="0">
                        <a:latin typeface="Lato" panose="020F0502020204030203" pitchFamily="34" charset="77"/>
                      </a:endParaRPr>
                    </a:p>
                  </a:txBody>
                  <a:tcPr marL="54000" marR="89024" marT="44512" marB="44512">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19050" cap="flat" cmpd="sng" algn="ctr">
                      <a:solidFill>
                        <a:schemeClr val="bg1"/>
                      </a:solidFill>
                      <a:prstDash val="solid"/>
                      <a:round/>
                      <a:headEnd type="none" w="med" len="med"/>
                      <a:tailEnd type="none" w="med" len="med"/>
                    </a:lnB>
                    <a:solidFill>
                      <a:schemeClr val="tx2">
                        <a:lumMod val="20000"/>
                        <a:lumOff val="80000"/>
                      </a:schemeClr>
                    </a:solidFill>
                  </a:tcPr>
                </a:tc>
                <a:tc>
                  <a:txBody>
                    <a:bodyPr/>
                    <a:lstStyle/>
                    <a:p>
                      <a:pPr marL="0" marR="0" lvl="0" indent="0" algn="l" rtl="0">
                        <a:lnSpc>
                          <a:spcPts val="1600"/>
                        </a:lnSpc>
                        <a:spcBef>
                          <a:spcPts val="0"/>
                        </a:spcBef>
                        <a:spcAft>
                          <a:spcPts val="0"/>
                        </a:spcAft>
                        <a:buClr>
                          <a:srgbClr val="000000"/>
                        </a:buClr>
                        <a:buSzPts val="1200"/>
                        <a:buFont typeface="Lato"/>
                        <a:buNone/>
                      </a:pPr>
                      <a:r>
                        <a:rPr lang="fi-FI" sz="1400" b="0" i="0" u="none" strike="noStrike" cap="none" dirty="0">
                          <a:solidFill>
                            <a:schemeClr val="tx1"/>
                          </a:solidFill>
                          <a:latin typeface="Lato" panose="020F0502020204030203" pitchFamily="34" charset="77"/>
                          <a:sym typeface="Lato"/>
                        </a:rPr>
                        <a:t>Asuinkerrostaloja </a:t>
                      </a:r>
                      <a:br>
                        <a:rPr lang="fi-FI" sz="1400" b="0" i="0" u="none" strike="noStrike" cap="none" dirty="0">
                          <a:solidFill>
                            <a:schemeClr val="tx1"/>
                          </a:solidFill>
                          <a:latin typeface="Lato" panose="020F0502020204030203" pitchFamily="34" charset="77"/>
                          <a:sym typeface="Lato"/>
                        </a:rPr>
                      </a:br>
                      <a:r>
                        <a:rPr lang="fi-FI" sz="1400" b="0" i="0" u="none" strike="noStrike" cap="none" dirty="0">
                          <a:solidFill>
                            <a:schemeClr val="tx1"/>
                          </a:solidFill>
                          <a:latin typeface="Lato" panose="020F0502020204030203" pitchFamily="34" charset="77"/>
                          <a:sym typeface="Lato"/>
                        </a:rPr>
                        <a:t>vähintään 10 000 kem</a:t>
                      </a:r>
                      <a:r>
                        <a:rPr lang="fi-FI" sz="1400" b="0" i="0" u="none" strike="noStrike" cap="none" baseline="30000" dirty="0">
                          <a:solidFill>
                            <a:schemeClr val="tx1"/>
                          </a:solidFill>
                          <a:latin typeface="Lato" panose="020F0502020204030203" pitchFamily="34" charset="77"/>
                          <a:sym typeface="Lato"/>
                        </a:rPr>
                        <a:t>2</a:t>
                      </a:r>
                      <a:endParaRPr lang="fi-FI" sz="1400" b="0" i="0" dirty="0">
                        <a:solidFill>
                          <a:schemeClr val="tx1"/>
                        </a:solidFill>
                        <a:latin typeface="Lato" panose="020F0502020204030203" pitchFamily="34" charset="77"/>
                      </a:endParaRPr>
                    </a:p>
                  </a:txBody>
                  <a:tcPr marL="54000" marR="43200" marT="44512" marB="44512">
                    <a:lnL w="19050" cap="flat" cmpd="sng" algn="ctr">
                      <a:noFill/>
                      <a:prstDash val="solid"/>
                      <a:round/>
                      <a:headEnd type="none" w="med" len="med"/>
                      <a:tailEnd type="none" w="med" len="med"/>
                    </a:lnL>
                    <a:lnR w="12700" cap="flat" cmpd="sng" algn="ctr">
                      <a:solidFill>
                        <a:schemeClr val="tx2">
                          <a:lumMod val="60000"/>
                          <a:lumOff val="40000"/>
                        </a:schemeClr>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rgbClr val="E6EBF5"/>
                    </a:solidFill>
                  </a:tcPr>
                </a:tc>
                <a:tc>
                  <a:txBody>
                    <a:bodyPr/>
                    <a:lstStyle/>
                    <a:p>
                      <a:pPr marL="0" marR="0" lvl="0" indent="0" algn="l" rtl="0">
                        <a:lnSpc>
                          <a:spcPts val="1600"/>
                        </a:lnSpc>
                        <a:spcBef>
                          <a:spcPts val="0"/>
                        </a:spcBef>
                        <a:spcAft>
                          <a:spcPts val="0"/>
                        </a:spcAft>
                        <a:buClr>
                          <a:srgbClr val="000000"/>
                        </a:buClr>
                        <a:buSzPts val="1200"/>
                        <a:buFont typeface="Lato"/>
                        <a:buNone/>
                      </a:pPr>
                      <a:r>
                        <a:rPr lang="fi-FI" sz="1400" b="0" i="0" u="none" strike="noStrike" cap="none" dirty="0">
                          <a:solidFill>
                            <a:schemeClr val="tx1"/>
                          </a:solidFill>
                          <a:latin typeface="Lato" panose="020F0502020204030203" pitchFamily="34" charset="77"/>
                          <a:sym typeface="Lato"/>
                        </a:rPr>
                        <a:t>Asuinkerrostaloja noin 25 000 kem</a:t>
                      </a:r>
                      <a:r>
                        <a:rPr lang="fi-FI" sz="1400" b="0" i="0" u="none" strike="noStrike" cap="none" baseline="30000" dirty="0">
                          <a:solidFill>
                            <a:schemeClr val="tx1"/>
                          </a:solidFill>
                          <a:latin typeface="Lato" panose="020F0502020204030203" pitchFamily="34" charset="77"/>
                          <a:sym typeface="Lato"/>
                        </a:rPr>
                        <a:t>2 </a:t>
                      </a:r>
                      <a:r>
                        <a:rPr lang="fi-FI" sz="1400" b="0" i="0" u="none" strike="noStrike" cap="none" dirty="0">
                          <a:solidFill>
                            <a:schemeClr val="tx1"/>
                          </a:solidFill>
                          <a:latin typeface="Lato" panose="020F0502020204030203" pitchFamily="34" charset="77"/>
                          <a:sym typeface="Lato"/>
                        </a:rPr>
                        <a:t>+ jäähdytys rakennuksissa</a:t>
                      </a:r>
                      <a:endParaRPr lang="fi-FI" sz="1400" b="0" i="0" dirty="0">
                        <a:solidFill>
                          <a:schemeClr val="tx1"/>
                        </a:solidFill>
                        <a:latin typeface="Lato" panose="020F0502020204030203" pitchFamily="34" charset="77"/>
                      </a:endParaRPr>
                    </a:p>
                  </a:txBody>
                  <a:tcPr marL="54000" marR="43200" marT="44512" marB="44512">
                    <a:lnL w="12700" cap="flat" cmpd="sng" algn="ctr">
                      <a:solidFill>
                        <a:schemeClr val="tx2">
                          <a:lumMod val="60000"/>
                          <a:lumOff val="40000"/>
                        </a:schemeClr>
                      </a:solidFill>
                      <a:prstDash val="solid"/>
                      <a:round/>
                      <a:headEnd type="none" w="med" len="med"/>
                      <a:tailEnd type="none" w="med" len="med"/>
                    </a:lnL>
                    <a:lnR w="12700" cap="flat" cmpd="sng" algn="ctr">
                      <a:solidFill>
                        <a:schemeClr val="tx2">
                          <a:lumMod val="60000"/>
                          <a:lumOff val="40000"/>
                        </a:schemeClr>
                      </a:solid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rgbClr val="E6EBF5"/>
                    </a:solidFill>
                  </a:tcPr>
                </a:tc>
                <a:tc>
                  <a:txBody>
                    <a:bodyPr/>
                    <a:lstStyle/>
                    <a:p>
                      <a:pPr marL="0" marR="0" lvl="0" indent="0" algn="l" rtl="0">
                        <a:lnSpc>
                          <a:spcPts val="1600"/>
                        </a:lnSpc>
                        <a:spcBef>
                          <a:spcPts val="0"/>
                        </a:spcBef>
                        <a:spcAft>
                          <a:spcPts val="0"/>
                        </a:spcAft>
                        <a:buClr>
                          <a:srgbClr val="000000"/>
                        </a:buClr>
                        <a:buSzPts val="1200"/>
                        <a:buFont typeface="Lato"/>
                        <a:buNone/>
                      </a:pPr>
                      <a:r>
                        <a:rPr lang="fi-FI" sz="1400" b="0" i="0" u="none" strike="noStrike" cap="none" dirty="0">
                          <a:solidFill>
                            <a:schemeClr val="tx1"/>
                          </a:solidFill>
                          <a:latin typeface="Lato" panose="020F0502020204030203" pitchFamily="34" charset="77"/>
                          <a:sym typeface="Lato"/>
                        </a:rPr>
                        <a:t>Asuinkerrostaloja yli 25 000 kem</a:t>
                      </a:r>
                      <a:r>
                        <a:rPr lang="fi-FI" sz="1400" b="0" i="0" u="none" strike="noStrike" cap="none" baseline="30000" dirty="0">
                          <a:solidFill>
                            <a:schemeClr val="tx1"/>
                          </a:solidFill>
                          <a:latin typeface="Lato" panose="020F0502020204030203" pitchFamily="34" charset="77"/>
                          <a:sym typeface="Lato"/>
                        </a:rPr>
                        <a:t>2 </a:t>
                      </a:r>
                      <a:r>
                        <a:rPr lang="fi-FI" sz="1400" b="0" i="0" u="none" strike="noStrike" cap="none" dirty="0">
                          <a:solidFill>
                            <a:schemeClr val="tx1"/>
                          </a:solidFill>
                          <a:latin typeface="Lato" panose="020F0502020204030203" pitchFamily="34" charset="77"/>
                          <a:sym typeface="Lato"/>
                        </a:rPr>
                        <a:t>+ jäähdytys rakennuksissa + päivittäistavarakauppa</a:t>
                      </a:r>
                      <a:endParaRPr lang="fi-FI" sz="1400" b="0" i="0" u="none" strike="noStrike" cap="none" dirty="0">
                        <a:solidFill>
                          <a:schemeClr val="tx1"/>
                        </a:solidFill>
                        <a:latin typeface="Lato" panose="020F0502020204030203" pitchFamily="34" charset="77"/>
                        <a:ea typeface="Lato"/>
                        <a:cs typeface="Lato"/>
                        <a:sym typeface="Lato"/>
                      </a:endParaRPr>
                    </a:p>
                  </a:txBody>
                  <a:tcPr marL="54000" marR="43200" marT="44512" marB="44512">
                    <a:lnL w="12700" cap="flat" cmpd="sng" algn="ctr">
                      <a:solidFill>
                        <a:schemeClr val="tx2">
                          <a:lumMod val="60000"/>
                          <a:lumOff val="40000"/>
                        </a:schemeClr>
                      </a:solidFill>
                      <a:prstDash val="solid"/>
                      <a:round/>
                      <a:headEnd type="none" w="med" len="med"/>
                      <a:tailEnd type="none" w="med" len="med"/>
                    </a:lnL>
                    <a:lnR w="19050" cap="flat" cmpd="sng" algn="ctr">
                      <a:noFill/>
                      <a:prstDash val="solid"/>
                      <a:round/>
                      <a:headEnd type="none" w="med" len="med"/>
                      <a:tailEnd type="none" w="med" len="med"/>
                    </a:lnR>
                    <a:lnT w="19050" cap="flat" cmpd="sng" algn="ctr">
                      <a:no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rgbClr val="E6EBF5"/>
                    </a:solidFill>
                  </a:tcPr>
                </a:tc>
                <a:extLst>
                  <a:ext uri="{0D108BD9-81ED-4DB2-BD59-A6C34878D82A}">
                    <a16:rowId xmlns:a16="http://schemas.microsoft.com/office/drawing/2014/main" val="2668905009"/>
                  </a:ext>
                </a:extLst>
              </a:tr>
              <a:tr h="54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400" b="0" i="0" u="none" strike="noStrike" cap="none" dirty="0">
                          <a:solidFill>
                            <a:schemeClr val="tx1"/>
                          </a:solidFill>
                          <a:latin typeface="Lato" panose="020F0502020204030203" pitchFamily="34" charset="77"/>
                          <a:sym typeface="Lato"/>
                        </a:rPr>
                        <a:t>Sekakorttelit</a:t>
                      </a:r>
                      <a:endParaRPr lang="fi-FI" sz="1400" b="0" i="0" dirty="0">
                        <a:solidFill>
                          <a:schemeClr val="tx1"/>
                        </a:solidFill>
                        <a:latin typeface="Lato" panose="020F0502020204030203" pitchFamily="34" charset="77"/>
                      </a:endParaRPr>
                    </a:p>
                  </a:txBody>
                  <a:tcPr marL="54000" marR="89024" marT="44512" marB="44512">
                    <a:lnL w="19050" cap="flat" cmpd="sng" algn="ctr">
                      <a:solidFill>
                        <a:schemeClr val="bg1"/>
                      </a:solidFill>
                      <a:prstDash val="solid"/>
                      <a:round/>
                      <a:headEnd type="none" w="med" len="med"/>
                      <a:tailEnd type="none" w="med" len="med"/>
                    </a:lnL>
                    <a:lnR w="19050" cap="flat" cmpd="sng" algn="ctr">
                      <a:no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chemeClr val="tx2">
                        <a:lumMod val="20000"/>
                        <a:lumOff val="80000"/>
                      </a:schemeClr>
                    </a:solidFill>
                  </a:tcPr>
                </a:tc>
                <a:tc>
                  <a:txBody>
                    <a:bodyPr/>
                    <a:lstStyle/>
                    <a:p>
                      <a:pPr marL="0" marR="0" lvl="0" indent="0" algn="l" defTabSz="914400" rtl="0" eaLnBrk="1" latinLnBrk="0" hangingPunct="1">
                        <a:lnSpc>
                          <a:spcPts val="1600"/>
                        </a:lnSpc>
                        <a:spcBef>
                          <a:spcPts val="0"/>
                        </a:spcBef>
                        <a:spcAft>
                          <a:spcPts val="0"/>
                        </a:spcAft>
                        <a:buClr>
                          <a:srgbClr val="000000"/>
                        </a:buClr>
                        <a:buSzPts val="1200"/>
                        <a:buFont typeface="Lato"/>
                        <a:buNone/>
                      </a:pPr>
                      <a:r>
                        <a:rPr lang="fi-FI" sz="1400" b="0" i="0" u="none" strike="noStrike" kern="1200" cap="none" dirty="0">
                          <a:solidFill>
                            <a:schemeClr val="tx1"/>
                          </a:solidFill>
                          <a:latin typeface="Lato" panose="020F0502020204030203" pitchFamily="34" charset="77"/>
                          <a:ea typeface="+mn-ea"/>
                          <a:cs typeface="+mn-cs"/>
                          <a:sym typeface="Lato"/>
                        </a:rPr>
                        <a:t>Peruskoulu + päiväkoti </a:t>
                      </a:r>
                      <a:br>
                        <a:rPr lang="fi-FI" sz="1400" b="0" i="0" u="none" strike="noStrike" kern="1200" cap="none" dirty="0">
                          <a:solidFill>
                            <a:schemeClr val="tx1"/>
                          </a:solidFill>
                          <a:latin typeface="Lato" panose="020F0502020204030203" pitchFamily="34" charset="77"/>
                          <a:ea typeface="+mn-ea"/>
                          <a:cs typeface="+mn-cs"/>
                          <a:sym typeface="Lato"/>
                        </a:rPr>
                      </a:br>
                      <a:r>
                        <a:rPr lang="fi-FI" sz="1400" b="0" i="0" u="none" strike="noStrike" kern="1200" cap="none" dirty="0">
                          <a:solidFill>
                            <a:schemeClr val="tx1"/>
                          </a:solidFill>
                          <a:latin typeface="Lato" panose="020F0502020204030203" pitchFamily="34" charset="77"/>
                          <a:ea typeface="+mn-ea"/>
                          <a:cs typeface="+mn-cs"/>
                          <a:sym typeface="Lato"/>
                        </a:rPr>
                        <a:t>vähintään 10 000 kem</a:t>
                      </a:r>
                      <a:r>
                        <a:rPr lang="fi-FI" sz="1400" b="0" i="0" u="none" strike="noStrike" kern="1200" cap="none" baseline="30000" dirty="0">
                          <a:solidFill>
                            <a:schemeClr val="tx1"/>
                          </a:solidFill>
                          <a:latin typeface="Lato" panose="020F0502020204030203" pitchFamily="34" charset="77"/>
                          <a:ea typeface="+mn-ea"/>
                          <a:cs typeface="+mn-cs"/>
                          <a:sym typeface="Lato"/>
                        </a:rPr>
                        <a:t>2</a:t>
                      </a:r>
                      <a:endParaRPr lang="fi-FI" sz="1400" b="0" i="0" u="none" strike="noStrike" kern="1200" cap="none" baseline="30000" dirty="0">
                        <a:solidFill>
                          <a:schemeClr val="tx1"/>
                        </a:solidFill>
                        <a:latin typeface="Lato" panose="020F0502020204030203" pitchFamily="34" charset="77"/>
                        <a:ea typeface="+mn-ea"/>
                        <a:cs typeface="+mn-cs"/>
                      </a:endParaRPr>
                    </a:p>
                  </a:txBody>
                  <a:tcPr marL="54000" marR="43200" marT="44512" marB="44512">
                    <a:lnL w="19050" cap="flat" cmpd="sng" algn="ctr">
                      <a:noFill/>
                      <a:prstDash val="solid"/>
                      <a:round/>
                      <a:headEnd type="none" w="med" len="med"/>
                      <a:tailEnd type="none" w="med" len="med"/>
                    </a:lnL>
                    <a:lnR w="127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rgbClr val="E6EBF5"/>
                    </a:solidFill>
                  </a:tcPr>
                </a:tc>
                <a:tc>
                  <a:txBody>
                    <a:bodyPr/>
                    <a:lstStyle/>
                    <a:p>
                      <a:pPr marL="0" marR="0" lvl="0" indent="0" algn="l" rtl="0">
                        <a:lnSpc>
                          <a:spcPts val="1600"/>
                        </a:lnSpc>
                        <a:spcBef>
                          <a:spcPts val="0"/>
                        </a:spcBef>
                        <a:spcAft>
                          <a:spcPts val="0"/>
                        </a:spcAft>
                        <a:buClr>
                          <a:srgbClr val="000000"/>
                        </a:buClr>
                        <a:buSzPts val="1200"/>
                        <a:buFont typeface="Lato"/>
                        <a:buNone/>
                      </a:pPr>
                      <a:r>
                        <a:rPr lang="fi-FI" sz="1400" b="0" i="0" u="none" strike="noStrike" cap="none" baseline="0" dirty="0">
                          <a:solidFill>
                            <a:schemeClr val="tx1"/>
                          </a:solidFill>
                          <a:latin typeface="Lato" panose="020F0502020204030203" pitchFamily="34" charset="77"/>
                          <a:sym typeface="Lato"/>
                        </a:rPr>
                        <a:t>Peruskoulu + päiväkoti + asuinkerrostaloja noin 25 000 kem</a:t>
                      </a:r>
                      <a:r>
                        <a:rPr lang="fi-FI" sz="1400" b="0" i="0" u="none" strike="noStrike" cap="none" baseline="30000" dirty="0">
                          <a:solidFill>
                            <a:schemeClr val="tx1"/>
                          </a:solidFill>
                          <a:latin typeface="Lato" panose="020F0502020204030203" pitchFamily="34" charset="77"/>
                          <a:sym typeface="Lato"/>
                        </a:rPr>
                        <a:t>2</a:t>
                      </a:r>
                      <a:endParaRPr lang="fi-FI" sz="1400" b="0" i="0" baseline="30000" dirty="0">
                        <a:solidFill>
                          <a:schemeClr val="tx1"/>
                        </a:solidFill>
                        <a:latin typeface="Lato" panose="020F0502020204030203" pitchFamily="34" charset="77"/>
                      </a:endParaRPr>
                    </a:p>
                  </a:txBody>
                  <a:tcPr marL="54000" marR="43200" marT="44512" marB="44512">
                    <a:lnL w="12700" cap="flat" cmpd="sng" algn="ctr">
                      <a:solidFill>
                        <a:schemeClr val="tx2">
                          <a:lumMod val="60000"/>
                          <a:lumOff val="40000"/>
                        </a:schemeClr>
                      </a:solidFill>
                      <a:prstDash val="solid"/>
                      <a:round/>
                      <a:headEnd type="none" w="med" len="med"/>
                      <a:tailEnd type="none" w="med" len="med"/>
                    </a:lnL>
                    <a:lnR w="12700" cap="flat" cmpd="sng" algn="ctr">
                      <a:solidFill>
                        <a:schemeClr val="tx2">
                          <a:lumMod val="60000"/>
                          <a:lumOff val="40000"/>
                        </a:schemeClr>
                      </a:solid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rgbClr val="E6EBF5"/>
                    </a:solidFill>
                  </a:tcPr>
                </a:tc>
                <a:tc>
                  <a:txBody>
                    <a:bodyPr/>
                    <a:lstStyle/>
                    <a:p>
                      <a:pPr marL="0" marR="0" lvl="0" indent="0" algn="l" rtl="0">
                        <a:lnSpc>
                          <a:spcPts val="1600"/>
                        </a:lnSpc>
                        <a:spcBef>
                          <a:spcPts val="0"/>
                        </a:spcBef>
                        <a:spcAft>
                          <a:spcPts val="0"/>
                        </a:spcAft>
                        <a:buClr>
                          <a:srgbClr val="000000"/>
                        </a:buClr>
                        <a:buSzPts val="1200"/>
                        <a:buFont typeface="Lato"/>
                        <a:buNone/>
                      </a:pPr>
                      <a:r>
                        <a:rPr lang="fi-FI" sz="1400" b="0" i="0" u="none" strike="noStrike" cap="none" dirty="0">
                          <a:solidFill>
                            <a:schemeClr val="tx1"/>
                          </a:solidFill>
                          <a:latin typeface="Lato" panose="020F0502020204030203" pitchFamily="34" charset="77"/>
                          <a:sym typeface="Lato"/>
                        </a:rPr>
                        <a:t>Toimistorakennus + asuinkerrostaloja + päivittäistavarakauppa yli 25 000 kem</a:t>
                      </a:r>
                      <a:r>
                        <a:rPr lang="fi-FI" sz="1400" b="0" i="0" u="none" strike="noStrike" cap="none" baseline="30000" dirty="0">
                          <a:solidFill>
                            <a:schemeClr val="tx1"/>
                          </a:solidFill>
                          <a:latin typeface="Lato" panose="020F0502020204030203" pitchFamily="34" charset="77"/>
                          <a:sym typeface="Lato"/>
                        </a:rPr>
                        <a:t>2</a:t>
                      </a:r>
                      <a:endParaRPr lang="fi-FI" sz="1400" b="0" i="0" u="none" strike="noStrike" cap="none" baseline="30000" dirty="0">
                        <a:solidFill>
                          <a:schemeClr val="tx1"/>
                        </a:solidFill>
                        <a:latin typeface="Lato" panose="020F0502020204030203" pitchFamily="34" charset="77"/>
                        <a:ea typeface="Lato"/>
                        <a:cs typeface="Lato"/>
                        <a:sym typeface="Lato"/>
                      </a:endParaRPr>
                    </a:p>
                  </a:txBody>
                  <a:tcPr marL="54000" marR="43200" marT="44512" marB="44512">
                    <a:lnL w="12700" cap="flat" cmpd="sng" algn="ctr">
                      <a:solidFill>
                        <a:schemeClr val="tx2">
                          <a:lumMod val="60000"/>
                          <a:lumOff val="40000"/>
                        </a:schemeClr>
                      </a:solidFill>
                      <a:prstDash val="solid"/>
                      <a:round/>
                      <a:headEnd type="none" w="med" len="med"/>
                      <a:tailEnd type="none" w="med" len="med"/>
                    </a:lnL>
                    <a:lnR w="19050" cap="flat" cmpd="sng" algn="ctr">
                      <a:noFill/>
                      <a:prstDash val="solid"/>
                      <a:round/>
                      <a:headEnd type="none" w="med" len="med"/>
                      <a:tailEnd type="none" w="med" len="med"/>
                    </a:lnR>
                    <a:lnT w="12700" cap="flat" cmpd="sng" algn="ctr">
                      <a:solidFill>
                        <a:schemeClr val="tx2">
                          <a:lumMod val="60000"/>
                          <a:lumOff val="40000"/>
                        </a:schemeClr>
                      </a:solidFill>
                      <a:prstDash val="solid"/>
                      <a:round/>
                      <a:headEnd type="none" w="med" len="med"/>
                      <a:tailEnd type="none" w="med" len="med"/>
                    </a:lnT>
                    <a:lnB w="12700" cap="flat" cmpd="sng" algn="ctr">
                      <a:solidFill>
                        <a:schemeClr val="tx2">
                          <a:lumMod val="60000"/>
                          <a:lumOff val="40000"/>
                        </a:schemeClr>
                      </a:solidFill>
                      <a:prstDash val="solid"/>
                      <a:round/>
                      <a:headEnd type="none" w="med" len="med"/>
                      <a:tailEnd type="none" w="med" len="med"/>
                    </a:lnB>
                    <a:solidFill>
                      <a:srgbClr val="E6EBF5"/>
                    </a:solidFill>
                  </a:tcPr>
                </a:tc>
                <a:extLst>
                  <a:ext uri="{0D108BD9-81ED-4DB2-BD59-A6C34878D82A}">
                    <a16:rowId xmlns:a16="http://schemas.microsoft.com/office/drawing/2014/main" val="2676504476"/>
                  </a:ext>
                </a:extLst>
              </a:tr>
            </a:tbl>
          </a:graphicData>
        </a:graphic>
      </p:graphicFrame>
      <p:sp>
        <p:nvSpPr>
          <p:cNvPr id="4" name="Rectangle 185">
            <a:extLst>
              <a:ext uri="{FF2B5EF4-FFF2-40B4-BE49-F238E27FC236}">
                <a16:creationId xmlns:a16="http://schemas.microsoft.com/office/drawing/2014/main" id="{3210D2D0-4161-D783-7DE7-9FCAF5FF0E4A}"/>
              </a:ext>
            </a:extLst>
          </p:cNvPr>
          <p:cNvSpPr/>
          <p:nvPr/>
        </p:nvSpPr>
        <p:spPr>
          <a:xfrm>
            <a:off x="0" y="5931970"/>
            <a:ext cx="11135948" cy="169277"/>
          </a:xfrm>
          <a:prstGeom prst="rect">
            <a:avLst/>
          </a:prstGeom>
        </p:spPr>
        <p:txBody>
          <a:bodyPr wrap="square" lIns="720000" tIns="0" rIns="0" bIns="0" anchor="t">
            <a:noAutofit/>
          </a:bodyPr>
          <a:lstStyle/>
          <a:p>
            <a:pPr>
              <a:defRPr/>
            </a:pPr>
            <a:r>
              <a:rPr kumimoji="0" lang="fi-FI" sz="1100" b="0" i="0" u="none" strike="noStrike" kern="0" cap="none" spc="0" normalizeH="0" baseline="0" noProof="0" dirty="0">
                <a:ln>
                  <a:noFill/>
                </a:ln>
                <a:solidFill>
                  <a:srgbClr val="000000"/>
                </a:solidFill>
                <a:effectLst/>
                <a:uLnTx/>
                <a:uFillTx/>
                <a:latin typeface="Lato" panose="020F0502020204030203" pitchFamily="34" charset="77"/>
                <a:ea typeface="Calibri"/>
                <a:cs typeface="Calibri"/>
              </a:rPr>
              <a:t>*Kannattavuustarkasteluissa huomioitava, että kannattavuuteen vaikuttaa </a:t>
            </a:r>
            <a:r>
              <a:rPr lang="fi-FI" sz="1100" kern="0" dirty="0">
                <a:solidFill>
                  <a:srgbClr val="000000"/>
                </a:solidFill>
                <a:latin typeface="Lato" panose="020F0502020204030203" pitchFamily="34" charset="77"/>
                <a:ea typeface="Calibri"/>
                <a:cs typeface="Calibri"/>
              </a:rPr>
              <a:t>olennaisesti muun muassa </a:t>
            </a:r>
            <a:r>
              <a:rPr kumimoji="0" lang="fi-FI" sz="1100" b="0" i="0" u="none" strike="noStrike" kern="0" cap="none" spc="0" normalizeH="0" baseline="0" noProof="0" dirty="0">
                <a:ln>
                  <a:noFill/>
                </a:ln>
                <a:solidFill>
                  <a:srgbClr val="000000"/>
                </a:solidFill>
                <a:effectLst/>
                <a:uLnTx/>
                <a:uFillTx/>
                <a:latin typeface="Lato" panose="020F0502020204030203" pitchFamily="34" charset="77"/>
                <a:ea typeface="Calibri"/>
                <a:cs typeface="Calibri"/>
              </a:rPr>
              <a:t>kaukolämmön hinnoittelu</a:t>
            </a:r>
            <a:r>
              <a:rPr lang="fi-FI" sz="1100" kern="0" dirty="0">
                <a:solidFill>
                  <a:srgbClr val="000000"/>
                </a:solidFill>
                <a:latin typeface="Lato" panose="020F0502020204030203" pitchFamily="34" charset="77"/>
                <a:ea typeface="Calibri"/>
                <a:cs typeface="Calibri"/>
              </a:rPr>
              <a:t>.</a:t>
            </a:r>
            <a:endParaRPr lang="fi-FI" sz="1100" b="0" i="0" u="none" strike="noStrike" kern="0" cap="none" spc="0" normalizeH="0" baseline="0" noProof="0" dirty="0">
              <a:ln>
                <a:noFill/>
              </a:ln>
              <a:solidFill>
                <a:srgbClr val="000000"/>
              </a:solidFill>
              <a:effectLst/>
              <a:uLnTx/>
              <a:uFillTx/>
              <a:latin typeface="Lato" panose="020F0502020204030203" pitchFamily="34" charset="77"/>
              <a:ea typeface="Calibri"/>
              <a:cs typeface="Calibri"/>
            </a:endParaRPr>
          </a:p>
        </p:txBody>
      </p:sp>
      <p:sp>
        <p:nvSpPr>
          <p:cNvPr id="2" name="Dian numeron paikkamerkki 1">
            <a:extLst>
              <a:ext uri="{FF2B5EF4-FFF2-40B4-BE49-F238E27FC236}">
                <a16:creationId xmlns:a16="http://schemas.microsoft.com/office/drawing/2014/main" id="{963E4F45-855D-0D3A-514A-66D5C9806F00}"/>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17</a:t>
            </a:fld>
            <a:endParaRPr lang="fi-FI" dirty="0"/>
          </a:p>
        </p:txBody>
      </p:sp>
      <p:pic>
        <p:nvPicPr>
          <p:cNvPr id="23" name="Kuva 22">
            <a:extLst>
              <a:ext uri="{FF2B5EF4-FFF2-40B4-BE49-F238E27FC236}">
                <a16:creationId xmlns:a16="http://schemas.microsoft.com/office/drawing/2014/main" id="{7D9AB30A-926E-683E-0C03-415E9AAF644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41500773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tsikko 1">
            <a:extLst>
              <a:ext uri="{FF2B5EF4-FFF2-40B4-BE49-F238E27FC236}">
                <a16:creationId xmlns:a16="http://schemas.microsoft.com/office/drawing/2014/main" id="{BC1AD35E-F1BF-8B68-30DD-E118D2901E62}"/>
              </a:ext>
            </a:extLst>
          </p:cNvPr>
          <p:cNvSpPr txBox="1">
            <a:spLocks noGrp="1"/>
          </p:cNvSpPr>
          <p:nvPr>
            <p:ph type="title" idx="4294967295"/>
          </p:nvPr>
        </p:nvSpPr>
        <p:spPr>
          <a:xfrm>
            <a:off x="0" y="540000"/>
            <a:ext cx="11765280" cy="47333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720000" marR="0" lvl="0" indent="0" algn="l" defTabSz="914400" rtl="0" eaLnBrk="1" fontAlgn="auto" latinLnBrk="0" hangingPunct="1">
              <a:lnSpc>
                <a:spcPct val="90000"/>
              </a:lnSpc>
              <a:spcBef>
                <a:spcPct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j-ea"/>
                <a:cs typeface="+mj-cs"/>
              </a:rPr>
              <a:t>Tarkastuslistat toteuttavuudelle ja kannattavuudelle</a:t>
            </a:r>
          </a:p>
        </p:txBody>
      </p:sp>
      <p:sp>
        <p:nvSpPr>
          <p:cNvPr id="4" name="TextBox 2">
            <a:extLst>
              <a:ext uri="{FF2B5EF4-FFF2-40B4-BE49-F238E27FC236}">
                <a16:creationId xmlns:a16="http://schemas.microsoft.com/office/drawing/2014/main" id="{18D597AB-37A8-E656-C322-65C67D25D865}"/>
              </a:ext>
            </a:extLst>
          </p:cNvPr>
          <p:cNvSpPr txBox="1"/>
          <p:nvPr/>
        </p:nvSpPr>
        <p:spPr>
          <a:xfrm>
            <a:off x="720000" y="1260000"/>
            <a:ext cx="6843917" cy="56880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1700"/>
              </a:lnSpc>
            </a:pPr>
            <a:r>
              <a:rPr lang="fi-FI" sz="1400" dirty="0">
                <a:latin typeface="Lato" panose="020F0502020204030203" pitchFamily="34" charset="77"/>
                <a:cs typeface="Calibri" panose="020F0502020204030204"/>
              </a:rPr>
              <a:t>Kriteeristöstä ja kannattavuutta parantavista tekijöistä löytyy lisätietoa hankkeen sivuilla julkaistavasta Energiapalvelumallin hankkijan materiaalit -Excelistä.</a:t>
            </a:r>
          </a:p>
        </p:txBody>
      </p:sp>
      <p:grpSp>
        <p:nvGrpSpPr>
          <p:cNvPr id="3" name="Ryhmä 2">
            <a:extLst>
              <a:ext uri="{FF2B5EF4-FFF2-40B4-BE49-F238E27FC236}">
                <a16:creationId xmlns:a16="http://schemas.microsoft.com/office/drawing/2014/main" id="{C3C02DD7-C2EE-88E8-823B-47936CD6FD20}"/>
              </a:ext>
              <a:ext uri="{C183D7F6-B498-43B3-948B-1728B52AA6E4}">
                <adec:decorative xmlns:adec="http://schemas.microsoft.com/office/drawing/2017/decorative" val="1"/>
              </a:ext>
            </a:extLst>
          </p:cNvPr>
          <p:cNvGrpSpPr/>
          <p:nvPr/>
        </p:nvGrpSpPr>
        <p:grpSpPr>
          <a:xfrm>
            <a:off x="7720930" y="1253125"/>
            <a:ext cx="2745925" cy="586995"/>
            <a:chOff x="7720930" y="1253125"/>
            <a:chExt cx="2745925" cy="586995"/>
          </a:xfrm>
        </p:grpSpPr>
        <p:sp>
          <p:nvSpPr>
            <p:cNvPr id="6" name="Pyöristetty suorakulmio 5">
              <a:extLst>
                <a:ext uri="{FF2B5EF4-FFF2-40B4-BE49-F238E27FC236}">
                  <a16:creationId xmlns:a16="http://schemas.microsoft.com/office/drawing/2014/main" id="{6AE8266E-3EEB-143B-AD11-F1847C11CEED}"/>
                </a:ext>
                <a:ext uri="{C183D7F6-B498-43B3-948B-1728B52AA6E4}">
                  <adec:decorative xmlns:adec="http://schemas.microsoft.com/office/drawing/2017/decorative" val="1"/>
                </a:ext>
              </a:extLst>
            </p:cNvPr>
            <p:cNvSpPr/>
            <p:nvPr/>
          </p:nvSpPr>
          <p:spPr>
            <a:xfrm>
              <a:off x="8370157" y="1290797"/>
              <a:ext cx="2015194" cy="507907"/>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7" name="Kuva 6">
              <a:extLst>
                <a:ext uri="{FF2B5EF4-FFF2-40B4-BE49-F238E27FC236}">
                  <a16:creationId xmlns:a16="http://schemas.microsoft.com/office/drawing/2014/main" id="{17CD4AD1-EEF9-3A92-1AD9-A3A7908D56D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766040" y="1263083"/>
              <a:ext cx="569787" cy="569787"/>
            </a:xfrm>
            <a:prstGeom prst="rect">
              <a:avLst/>
            </a:prstGeom>
          </p:spPr>
        </p:pic>
        <p:sp>
          <p:nvSpPr>
            <p:cNvPr id="8" name="Tekstiruutu 7">
              <a:extLst>
                <a:ext uri="{FF2B5EF4-FFF2-40B4-BE49-F238E27FC236}">
                  <a16:creationId xmlns:a16="http://schemas.microsoft.com/office/drawing/2014/main" id="{C5EA2EB0-2472-551C-B7D3-1ED8CED4A431}"/>
                </a:ext>
                <a:ext uri="{C183D7F6-B498-43B3-948B-1728B52AA6E4}">
                  <adec:decorative xmlns:adec="http://schemas.microsoft.com/office/drawing/2017/decorative" val="1"/>
                </a:ext>
              </a:extLst>
            </p:cNvPr>
            <p:cNvSpPr txBox="1"/>
            <p:nvPr/>
          </p:nvSpPr>
          <p:spPr>
            <a:xfrm>
              <a:off x="8451661" y="1362507"/>
              <a:ext cx="2015194" cy="412562"/>
            </a:xfrm>
            <a:prstGeom prst="rect">
              <a:avLst/>
            </a:prstGeom>
            <a:noFill/>
          </p:spPr>
          <p:txBody>
            <a:bodyPr wrap="square" lIns="0" tIns="0" rIns="0" bIns="0">
              <a:noAutofit/>
            </a:bodyPr>
            <a:lstStyle/>
            <a:p>
              <a:pPr lvl="0">
                <a:spcBef>
                  <a:spcPts val="2000"/>
                </a:spcBef>
                <a:spcAft>
                  <a:spcPts val="600"/>
                </a:spcAft>
              </a:pPr>
              <a:r>
                <a:rPr lang="fi-FI" sz="1100" u="sng" dirty="0">
                  <a:solidFill>
                    <a:schemeClr val="tx2"/>
                  </a:solidFill>
                  <a:latin typeface="Lato" panose="020F0502020204030203" pitchFamily="34" charset="77"/>
                  <a:hlinkClick r:id="rId4">
                    <a:extLst>
                      <a:ext uri="{A12FA001-AC4F-418D-AE19-62706E023703}">
                        <ahyp:hlinkClr xmlns:ahyp="http://schemas.microsoft.com/office/drawing/2018/hyperlinkcolor" val="tx"/>
                      </a:ext>
                    </a:extLst>
                  </a:hlinkClick>
                </a:rPr>
                <a:t>Energiapalvelumallin hankkijan </a:t>
              </a:r>
              <a:br>
                <a:rPr lang="fi-FI" sz="1100" u="sng" dirty="0">
                  <a:solidFill>
                    <a:schemeClr val="tx2"/>
                  </a:solidFill>
                  <a:latin typeface="Lato" panose="020F0502020204030203" pitchFamily="34" charset="77"/>
                  <a:hlinkClick r:id="rId4">
                    <a:extLst>
                      <a:ext uri="{A12FA001-AC4F-418D-AE19-62706E023703}">
                        <ahyp:hlinkClr xmlns:ahyp="http://schemas.microsoft.com/office/drawing/2018/hyperlinkcolor" val="tx"/>
                      </a:ext>
                    </a:extLst>
                  </a:hlinkClick>
                </a:rPr>
              </a:br>
              <a:r>
                <a:rPr lang="fi-FI" sz="1100" u="sng" dirty="0">
                  <a:solidFill>
                    <a:schemeClr val="tx2"/>
                  </a:solidFill>
                  <a:latin typeface="Lato" panose="020F0502020204030203" pitchFamily="34" charset="77"/>
                  <a:hlinkClick r:id="rId4">
                    <a:extLst>
                      <a:ext uri="{A12FA001-AC4F-418D-AE19-62706E023703}">
                        <ahyp:hlinkClr xmlns:ahyp="http://schemas.microsoft.com/office/drawing/2018/hyperlinkcolor" val="tx"/>
                      </a:ext>
                    </a:extLst>
                  </a:hlinkClick>
                </a:rPr>
                <a:t>materiaalit –Excel</a:t>
              </a:r>
              <a:endParaRPr lang="fi-FI" sz="1100" u="sng" dirty="0">
                <a:solidFill>
                  <a:schemeClr val="tx2"/>
                </a:solidFill>
                <a:latin typeface="Lato" panose="020F0502020204030203" pitchFamily="34" charset="77"/>
                <a:sym typeface="Lato"/>
              </a:endParaRPr>
            </a:p>
          </p:txBody>
        </p:sp>
        <p:sp>
          <p:nvSpPr>
            <p:cNvPr id="9" name="Pyöristetty suorakulmio 8">
              <a:extLst>
                <a:ext uri="{FF2B5EF4-FFF2-40B4-BE49-F238E27FC236}">
                  <a16:creationId xmlns:a16="http://schemas.microsoft.com/office/drawing/2014/main" id="{F8389197-CC27-A59F-1DFE-5F7A11CE82C8}"/>
                </a:ext>
                <a:ext uri="{C183D7F6-B498-43B3-948B-1728B52AA6E4}">
                  <adec:decorative xmlns:adec="http://schemas.microsoft.com/office/drawing/2017/decorative" val="1"/>
                </a:ext>
              </a:extLst>
            </p:cNvPr>
            <p:cNvSpPr/>
            <p:nvPr/>
          </p:nvSpPr>
          <p:spPr>
            <a:xfrm>
              <a:off x="7720930" y="1253125"/>
              <a:ext cx="2704183" cy="586995"/>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sp>
        <p:nvSpPr>
          <p:cNvPr id="10" name="Rectangle 271">
            <a:extLst>
              <a:ext uri="{FF2B5EF4-FFF2-40B4-BE49-F238E27FC236}">
                <a16:creationId xmlns:a16="http://schemas.microsoft.com/office/drawing/2014/main" id="{7C2865D0-3353-4974-2422-7C32AF1D7B4F}"/>
              </a:ext>
            </a:extLst>
          </p:cNvPr>
          <p:cNvSpPr/>
          <p:nvPr/>
        </p:nvSpPr>
        <p:spPr>
          <a:xfrm>
            <a:off x="720000" y="2153727"/>
            <a:ext cx="4680889" cy="218201"/>
          </a:xfrm>
          <a:prstGeom prst="rect">
            <a:avLst/>
          </a:prstGeom>
        </p:spPr>
        <p:txBody>
          <a:bodyPr wrap="none" lIns="0" tIns="0" rIns="0" bIns="0"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srgbClr val="000000"/>
                </a:solidFill>
                <a:effectLst/>
                <a:uLnTx/>
                <a:uFillTx/>
                <a:latin typeface="Lato" panose="020F0502020204030203" pitchFamily="34" charset="77"/>
                <a:ea typeface="Calibri"/>
                <a:cs typeface="Calibri"/>
              </a:rPr>
              <a:t>Vaatimukset alue-energiajärjestelmän toteuttamiselle</a:t>
            </a:r>
            <a:endParaRPr lang="fi-FI" sz="1400" b="1" i="0" u="none" strike="noStrike" kern="0" cap="none" spc="0" normalizeH="0" baseline="0" noProof="0" dirty="0">
              <a:ln>
                <a:noFill/>
              </a:ln>
              <a:solidFill>
                <a:srgbClr val="000000"/>
              </a:solidFill>
              <a:effectLst/>
              <a:uLnTx/>
              <a:uFillTx/>
              <a:latin typeface="Lato" panose="020F0502020204030203" pitchFamily="34" charset="77"/>
              <a:ea typeface="Calibri"/>
              <a:cs typeface="Calibri"/>
            </a:endParaRPr>
          </a:p>
        </p:txBody>
      </p:sp>
      <p:graphicFrame>
        <p:nvGraphicFramePr>
          <p:cNvPr id="15" name="Taulukko 14">
            <a:extLst>
              <a:ext uri="{FF2B5EF4-FFF2-40B4-BE49-F238E27FC236}">
                <a16:creationId xmlns:a16="http://schemas.microsoft.com/office/drawing/2014/main" id="{85868229-9DCB-3445-AFB3-27DD7098092E}"/>
              </a:ext>
            </a:extLst>
          </p:cNvPr>
          <p:cNvGraphicFramePr>
            <a:graphicFrameLocks noGrp="1"/>
          </p:cNvGraphicFramePr>
          <p:nvPr>
            <p:extLst>
              <p:ext uri="{D42A27DB-BD31-4B8C-83A1-F6EECF244321}">
                <p14:modId xmlns:p14="http://schemas.microsoft.com/office/powerpoint/2010/main" val="1396469389"/>
              </p:ext>
            </p:extLst>
          </p:nvPr>
        </p:nvGraphicFramePr>
        <p:xfrm>
          <a:off x="720000" y="2487169"/>
          <a:ext cx="5328000" cy="3507600"/>
        </p:xfrm>
        <a:graphic>
          <a:graphicData uri="http://schemas.openxmlformats.org/drawingml/2006/table">
            <a:tbl>
              <a:tblPr firstRow="1">
                <a:tableStyleId>{00A15C55-8517-42AA-B614-E9B94910E393}</a:tableStyleId>
              </a:tblPr>
              <a:tblGrid>
                <a:gridCol w="2088000">
                  <a:extLst>
                    <a:ext uri="{9D8B030D-6E8A-4147-A177-3AD203B41FA5}">
                      <a16:colId xmlns:a16="http://schemas.microsoft.com/office/drawing/2014/main" val="2931154057"/>
                    </a:ext>
                  </a:extLst>
                </a:gridCol>
                <a:gridCol w="3240000">
                  <a:extLst>
                    <a:ext uri="{9D8B030D-6E8A-4147-A177-3AD203B41FA5}">
                      <a16:colId xmlns:a16="http://schemas.microsoft.com/office/drawing/2014/main" val="654280485"/>
                    </a:ext>
                  </a:extLst>
                </a:gridCol>
              </a:tblGrid>
              <a:tr h="324000">
                <a:tc>
                  <a:txBody>
                    <a:bodyPr/>
                    <a:lstStyle/>
                    <a:p>
                      <a:pPr algn="l" fontAlgn="ctr">
                        <a:buNone/>
                      </a:pPr>
                      <a:r>
                        <a:rPr lang="fi-FI" sz="1400" b="1" i="0" u="none" strike="noStrike" baseline="0" dirty="0">
                          <a:solidFill>
                            <a:srgbClr val="FFFFFF"/>
                          </a:solidFill>
                          <a:effectLst/>
                          <a:latin typeface="Lato" panose="020F0502020204030203" pitchFamily="34" charset="77"/>
                        </a:rPr>
                        <a:t>Vaatimus</a:t>
                      </a:r>
                    </a:p>
                  </a:txBody>
                  <a:tcPr marL="72000" marR="0" marT="0" marB="0" anchor="ctr">
                    <a:lnR w="19050" cap="flat" cmpd="sng" algn="ctr">
                      <a:solidFill>
                        <a:schemeClr val="bg1"/>
                      </a:solidFill>
                      <a:prstDash val="solid"/>
                      <a:round/>
                      <a:headEnd type="none" w="med" len="med"/>
                      <a:tailEnd type="none" w="med" len="med"/>
                    </a:lnR>
                    <a:solidFill>
                      <a:schemeClr val="tx2"/>
                    </a:solidFill>
                  </a:tcPr>
                </a:tc>
                <a:tc>
                  <a:txBody>
                    <a:bodyPr/>
                    <a:lstStyle/>
                    <a:p>
                      <a:pPr marL="0" algn="l" defTabSz="914400" rtl="0" eaLnBrk="1" fontAlgn="ctr" latinLnBrk="0" hangingPunct="1">
                        <a:buNone/>
                      </a:pPr>
                      <a:r>
                        <a:rPr lang="fi-FI" sz="1400" b="1" i="0" u="none" strike="noStrike" kern="1200" baseline="0" dirty="0">
                          <a:solidFill>
                            <a:srgbClr val="FFFFFF"/>
                          </a:solidFill>
                          <a:effectLst/>
                          <a:latin typeface="Lato" panose="020F0502020204030203" pitchFamily="34" charset="77"/>
                          <a:ea typeface="+mn-ea"/>
                          <a:cs typeface="+mn-cs"/>
                        </a:rPr>
                        <a:t>Miksi</a:t>
                      </a:r>
                    </a:p>
                  </a:txBody>
                  <a:tcPr marL="72000" marR="0" marT="0" marB="0" anchor="ctr">
                    <a:lnL w="19050" cap="flat" cmpd="sng" algn="ctr">
                      <a:solidFill>
                        <a:schemeClr val="bg1"/>
                      </a:solidFill>
                      <a:prstDash val="solid"/>
                      <a:round/>
                      <a:headEnd type="none" w="med" len="med"/>
                      <a:tailEnd type="none" w="med" len="med"/>
                    </a:lnL>
                    <a:solidFill>
                      <a:schemeClr val="tx2"/>
                    </a:solidFill>
                  </a:tcPr>
                </a:tc>
                <a:extLst>
                  <a:ext uri="{0D108BD9-81ED-4DB2-BD59-A6C34878D82A}">
                    <a16:rowId xmlns:a16="http://schemas.microsoft.com/office/drawing/2014/main" val="1894316424"/>
                  </a:ext>
                </a:extLst>
              </a:tr>
              <a:tr h="638952">
                <a:tc>
                  <a:txBody>
                    <a:bodyPr/>
                    <a:lstStyle/>
                    <a:p>
                      <a:pPr algn="l" fontAlgn="ctr">
                        <a:buNone/>
                      </a:pPr>
                      <a:r>
                        <a:rPr lang="fi-FI" sz="1000" b="1" i="0" u="none" strike="noStrike" baseline="0" dirty="0">
                          <a:solidFill>
                            <a:schemeClr val="tx2"/>
                          </a:solidFill>
                          <a:effectLst/>
                          <a:latin typeface="Lato" panose="020F0502020204030203" pitchFamily="34" charset="77"/>
                        </a:rPr>
                        <a:t>Lämpöpumpuille löytyvät alueelta</a:t>
                      </a:r>
                      <a:r>
                        <a:rPr lang="en-US" sz="1000" b="1" i="0" u="none" strike="noStrike" baseline="0" dirty="0">
                          <a:solidFill>
                            <a:schemeClr val="tx2"/>
                          </a:solidFill>
                          <a:effectLst/>
                          <a:latin typeface="Lato" panose="020F0502020204030203" pitchFamily="34" charset="77"/>
                        </a:rPr>
                        <a:t> </a:t>
                      </a:r>
                      <a:r>
                        <a:rPr lang="fi-FI" sz="1000" b="1" i="0" u="none" strike="noStrike" baseline="0" dirty="0">
                          <a:solidFill>
                            <a:schemeClr val="tx2"/>
                          </a:solidFill>
                          <a:effectLst/>
                          <a:latin typeface="Lato" panose="020F0502020204030203" pitchFamily="34" charset="77"/>
                        </a:rPr>
                        <a:t>tarvittavat tekniset tilat</a:t>
                      </a:r>
                    </a:p>
                  </a:txBody>
                  <a:tcPr marL="72000" marR="36000" marT="36000" marB="36000">
                    <a:solidFill>
                      <a:schemeClr val="tx2">
                        <a:lumMod val="20000"/>
                        <a:lumOff val="80000"/>
                        <a:alpha val="80000"/>
                      </a:schemeClr>
                    </a:solidFill>
                  </a:tcPr>
                </a:tc>
                <a:tc>
                  <a:txBody>
                    <a:bodyPr/>
                    <a:lstStyle/>
                    <a:p>
                      <a:pPr algn="l" fontAlgn="ctr">
                        <a:buNone/>
                      </a:pPr>
                      <a:r>
                        <a:rPr lang="fi-FI" sz="1000" b="0" u="none" strike="noStrike" baseline="0" dirty="0">
                          <a:solidFill>
                            <a:srgbClr val="000000"/>
                          </a:solidFill>
                          <a:effectLst/>
                          <a:latin typeface="Lato" panose="020F0502020204030203" pitchFamily="34" charset="77"/>
                        </a:rPr>
                        <a:t>Alue-energiajärjestelmän lämpöpumput tarvitsevat teknisen tilan. Karkea suuntaa-antava arvio alue-energiakeskuksen tilantarpeelle on 1 m</a:t>
                      </a:r>
                      <a:r>
                        <a:rPr lang="fi-FI" sz="1000" b="0" u="none" strike="noStrike" baseline="30000" dirty="0">
                          <a:solidFill>
                            <a:srgbClr val="000000"/>
                          </a:solidFill>
                          <a:effectLst/>
                          <a:latin typeface="Lato" panose="020F0502020204030203" pitchFamily="34" charset="77"/>
                        </a:rPr>
                        <a:t>2</a:t>
                      </a:r>
                      <a:r>
                        <a:rPr lang="fi-FI" sz="1000" b="0" u="none" strike="noStrike" baseline="0" dirty="0">
                          <a:solidFill>
                            <a:srgbClr val="000000"/>
                          </a:solidFill>
                          <a:effectLst/>
                          <a:latin typeface="Lato" panose="020F0502020204030203" pitchFamily="34" charset="77"/>
                        </a:rPr>
                        <a:t>, mikä vastaa </a:t>
                      </a:r>
                      <a:r>
                        <a:rPr lang="en-US" sz="1000" b="0" u="none" strike="noStrike" baseline="0" dirty="0">
                          <a:solidFill>
                            <a:srgbClr val="000000"/>
                          </a:solidFill>
                          <a:effectLst/>
                          <a:latin typeface="Lato" panose="020F0502020204030203" pitchFamily="34" charset="77"/>
                        </a:rPr>
                        <a:t> </a:t>
                      </a:r>
                      <a:r>
                        <a:rPr lang="fi-FI" sz="1000" b="0" u="none" strike="noStrike" baseline="0" dirty="0">
                          <a:solidFill>
                            <a:srgbClr val="000000"/>
                          </a:solidFill>
                          <a:effectLst/>
                          <a:latin typeface="Lato" panose="020F0502020204030203" pitchFamily="34" charset="77"/>
                        </a:rPr>
                        <a:t>uudiskorttelin kerrosalaa n. 200–300 kem</a:t>
                      </a:r>
                      <a:r>
                        <a:rPr lang="fi-FI" sz="1000" b="0" u="none" strike="noStrike" baseline="30000" dirty="0">
                          <a:solidFill>
                            <a:srgbClr val="000000"/>
                          </a:solidFill>
                          <a:effectLst/>
                          <a:latin typeface="Lato" panose="020F0502020204030203" pitchFamily="34" charset="77"/>
                        </a:rPr>
                        <a:t>2</a:t>
                      </a:r>
                      <a:r>
                        <a:rPr lang="fi-FI" sz="1000" b="0" u="none" strike="noStrike" baseline="0" dirty="0">
                          <a:solidFill>
                            <a:srgbClr val="000000"/>
                          </a:solidFill>
                          <a:effectLst/>
                          <a:latin typeface="Lato" panose="020F0502020204030203" pitchFamily="34" charset="77"/>
                        </a:rPr>
                        <a:t>.</a:t>
                      </a:r>
                      <a:endParaRPr lang="fi-FI" sz="1000" b="0" i="0" u="none" strike="noStrike" baseline="0" dirty="0">
                        <a:solidFill>
                          <a:srgbClr val="000000"/>
                        </a:solidFill>
                        <a:effectLst/>
                        <a:latin typeface="Lato" panose="020F0502020204030203" pitchFamily="34" charset="77"/>
                      </a:endParaRPr>
                    </a:p>
                  </a:txBody>
                  <a:tcPr marL="72000" marR="36000" marT="36000" marB="36000">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3192311394"/>
                  </a:ext>
                </a:extLst>
              </a:tr>
              <a:tr h="474388">
                <a:tc>
                  <a:txBody>
                    <a:bodyPr/>
                    <a:lstStyle/>
                    <a:p>
                      <a:pPr marL="0" algn="l" defTabSz="914400" rtl="0" eaLnBrk="1" fontAlgn="ctr" latinLnBrk="0" hangingPunct="1">
                        <a:buNone/>
                      </a:pPr>
                      <a:r>
                        <a:rPr lang="fi-FI" sz="1000" b="1" i="0" u="none" strike="noStrike" kern="1200" baseline="0" dirty="0">
                          <a:solidFill>
                            <a:schemeClr val="tx2"/>
                          </a:solidFill>
                          <a:effectLst/>
                          <a:latin typeface="Lato" panose="020F0502020204030203" pitchFamily="34" charset="77"/>
                          <a:ea typeface="+mn-ea"/>
                          <a:cs typeface="+mn-cs"/>
                        </a:rPr>
                        <a:t>Aluelämpöverkosto oltava </a:t>
                      </a:r>
                      <a:br>
                        <a:rPr lang="fi-FI" sz="1000" b="1" i="0" u="none" strike="noStrike" kern="1200" baseline="0" dirty="0">
                          <a:solidFill>
                            <a:schemeClr val="tx2"/>
                          </a:solidFill>
                          <a:effectLst/>
                          <a:latin typeface="Lato" panose="020F0502020204030203" pitchFamily="34" charset="77"/>
                          <a:ea typeface="+mn-ea"/>
                          <a:cs typeface="+mn-cs"/>
                        </a:rPr>
                      </a:br>
                      <a:r>
                        <a:rPr lang="fi-FI" sz="1000" b="1" i="0" u="none" strike="noStrike" kern="1200" baseline="0" dirty="0">
                          <a:solidFill>
                            <a:schemeClr val="tx2"/>
                          </a:solidFill>
                          <a:effectLst/>
                          <a:latin typeface="Lato" panose="020F0502020204030203" pitchFamily="34" charset="77"/>
                          <a:ea typeface="+mn-ea"/>
                          <a:cs typeface="+mn-cs"/>
                        </a:rPr>
                        <a:t>rakennettavissa</a:t>
                      </a:r>
                    </a:p>
                  </a:txBody>
                  <a:tcPr marL="72000" marR="36000" marT="36000" marB="36000">
                    <a:solidFill>
                      <a:schemeClr val="tx2">
                        <a:lumMod val="20000"/>
                        <a:lumOff val="80000"/>
                        <a:alpha val="80000"/>
                      </a:schemeClr>
                    </a:solidFill>
                  </a:tcPr>
                </a:tc>
                <a:tc>
                  <a:txBody>
                    <a:bodyPr/>
                    <a:lstStyle/>
                    <a:p>
                      <a:pPr mar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Verkoston on mahduttava alueelle ja oltava rakennettavissa muun infran kanssa, jotta alue-energiajärjestelmä on mahdollinen. </a:t>
                      </a:r>
                    </a:p>
                  </a:txBody>
                  <a:tcPr marL="72000" marR="36000" marT="36000" marB="3600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3860098638"/>
                  </a:ext>
                </a:extLst>
              </a:tr>
              <a:tr h="781554">
                <a:tc>
                  <a:txBody>
                    <a:bodyPr/>
                    <a:lstStyle/>
                    <a:p>
                      <a:pPr marL="0" algn="l" defTabSz="914400" rtl="0" eaLnBrk="1" fontAlgn="ctr" latinLnBrk="0" hangingPunct="1">
                        <a:buNone/>
                      </a:pPr>
                      <a:r>
                        <a:rPr lang="fi-FI" sz="1000" b="1" i="0" u="none" strike="noStrike" kern="1200" baseline="0" dirty="0">
                          <a:solidFill>
                            <a:schemeClr val="tx2"/>
                          </a:solidFill>
                          <a:effectLst/>
                          <a:latin typeface="Lato" panose="020F0502020204030203" pitchFamily="34" charset="77"/>
                          <a:ea typeface="+mn-ea"/>
                          <a:cs typeface="+mn-cs"/>
                        </a:rPr>
                        <a:t>Maalämpöön pohjautuvissa ratkaisuissa kaivojen mahduttava </a:t>
                      </a:r>
                      <a:br>
                        <a:rPr lang="fi-FI" sz="1000" b="1" i="0" u="none" strike="noStrike" kern="1200" baseline="0" dirty="0">
                          <a:solidFill>
                            <a:schemeClr val="tx2"/>
                          </a:solidFill>
                          <a:effectLst/>
                          <a:latin typeface="Lato" panose="020F0502020204030203" pitchFamily="34" charset="77"/>
                          <a:ea typeface="+mn-ea"/>
                          <a:cs typeface="+mn-cs"/>
                        </a:rPr>
                      </a:br>
                      <a:r>
                        <a:rPr lang="fi-FI" sz="1000" b="1" i="0" u="none" strike="noStrike" kern="1200" baseline="0" dirty="0">
                          <a:solidFill>
                            <a:schemeClr val="tx2"/>
                          </a:solidFill>
                          <a:effectLst/>
                          <a:latin typeface="Lato" panose="020F0502020204030203" pitchFamily="34" charset="77"/>
                          <a:ea typeface="+mn-ea"/>
                          <a:cs typeface="+mn-cs"/>
                        </a:rPr>
                        <a:t>tontille/alueelle</a:t>
                      </a:r>
                    </a:p>
                  </a:txBody>
                  <a:tcPr marL="72000" marR="36000" marT="36000" marB="36000">
                    <a:solidFill>
                      <a:schemeClr val="tx2">
                        <a:lumMod val="20000"/>
                        <a:lumOff val="80000"/>
                        <a:alpha val="80000"/>
                      </a:schemeClr>
                    </a:solidFill>
                  </a:tcPr>
                </a:tc>
                <a:tc>
                  <a:txBody>
                    <a:bodyPr/>
                    <a:lstStyle/>
                    <a:p>
                      <a:pPr mar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Jos kaivoja ei mahdu riittävästi, joudutaan ottamaan rinnalle kaukolämpö, mikä heikentää ratkaisun kustannustehokkuutta. Lisäksi on varmistettava, että poraamiselle ei ole esteitä tai merkittäviä rajoitteita (esim. maanalainen kaava, pohjavesialue, </a:t>
                      </a:r>
                      <a:r>
                        <a:rPr lang="fi-FI" sz="1000" b="0" u="none" strike="noStrike" kern="1200" baseline="0" dirty="0" err="1">
                          <a:solidFill>
                            <a:srgbClr val="000000"/>
                          </a:solidFill>
                          <a:effectLst/>
                          <a:latin typeface="Lato" panose="020F0502020204030203" pitchFamily="34" charset="77"/>
                          <a:ea typeface="+mn-ea"/>
                          <a:cs typeface="+mn-cs"/>
                        </a:rPr>
                        <a:t>PiMa</a:t>
                      </a:r>
                      <a:r>
                        <a:rPr lang="fi-FI" sz="1000" b="0" u="none" strike="noStrike" kern="1200" baseline="0" dirty="0">
                          <a:solidFill>
                            <a:srgbClr val="000000"/>
                          </a:solidFill>
                          <a:effectLst/>
                          <a:latin typeface="Lato" panose="020F0502020204030203" pitchFamily="34" charset="77"/>
                          <a:ea typeface="+mn-ea"/>
                          <a:cs typeface="+mn-cs"/>
                        </a:rPr>
                        <a:t>, kallioperän koostumus). </a:t>
                      </a:r>
                    </a:p>
                  </a:txBody>
                  <a:tcPr marL="72000" marR="36000" marT="36000" marB="3600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1900068526"/>
                  </a:ext>
                </a:extLst>
              </a:tr>
              <a:tr h="797356">
                <a:tc>
                  <a:txBody>
                    <a:bodyPr/>
                    <a:lstStyle/>
                    <a:p>
                      <a:pPr marL="0" algn="l" defTabSz="914400" rtl="0" eaLnBrk="1" fontAlgn="ctr" latinLnBrk="0" hangingPunct="1">
                        <a:buNone/>
                      </a:pPr>
                      <a:r>
                        <a:rPr lang="fi-FI" sz="1000" b="1" i="0" u="none" strike="noStrike" kern="1200" baseline="0" dirty="0">
                          <a:solidFill>
                            <a:schemeClr val="tx2"/>
                          </a:solidFill>
                          <a:effectLst/>
                          <a:latin typeface="Lato" panose="020F0502020204030203" pitchFamily="34" charset="77"/>
                          <a:ea typeface="+mn-ea"/>
                          <a:cs typeface="+mn-cs"/>
                        </a:rPr>
                        <a:t>Alueen vaiheistus oltava tiedossa</a:t>
                      </a:r>
                    </a:p>
                  </a:txBody>
                  <a:tcPr marL="72000" marR="36000" marT="36000" marB="36000">
                    <a:lnB w="12700" cap="flat" cmpd="sng" algn="ctr">
                      <a:solidFill>
                        <a:schemeClr val="tx2"/>
                      </a:solidFill>
                      <a:prstDash val="solid"/>
                      <a:round/>
                      <a:headEnd type="none" w="med" len="med"/>
                      <a:tailEnd type="none" w="med" len="med"/>
                    </a:lnB>
                    <a:solidFill>
                      <a:schemeClr val="tx2">
                        <a:lumMod val="20000"/>
                        <a:lumOff val="80000"/>
                        <a:alpha val="80000"/>
                      </a:schemeClr>
                    </a:solidFill>
                  </a:tcPr>
                </a:tc>
                <a:tc>
                  <a:txBody>
                    <a:bodyPr/>
                    <a:lstStyle/>
                    <a:p>
                      <a:pPr mar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Vaiheistuksen suunnittelu ennen alueellisen energia-ratkaisun tarkastelua on tärkeää, jotta energia-järjestelmän toteutettavuus on mahdollista selvittää. Pitkä aikaväli eri kiinteistöjen toteutuksessa voi vaikuttaa negatiivisesti energiaratkaisun toteutettavuuteen.</a:t>
                      </a:r>
                    </a:p>
                  </a:txBody>
                  <a:tcPr marL="72000" marR="36000" marT="36000" marB="36000">
                    <a:lnT w="12700" cap="flat" cmpd="sng" algn="ctr">
                      <a:solidFill>
                        <a:schemeClr val="tx2"/>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6EBF5"/>
                    </a:solidFill>
                  </a:tcPr>
                </a:tc>
                <a:extLst>
                  <a:ext uri="{0D108BD9-81ED-4DB2-BD59-A6C34878D82A}">
                    <a16:rowId xmlns:a16="http://schemas.microsoft.com/office/drawing/2014/main" val="603398937"/>
                  </a:ext>
                </a:extLst>
              </a:tr>
            </a:tbl>
          </a:graphicData>
        </a:graphic>
      </p:graphicFrame>
      <p:sp>
        <p:nvSpPr>
          <p:cNvPr id="11" name="Rectangle 272">
            <a:extLst>
              <a:ext uri="{FF2B5EF4-FFF2-40B4-BE49-F238E27FC236}">
                <a16:creationId xmlns:a16="http://schemas.microsoft.com/office/drawing/2014/main" id="{EAD4BEC7-D0AC-35FB-B2A5-4FF2829D5425}"/>
              </a:ext>
            </a:extLst>
          </p:cNvPr>
          <p:cNvSpPr/>
          <p:nvPr/>
        </p:nvSpPr>
        <p:spPr>
          <a:xfrm>
            <a:off x="6268385" y="2153727"/>
            <a:ext cx="2769989" cy="215444"/>
          </a:xfrm>
          <a:prstGeom prst="rect">
            <a:avLst/>
          </a:prstGeom>
        </p:spPr>
        <p:txBody>
          <a:bodyPr wrap="none" lIns="0" tIns="0" rIns="0" bIns="0" anchor="t">
            <a:no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fi-FI" sz="1400" b="1" i="0" u="none" strike="noStrike" kern="0" cap="none" spc="0" normalizeH="0" baseline="0" noProof="0" dirty="0">
                <a:ln>
                  <a:noFill/>
                </a:ln>
                <a:solidFill>
                  <a:srgbClr val="000000"/>
                </a:solidFill>
                <a:effectLst/>
                <a:uLnTx/>
                <a:uFillTx/>
                <a:latin typeface="Lato" panose="020F0502020204030203" pitchFamily="34" charset="77"/>
                <a:ea typeface="Calibri"/>
                <a:cs typeface="Calibri"/>
              </a:rPr>
              <a:t>Kannattavuutta parantavat tekijät</a:t>
            </a:r>
            <a:endParaRPr lang="fi-FI" sz="1400" b="1" i="0" u="none" strike="noStrike" kern="0" cap="none" spc="0" normalizeH="0" baseline="0" noProof="0" dirty="0">
              <a:ln>
                <a:noFill/>
              </a:ln>
              <a:solidFill>
                <a:srgbClr val="000000"/>
              </a:solidFill>
              <a:effectLst/>
              <a:uLnTx/>
              <a:uFillTx/>
              <a:latin typeface="Lato" panose="020F0502020204030203" pitchFamily="34" charset="77"/>
              <a:ea typeface="Calibri"/>
              <a:cs typeface="Calibri"/>
            </a:endParaRPr>
          </a:p>
        </p:txBody>
      </p:sp>
      <p:graphicFrame>
        <p:nvGraphicFramePr>
          <p:cNvPr id="16" name="Taulukko 15">
            <a:extLst>
              <a:ext uri="{FF2B5EF4-FFF2-40B4-BE49-F238E27FC236}">
                <a16:creationId xmlns:a16="http://schemas.microsoft.com/office/drawing/2014/main" id="{63CF78BF-3D56-F765-D41D-893FC099D6EB}"/>
              </a:ext>
            </a:extLst>
          </p:cNvPr>
          <p:cNvGraphicFramePr>
            <a:graphicFrameLocks noGrp="1"/>
          </p:cNvGraphicFramePr>
          <p:nvPr>
            <p:extLst>
              <p:ext uri="{D42A27DB-BD31-4B8C-83A1-F6EECF244321}">
                <p14:modId xmlns:p14="http://schemas.microsoft.com/office/powerpoint/2010/main" val="4195720046"/>
              </p:ext>
            </p:extLst>
          </p:nvPr>
        </p:nvGraphicFramePr>
        <p:xfrm>
          <a:off x="6268388" y="2501279"/>
          <a:ext cx="5328000" cy="3479244"/>
        </p:xfrm>
        <a:graphic>
          <a:graphicData uri="http://schemas.openxmlformats.org/drawingml/2006/table">
            <a:tbl>
              <a:tblPr firstRow="1">
                <a:tableStyleId>{00A15C55-8517-42AA-B614-E9B94910E393}</a:tableStyleId>
              </a:tblPr>
              <a:tblGrid>
                <a:gridCol w="2088000">
                  <a:extLst>
                    <a:ext uri="{9D8B030D-6E8A-4147-A177-3AD203B41FA5}">
                      <a16:colId xmlns:a16="http://schemas.microsoft.com/office/drawing/2014/main" val="3860178381"/>
                    </a:ext>
                  </a:extLst>
                </a:gridCol>
                <a:gridCol w="3240000">
                  <a:extLst>
                    <a:ext uri="{9D8B030D-6E8A-4147-A177-3AD203B41FA5}">
                      <a16:colId xmlns:a16="http://schemas.microsoft.com/office/drawing/2014/main" val="1418509609"/>
                    </a:ext>
                  </a:extLst>
                </a:gridCol>
              </a:tblGrid>
              <a:tr h="324000">
                <a:tc>
                  <a:txBody>
                    <a:bodyPr/>
                    <a:lstStyle/>
                    <a:p>
                      <a:pPr marL="0" algn="l" defTabSz="914400" rtl="0" eaLnBrk="1" fontAlgn="ctr" latinLnBrk="0" hangingPunct="1">
                        <a:buNone/>
                      </a:pPr>
                      <a:r>
                        <a:rPr lang="fi-FI" sz="1400" b="1" i="0" u="none" strike="noStrike" kern="1200" baseline="0" dirty="0">
                          <a:solidFill>
                            <a:srgbClr val="FFFFFF"/>
                          </a:solidFill>
                          <a:effectLst/>
                          <a:latin typeface="Lato" panose="020F0502020204030203" pitchFamily="34" charset="77"/>
                          <a:ea typeface="+mn-ea"/>
                          <a:cs typeface="+mn-cs"/>
                        </a:rPr>
                        <a:t>Tekijä</a:t>
                      </a:r>
                    </a:p>
                  </a:txBody>
                  <a:tcPr marL="72000" marR="0" marT="0" marB="0" anchor="ctr">
                    <a:lnR w="19050" cap="flat" cmpd="sng" algn="ctr">
                      <a:solidFill>
                        <a:schemeClr val="bg1"/>
                      </a:solidFill>
                      <a:prstDash val="solid"/>
                      <a:round/>
                      <a:headEnd type="none" w="med" len="med"/>
                      <a:tailEnd type="none" w="med" len="med"/>
                    </a:lnR>
                    <a:solidFill>
                      <a:schemeClr val="tx2"/>
                    </a:solidFill>
                  </a:tcPr>
                </a:tc>
                <a:tc>
                  <a:txBody>
                    <a:bodyPr/>
                    <a:lstStyle/>
                    <a:p>
                      <a:pPr marL="0" algn="l" defTabSz="914400" rtl="0" eaLnBrk="1" fontAlgn="ctr" latinLnBrk="0" hangingPunct="1">
                        <a:buNone/>
                      </a:pPr>
                      <a:r>
                        <a:rPr lang="fi-FI" sz="1400" b="1" i="0" u="none" strike="noStrike" kern="1200" baseline="0" dirty="0">
                          <a:solidFill>
                            <a:srgbClr val="FFFFFF"/>
                          </a:solidFill>
                          <a:effectLst/>
                          <a:latin typeface="Lato" panose="020F0502020204030203" pitchFamily="34" charset="77"/>
                          <a:ea typeface="+mn-ea"/>
                          <a:cs typeface="+mn-cs"/>
                        </a:rPr>
                        <a:t>Miksi</a:t>
                      </a:r>
                    </a:p>
                  </a:txBody>
                  <a:tcPr marL="72000" marR="0" marT="0" marB="0" anchor="ctr">
                    <a:lnL w="19050" cap="flat" cmpd="sng" algn="ctr">
                      <a:solidFill>
                        <a:schemeClr val="bg1"/>
                      </a:solidFill>
                      <a:prstDash val="solid"/>
                      <a:round/>
                      <a:headEnd type="none" w="med" len="med"/>
                      <a:tailEnd type="none" w="med" len="med"/>
                    </a:lnL>
                    <a:solidFill>
                      <a:schemeClr val="tx2"/>
                    </a:solidFill>
                  </a:tcPr>
                </a:tc>
                <a:extLst>
                  <a:ext uri="{0D108BD9-81ED-4DB2-BD59-A6C34878D82A}">
                    <a16:rowId xmlns:a16="http://schemas.microsoft.com/office/drawing/2014/main" val="2385027566"/>
                  </a:ext>
                </a:extLst>
              </a:tr>
              <a:tr h="496450">
                <a:tc>
                  <a:txBody>
                    <a:bodyPr/>
                    <a:lstStyle/>
                    <a:p>
                      <a:pPr marL="0" algn="l" defTabSz="914400" rtl="0" eaLnBrk="1" fontAlgn="ctr" latinLnBrk="0" hangingPunct="1">
                        <a:buNone/>
                      </a:pPr>
                      <a:r>
                        <a:rPr lang="fi-FI" sz="1000" b="1" i="0" u="none" strike="noStrike" kern="1200" baseline="0" dirty="0">
                          <a:solidFill>
                            <a:schemeClr val="tx2"/>
                          </a:solidFill>
                          <a:effectLst/>
                          <a:latin typeface="Lato" panose="020F0502020204030203" pitchFamily="34" charset="77"/>
                          <a:ea typeface="+mn-ea"/>
                          <a:cs typeface="+mn-cs"/>
                        </a:rPr>
                        <a:t>Rakennuksissa paljon </a:t>
                      </a:r>
                      <a:br>
                        <a:rPr lang="fi-FI" sz="1000" b="1" i="0" u="none" strike="noStrike" kern="1200" baseline="0" dirty="0">
                          <a:solidFill>
                            <a:schemeClr val="tx2"/>
                          </a:solidFill>
                          <a:effectLst/>
                          <a:latin typeface="Lato" panose="020F0502020204030203" pitchFamily="34" charset="77"/>
                          <a:ea typeface="+mn-ea"/>
                          <a:cs typeface="+mn-cs"/>
                        </a:rPr>
                      </a:br>
                      <a:r>
                        <a:rPr lang="fi-FI" sz="1000" b="1" i="0" u="none" strike="noStrike" kern="1200" baseline="0" dirty="0">
                          <a:solidFill>
                            <a:schemeClr val="tx2"/>
                          </a:solidFill>
                          <a:effectLst/>
                          <a:latin typeface="Lato" panose="020F0502020204030203" pitchFamily="34" charset="77"/>
                          <a:ea typeface="+mn-ea"/>
                          <a:cs typeface="+mn-cs"/>
                        </a:rPr>
                        <a:t>jäähdytystarvetta </a:t>
                      </a:r>
                    </a:p>
                  </a:txBody>
                  <a:tcPr marL="72000" marR="36000" marT="36000" marB="36000">
                    <a:solidFill>
                      <a:schemeClr val="tx2">
                        <a:lumMod val="20000"/>
                        <a:lumOff val="80000"/>
                        <a:alpha val="80000"/>
                      </a:schemeClr>
                    </a:solidFill>
                  </a:tcPr>
                </a:tc>
                <a:tc>
                  <a:txBody>
                    <a:bodyPr/>
                    <a:lstStyle/>
                    <a:p>
                      <a:pPr mar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Lämmitykseen käytettävää lämpöpumppua voidaan käyttää myös jäähdytykseen, mistä saadaan kustannus-hyötyjä.</a:t>
                      </a:r>
                    </a:p>
                  </a:txBody>
                  <a:tcPr marL="72000" marR="36000" marT="36000" marB="36000">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212212333"/>
                  </a:ext>
                </a:extLst>
              </a:tr>
              <a:tr h="531626">
                <a:tc>
                  <a:txBody>
                    <a:bodyPr/>
                    <a:lstStyle/>
                    <a:p>
                      <a:pPr marL="0" algn="l" defTabSz="914400" rtl="0" eaLnBrk="1" fontAlgn="ctr" latinLnBrk="0" hangingPunct="1">
                        <a:buNone/>
                      </a:pPr>
                      <a:r>
                        <a:rPr lang="fi-FI" sz="1000" b="1" i="0" u="none" strike="noStrike" kern="1200" baseline="0" dirty="0">
                          <a:solidFill>
                            <a:schemeClr val="tx2"/>
                          </a:solidFill>
                          <a:effectLst/>
                          <a:latin typeface="Lato" panose="020F0502020204030203" pitchFamily="34" charset="77"/>
                          <a:ea typeface="+mn-ea"/>
                          <a:cs typeface="+mn-cs"/>
                        </a:rPr>
                        <a:t>Lauhdetta kierrätettäväksi </a:t>
                      </a:r>
                      <a:br>
                        <a:rPr lang="fi-FI" sz="1000" b="1" i="0" u="none" strike="noStrike" kern="1200" baseline="0" dirty="0">
                          <a:solidFill>
                            <a:schemeClr val="tx2"/>
                          </a:solidFill>
                          <a:effectLst/>
                          <a:latin typeface="Lato" panose="020F0502020204030203" pitchFamily="34" charset="77"/>
                          <a:ea typeface="+mn-ea"/>
                          <a:cs typeface="+mn-cs"/>
                        </a:rPr>
                      </a:br>
                      <a:r>
                        <a:rPr lang="fi-FI" sz="1000" b="1" i="0" u="none" strike="noStrike" kern="1200" baseline="0" dirty="0">
                          <a:solidFill>
                            <a:schemeClr val="tx2"/>
                          </a:solidFill>
                          <a:effectLst/>
                          <a:latin typeface="Lato" panose="020F0502020204030203" pitchFamily="34" charset="77"/>
                          <a:ea typeface="+mn-ea"/>
                          <a:cs typeface="+mn-cs"/>
                        </a:rPr>
                        <a:t>rakennusten välillä</a:t>
                      </a:r>
                    </a:p>
                  </a:txBody>
                  <a:tcPr marL="72000" marR="36000" marT="36000" marB="36000">
                    <a:solidFill>
                      <a:schemeClr val="tx2">
                        <a:lumMod val="20000"/>
                        <a:lumOff val="80000"/>
                        <a:alpha val="80000"/>
                      </a:schemeClr>
                    </a:solidFill>
                  </a:tcPr>
                </a:tc>
                <a:tc>
                  <a:txBody>
                    <a:bodyPr/>
                    <a:lstStyle/>
                    <a:p>
                      <a:pPr mar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Hukkalämmön hyödyntäminen erityisen kannattavaa (suurin potentiaali mm. päivittäistavarakaupat, jäähallit/ tekojäät sekä datakeskukset/serveritilat tai vastaavat).</a:t>
                      </a:r>
                    </a:p>
                  </a:txBody>
                  <a:tcPr marL="72000" marR="36000" marT="36000" marB="3600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1650407376"/>
                  </a:ext>
                </a:extLst>
              </a:tr>
              <a:tr h="666893">
                <a:tc>
                  <a:txBody>
                    <a:bodyPr/>
                    <a:lstStyle/>
                    <a:p>
                      <a:pPr marL="0" algn="l" defTabSz="914400" rtl="0" eaLnBrk="1" fontAlgn="ctr" latinLnBrk="0" hangingPunct="1">
                        <a:buNone/>
                      </a:pPr>
                      <a:r>
                        <a:rPr lang="fi-FI" sz="1000" b="1" i="0" u="none" strike="noStrike" kern="1200" baseline="0" dirty="0">
                          <a:solidFill>
                            <a:schemeClr val="tx2"/>
                          </a:solidFill>
                          <a:effectLst/>
                          <a:latin typeface="Lato" panose="020F0502020204030203" pitchFamily="34" charset="77"/>
                          <a:ea typeface="+mn-ea"/>
                          <a:cs typeface="+mn-cs"/>
                        </a:rPr>
                        <a:t>Suuri kohde (noin 20 000</a:t>
                      </a:r>
                      <a:r>
                        <a:rPr lang="fi-FI" sz="1000" b="1" i="0" u="none" strike="noStrike" kern="1200" baseline="0" noProof="0" dirty="0">
                          <a:solidFill>
                            <a:schemeClr val="tx2"/>
                          </a:solidFill>
                          <a:effectLst/>
                          <a:latin typeface="Lato" panose="020F0502020204030203" pitchFamily="34" charset="77"/>
                          <a:ea typeface="+mn-ea"/>
                          <a:cs typeface="+mn-cs"/>
                        </a:rPr>
                        <a:t>–</a:t>
                      </a:r>
                      <a:br>
                        <a:rPr lang="fi-FI" sz="1000" b="1" i="0" u="none" strike="noStrike" kern="1200" baseline="0" noProof="0" dirty="0">
                          <a:solidFill>
                            <a:schemeClr val="tx2"/>
                          </a:solidFill>
                          <a:effectLst/>
                          <a:latin typeface="Lato" panose="020F0502020204030203" pitchFamily="34" charset="77"/>
                          <a:ea typeface="+mn-ea"/>
                          <a:cs typeface="+mn-cs"/>
                        </a:rPr>
                      </a:br>
                      <a:r>
                        <a:rPr lang="fi-FI" sz="1000" b="1" i="0" u="none" strike="noStrike" kern="1200" baseline="0" dirty="0">
                          <a:solidFill>
                            <a:schemeClr val="tx2"/>
                          </a:solidFill>
                          <a:effectLst/>
                          <a:latin typeface="Lato" panose="020F0502020204030203" pitchFamily="34" charset="77"/>
                          <a:ea typeface="+mn-ea"/>
                          <a:cs typeface="+mn-cs"/>
                        </a:rPr>
                        <a:t>25 000 kem</a:t>
                      </a:r>
                      <a:r>
                        <a:rPr lang="fi-FI" sz="1000" b="1" i="0" u="none" strike="noStrike" kern="1200" baseline="30000" dirty="0">
                          <a:solidFill>
                            <a:schemeClr val="tx2"/>
                          </a:solidFill>
                          <a:effectLst/>
                          <a:latin typeface="Lato" panose="020F0502020204030203" pitchFamily="34" charset="77"/>
                          <a:ea typeface="+mn-ea"/>
                          <a:cs typeface="+mn-cs"/>
                        </a:rPr>
                        <a:t>2</a:t>
                      </a:r>
                      <a:r>
                        <a:rPr lang="fi-FI" sz="1000" b="1" i="0" u="none" strike="noStrike" kern="1200" baseline="0" dirty="0">
                          <a:solidFill>
                            <a:schemeClr val="tx2"/>
                          </a:solidFill>
                          <a:effectLst/>
                          <a:latin typeface="Lato" panose="020F0502020204030203" pitchFamily="34" charset="77"/>
                          <a:ea typeface="+mn-ea"/>
                          <a:cs typeface="+mn-cs"/>
                        </a:rPr>
                        <a:t>)</a:t>
                      </a:r>
                    </a:p>
                  </a:txBody>
                  <a:tcPr marL="72000" marR="36000" marT="36000" marB="36000">
                    <a:solidFill>
                      <a:schemeClr val="tx2">
                        <a:lumMod val="20000"/>
                        <a:lumOff val="80000"/>
                        <a:alpha val="80000"/>
                      </a:schemeClr>
                    </a:solidFill>
                  </a:tcPr>
                </a:tc>
                <a:tc>
                  <a:txBody>
                    <a:bodyPr/>
                    <a:lstStyle/>
                    <a:p>
                      <a:pPr mar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Suuren kohteen skaalaedut + alempi veroluokka yli </a:t>
                      </a:r>
                      <a:br>
                        <a:rPr lang="fi-FI" sz="1000" b="0" u="none" strike="noStrike" kern="1200" baseline="0" dirty="0">
                          <a:solidFill>
                            <a:srgbClr val="000000"/>
                          </a:solidFill>
                          <a:effectLst/>
                          <a:latin typeface="Lato" panose="020F0502020204030203" pitchFamily="34" charset="77"/>
                          <a:ea typeface="+mn-ea"/>
                          <a:cs typeface="+mn-cs"/>
                        </a:rPr>
                      </a:br>
                      <a:r>
                        <a:rPr lang="fi-FI" sz="1000" b="0" u="none" strike="noStrike" kern="1200" baseline="0" dirty="0">
                          <a:solidFill>
                            <a:srgbClr val="000000"/>
                          </a:solidFill>
                          <a:effectLst/>
                          <a:latin typeface="Lato" panose="020F0502020204030203" pitchFamily="34" charset="77"/>
                          <a:ea typeface="+mn-ea"/>
                          <a:cs typeface="+mn-cs"/>
                        </a:rPr>
                        <a:t>500 kW lämpöpumppujärjestelmille. Laajuudeltaan vastaa karkeasti asuinkorttelissa noin 25 000 kem</a:t>
                      </a:r>
                      <a:r>
                        <a:rPr lang="fi-FI" sz="1000" b="0" u="none" strike="noStrike" kern="1200" baseline="30000" dirty="0">
                          <a:solidFill>
                            <a:srgbClr val="000000"/>
                          </a:solidFill>
                          <a:effectLst/>
                          <a:latin typeface="Lato" panose="020F0502020204030203" pitchFamily="34" charset="77"/>
                          <a:ea typeface="+mn-ea"/>
                          <a:cs typeface="+mn-cs"/>
                        </a:rPr>
                        <a:t>2</a:t>
                      </a:r>
                      <a:r>
                        <a:rPr lang="fi-FI" sz="1000" b="0" u="none" strike="noStrike" kern="1200" baseline="0" dirty="0">
                          <a:solidFill>
                            <a:srgbClr val="000000"/>
                          </a:solidFill>
                          <a:effectLst/>
                          <a:latin typeface="Lato" panose="020F0502020204030203" pitchFamily="34" charset="77"/>
                          <a:ea typeface="+mn-ea"/>
                          <a:cs typeface="+mn-cs"/>
                        </a:rPr>
                        <a:t> </a:t>
                      </a:r>
                      <a:endParaRPr lang="en-US" sz="1000" b="0" u="none" strike="noStrike" kern="1200" baseline="0" dirty="0">
                        <a:solidFill>
                          <a:srgbClr val="000000"/>
                        </a:solidFill>
                        <a:effectLst/>
                        <a:latin typeface="Lato" panose="020F0502020204030203" pitchFamily="34" charset="77"/>
                        <a:ea typeface="+mn-ea"/>
                        <a:cs typeface="+mn-cs"/>
                      </a:endParaRPr>
                    </a:p>
                    <a:p>
                      <a:pPr marL="0" lv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ja toimitilakorttelissa noin 20 000 kem</a:t>
                      </a:r>
                      <a:r>
                        <a:rPr lang="fi-FI" sz="1000" b="0" u="none" strike="noStrike" kern="1200" baseline="30000" dirty="0">
                          <a:solidFill>
                            <a:srgbClr val="000000"/>
                          </a:solidFill>
                          <a:effectLst/>
                          <a:latin typeface="Lato" panose="020F0502020204030203" pitchFamily="34" charset="77"/>
                          <a:ea typeface="+mn-ea"/>
                          <a:cs typeface="+mn-cs"/>
                        </a:rPr>
                        <a:t>2</a:t>
                      </a:r>
                      <a:r>
                        <a:rPr lang="fi-FI" sz="1000" b="0" u="none" strike="noStrike" kern="1200" baseline="0" dirty="0">
                          <a:solidFill>
                            <a:srgbClr val="000000"/>
                          </a:solidFill>
                          <a:effectLst/>
                          <a:latin typeface="Lato" panose="020F0502020204030203" pitchFamily="34" charset="77"/>
                          <a:ea typeface="+mn-ea"/>
                          <a:cs typeface="+mn-cs"/>
                        </a:rPr>
                        <a:t>.</a:t>
                      </a:r>
                    </a:p>
                  </a:txBody>
                  <a:tcPr marL="72000" marR="36000" marT="36000" marB="3600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1623434254"/>
                  </a:ext>
                </a:extLst>
              </a:tr>
              <a:tr h="687629">
                <a:tc>
                  <a:txBody>
                    <a:bodyPr/>
                    <a:lstStyle/>
                    <a:p>
                      <a:pPr marL="0" algn="l" defTabSz="914400" rtl="0" eaLnBrk="1" fontAlgn="ctr" latinLnBrk="0" hangingPunct="1">
                        <a:buNone/>
                      </a:pPr>
                      <a:r>
                        <a:rPr lang="fi-FI" sz="1000" b="1" i="0" u="none" strike="noStrike" kern="1200" baseline="0" dirty="0">
                          <a:solidFill>
                            <a:schemeClr val="tx2"/>
                          </a:solidFill>
                          <a:effectLst/>
                          <a:latin typeface="Lato" panose="020F0502020204030203" pitchFamily="34" charset="77"/>
                          <a:ea typeface="+mn-ea"/>
                          <a:cs typeface="+mn-cs"/>
                        </a:rPr>
                        <a:t>Rakennusten pienet etäisyydet</a:t>
                      </a:r>
                    </a:p>
                  </a:txBody>
                  <a:tcPr marL="72000" marR="36000" marT="36000" marB="36000">
                    <a:solidFill>
                      <a:schemeClr val="tx2">
                        <a:lumMod val="20000"/>
                        <a:lumOff val="80000"/>
                        <a:alpha val="80000"/>
                      </a:schemeClr>
                    </a:solidFill>
                  </a:tcPr>
                </a:tc>
                <a:tc>
                  <a:txBody>
                    <a:bodyPr/>
                    <a:lstStyle/>
                    <a:p>
                      <a:pPr mar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Lämmitysverkoston rakentaminen edullisempaa ja häviöt pienemmät. Jos useampi kortteli, niin vierekkäisten korttelien osalta katuinfran aikataulutus </a:t>
                      </a:r>
                      <a:endParaRPr lang="en-US" sz="1000" b="0" u="none" strike="noStrike" kern="1200" baseline="0" dirty="0">
                        <a:solidFill>
                          <a:srgbClr val="000000"/>
                        </a:solidFill>
                        <a:effectLst/>
                        <a:latin typeface="Lato" panose="020F0502020204030203" pitchFamily="34" charset="77"/>
                        <a:ea typeface="+mn-ea"/>
                        <a:cs typeface="+mn-cs"/>
                      </a:endParaRPr>
                    </a:p>
                    <a:p>
                      <a:pPr marL="0" lv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ei muodostu haasteeksi.</a:t>
                      </a:r>
                      <a:endParaRPr lang="en-US" sz="1000" b="0" u="none" strike="noStrike" kern="1200" baseline="0" dirty="0">
                        <a:solidFill>
                          <a:srgbClr val="000000"/>
                        </a:solidFill>
                        <a:effectLst/>
                        <a:latin typeface="Lato" panose="020F0502020204030203" pitchFamily="34" charset="77"/>
                        <a:ea typeface="+mn-ea"/>
                        <a:cs typeface="+mn-cs"/>
                      </a:endParaRPr>
                    </a:p>
                  </a:txBody>
                  <a:tcPr marL="72000" marR="36000" marT="36000" marB="3600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4185894662"/>
                  </a:ext>
                </a:extLst>
              </a:tr>
              <a:tr h="725189">
                <a:tc>
                  <a:txBody>
                    <a:bodyPr/>
                    <a:lstStyle/>
                    <a:p>
                      <a:pPr marL="0" algn="l" defTabSz="914400" rtl="0" eaLnBrk="1" fontAlgn="ctr" latinLnBrk="0" hangingPunct="1">
                        <a:buNone/>
                      </a:pPr>
                      <a:r>
                        <a:rPr lang="fi-FI" sz="1000" b="1" i="0" u="none" strike="noStrike" kern="1200" baseline="0" dirty="0">
                          <a:solidFill>
                            <a:schemeClr val="tx2"/>
                          </a:solidFill>
                          <a:effectLst/>
                          <a:latin typeface="Lato" panose="020F0502020204030203" pitchFamily="34" charset="77"/>
                          <a:ea typeface="+mn-ea"/>
                          <a:cs typeface="+mn-cs"/>
                        </a:rPr>
                        <a:t>Kallioperä johtaa hyvin energiaa</a:t>
                      </a:r>
                    </a:p>
                  </a:txBody>
                  <a:tcPr marL="72000" marR="36000" marT="36000" marB="36000">
                    <a:lnB w="12700" cap="flat" cmpd="sng" algn="ctr">
                      <a:solidFill>
                        <a:schemeClr val="tx2"/>
                      </a:solidFill>
                      <a:prstDash val="solid"/>
                      <a:round/>
                      <a:headEnd type="none" w="med" len="med"/>
                      <a:tailEnd type="none" w="med" len="med"/>
                    </a:lnB>
                    <a:solidFill>
                      <a:schemeClr val="tx2">
                        <a:lumMod val="20000"/>
                        <a:lumOff val="80000"/>
                        <a:alpha val="80000"/>
                      </a:schemeClr>
                    </a:solidFill>
                  </a:tcPr>
                </a:tc>
                <a:tc>
                  <a:txBody>
                    <a:bodyPr/>
                    <a:lstStyle/>
                    <a:p>
                      <a:pPr mar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Mitä parempi kallioperä, sitä vähemmän porakaivoja </a:t>
                      </a:r>
                    </a:p>
                    <a:p>
                      <a:pPr marL="0" lv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tarvitaan maalämpöratkaisuissa. Kallioperän </a:t>
                      </a:r>
                    </a:p>
                    <a:p>
                      <a:pPr marL="0" lv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ominaisuudet voidaan selvittää TRT-mittauksella </a:t>
                      </a:r>
                    </a:p>
                    <a:p>
                      <a:pPr marL="0" lvl="0" algn="l" defTabSz="914400" rtl="0" eaLnBrk="1" fontAlgn="ctr" latinLnBrk="0" hangingPunct="1">
                        <a:buNone/>
                      </a:pPr>
                      <a:r>
                        <a:rPr lang="fi-FI" sz="1000" b="0" u="none" strike="noStrike" kern="1200" baseline="0" dirty="0">
                          <a:solidFill>
                            <a:srgbClr val="000000"/>
                          </a:solidFill>
                          <a:effectLst/>
                          <a:latin typeface="Lato" panose="020F0502020204030203" pitchFamily="34" charset="77"/>
                          <a:ea typeface="+mn-ea"/>
                          <a:cs typeface="+mn-cs"/>
                        </a:rPr>
                        <a:t>eli lämpövastekokeella (</a:t>
                      </a:r>
                      <a:r>
                        <a:rPr lang="fi-FI" sz="1000" b="0" u="none" strike="noStrike" kern="1200" baseline="0" dirty="0" err="1">
                          <a:solidFill>
                            <a:srgbClr val="000000"/>
                          </a:solidFill>
                          <a:effectLst/>
                          <a:latin typeface="Lato" panose="020F0502020204030203" pitchFamily="34" charset="77"/>
                          <a:ea typeface="+mn-ea"/>
                          <a:cs typeface="+mn-cs"/>
                        </a:rPr>
                        <a:t>Thermal</a:t>
                      </a:r>
                      <a:r>
                        <a:rPr lang="fi-FI" sz="1000" b="0" u="none" strike="noStrike" kern="1200" baseline="0" dirty="0">
                          <a:solidFill>
                            <a:srgbClr val="000000"/>
                          </a:solidFill>
                          <a:effectLst/>
                          <a:latin typeface="Lato" panose="020F0502020204030203" pitchFamily="34" charset="77"/>
                          <a:ea typeface="+mn-ea"/>
                          <a:cs typeface="+mn-cs"/>
                        </a:rPr>
                        <a:t> </a:t>
                      </a:r>
                      <a:r>
                        <a:rPr lang="fi-FI" sz="1000" b="0" u="none" strike="noStrike" kern="1200" baseline="0" dirty="0" err="1">
                          <a:solidFill>
                            <a:srgbClr val="000000"/>
                          </a:solidFill>
                          <a:effectLst/>
                          <a:latin typeface="Lato" panose="020F0502020204030203" pitchFamily="34" charset="77"/>
                          <a:ea typeface="+mn-ea"/>
                          <a:cs typeface="+mn-cs"/>
                        </a:rPr>
                        <a:t>response</a:t>
                      </a:r>
                      <a:r>
                        <a:rPr lang="fi-FI" sz="1000" b="0" u="none" strike="noStrike" kern="1200" baseline="0" dirty="0">
                          <a:solidFill>
                            <a:srgbClr val="000000"/>
                          </a:solidFill>
                          <a:effectLst/>
                          <a:latin typeface="Lato" panose="020F0502020204030203" pitchFamily="34" charset="77"/>
                          <a:ea typeface="+mn-ea"/>
                          <a:cs typeface="+mn-cs"/>
                        </a:rPr>
                        <a:t> </a:t>
                      </a:r>
                      <a:r>
                        <a:rPr lang="fi-FI" sz="1000" b="0" u="none" strike="noStrike" kern="1200" baseline="0" dirty="0" err="1">
                          <a:solidFill>
                            <a:srgbClr val="000000"/>
                          </a:solidFill>
                          <a:effectLst/>
                          <a:latin typeface="Lato" panose="020F0502020204030203" pitchFamily="34" charset="77"/>
                          <a:ea typeface="+mn-ea"/>
                          <a:cs typeface="+mn-cs"/>
                        </a:rPr>
                        <a:t>test</a:t>
                      </a:r>
                      <a:r>
                        <a:rPr lang="fi-FI" sz="1000" b="0" u="none" strike="noStrike" kern="1200" baseline="0" dirty="0">
                          <a:solidFill>
                            <a:srgbClr val="000000"/>
                          </a:solidFill>
                          <a:effectLst/>
                          <a:latin typeface="Lato" panose="020F0502020204030203" pitchFamily="34" charset="77"/>
                          <a:ea typeface="+mn-ea"/>
                          <a:cs typeface="+mn-cs"/>
                        </a:rPr>
                        <a:t>).</a:t>
                      </a:r>
                    </a:p>
                  </a:txBody>
                  <a:tcPr marL="72000" marR="36000" marT="36000" marB="36000">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3905967577"/>
                  </a:ext>
                </a:extLst>
              </a:tr>
            </a:tbl>
          </a:graphicData>
        </a:graphic>
      </p:graphicFrame>
      <p:sp>
        <p:nvSpPr>
          <p:cNvPr id="2" name="Dian numeron paikkamerkki 1">
            <a:extLst>
              <a:ext uri="{FF2B5EF4-FFF2-40B4-BE49-F238E27FC236}">
                <a16:creationId xmlns:a16="http://schemas.microsoft.com/office/drawing/2014/main" id="{87E235D9-25C8-3FC3-7717-D689826EECA1}"/>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18</a:t>
            </a:fld>
            <a:endParaRPr lang="fi-FI" dirty="0"/>
          </a:p>
        </p:txBody>
      </p:sp>
      <p:pic>
        <p:nvPicPr>
          <p:cNvPr id="17" name="Kuva 16">
            <a:extLst>
              <a:ext uri="{FF2B5EF4-FFF2-40B4-BE49-F238E27FC236}">
                <a16:creationId xmlns:a16="http://schemas.microsoft.com/office/drawing/2014/main" id="{82B2FA12-479F-D01E-B46C-978FC0991C8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9187903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 name="Otsikko 1">
            <a:extLst>
              <a:ext uri="{FF2B5EF4-FFF2-40B4-BE49-F238E27FC236}">
                <a16:creationId xmlns:a16="http://schemas.microsoft.com/office/drawing/2014/main" id="{9CABF286-F94E-E070-A467-440E6305B4F7}"/>
              </a:ext>
            </a:extLst>
          </p:cNvPr>
          <p:cNvSpPr txBox="1">
            <a:spLocks noGrp="1"/>
          </p:cNvSpPr>
          <p:nvPr>
            <p:ph type="title" idx="4294967295"/>
          </p:nvPr>
        </p:nvSpPr>
        <p:spPr>
          <a:xfrm>
            <a:off x="1260" y="900000"/>
            <a:ext cx="12192000" cy="163593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4. Energiapalvelumallin</a:t>
            </a:r>
            <a:b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b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toteutettavuuden selvittäminen</a:t>
            </a:r>
          </a:p>
        </p:txBody>
      </p:sp>
      <p:grpSp>
        <p:nvGrpSpPr>
          <p:cNvPr id="77" name="Ryhmä 76">
            <a:extLst>
              <a:ext uri="{FF2B5EF4-FFF2-40B4-BE49-F238E27FC236}">
                <a16:creationId xmlns:a16="http://schemas.microsoft.com/office/drawing/2014/main" id="{9FE528CA-23FF-CD37-0BCE-4CC92B0B2E1A}"/>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52" name="Kuva 527">
              <a:extLst>
                <a:ext uri="{FF2B5EF4-FFF2-40B4-BE49-F238E27FC236}">
                  <a16:creationId xmlns:a16="http://schemas.microsoft.com/office/drawing/2014/main" id="{046450AA-DFBE-5D0E-CB61-A76237A2D61A}"/>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3" name="Kuva 528">
              <a:extLst>
                <a:ext uri="{FF2B5EF4-FFF2-40B4-BE49-F238E27FC236}">
                  <a16:creationId xmlns:a16="http://schemas.microsoft.com/office/drawing/2014/main" id="{1C27FD70-EEA1-A354-50A7-31027F316A59}"/>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5" name="Kuva 527">
              <a:extLst>
                <a:ext uri="{FF2B5EF4-FFF2-40B4-BE49-F238E27FC236}">
                  <a16:creationId xmlns:a16="http://schemas.microsoft.com/office/drawing/2014/main" id="{61E05506-94B7-0E0C-D20D-F04925E21E15}"/>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1EA02920-FEC9-E3DE-3A81-1F4F0DC54047}"/>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AE248CA2-8833-09F6-E7DB-E637E14A3C6E}"/>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2E83B72F-219F-609A-8ABE-A88BB87EABA1}"/>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937A4708-2F7A-40A5-D0FF-1085419125B9}"/>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2EE9002C-B814-5231-CF3E-B0C05A9F7BD2}"/>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6593F604-1865-4DBA-9931-8D11E8016CDF}"/>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B1FE8AFA-48D8-CFAC-2830-BCE8AF3B11C5}"/>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E21E4944-0EC9-447C-824E-29F427480500}"/>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4" name="Google Shape;539;p3">
              <a:extLst>
                <a:ext uri="{FF2B5EF4-FFF2-40B4-BE49-F238E27FC236}">
                  <a16:creationId xmlns:a16="http://schemas.microsoft.com/office/drawing/2014/main" id="{9E7E6E4E-6219-A45F-B091-3ACB33CBD5D8}"/>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5" name="Google Shape;539;p3">
              <a:extLst>
                <a:ext uri="{FF2B5EF4-FFF2-40B4-BE49-F238E27FC236}">
                  <a16:creationId xmlns:a16="http://schemas.microsoft.com/office/drawing/2014/main" id="{7EEF2440-6616-F22F-470C-77A244C5ECCD}"/>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6" name="Google Shape;541;p3">
              <a:extLst>
                <a:ext uri="{FF2B5EF4-FFF2-40B4-BE49-F238E27FC236}">
                  <a16:creationId xmlns:a16="http://schemas.microsoft.com/office/drawing/2014/main" id="{C29BADBF-540E-8C50-0C87-268595BEBDCA}"/>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7" name="Google Shape;543;p3">
              <a:extLst>
                <a:ext uri="{FF2B5EF4-FFF2-40B4-BE49-F238E27FC236}">
                  <a16:creationId xmlns:a16="http://schemas.microsoft.com/office/drawing/2014/main" id="{AF365A4A-BC51-01C4-F879-3DCB4D6938E0}"/>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8" name="Google Shape;545;p3">
              <a:extLst>
                <a:ext uri="{FF2B5EF4-FFF2-40B4-BE49-F238E27FC236}">
                  <a16:creationId xmlns:a16="http://schemas.microsoft.com/office/drawing/2014/main" id="{DA67DB90-91E0-E0A4-7612-72A95BA818F8}"/>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69" name="Google Shape;547;p3">
              <a:extLst>
                <a:ext uri="{FF2B5EF4-FFF2-40B4-BE49-F238E27FC236}">
                  <a16:creationId xmlns:a16="http://schemas.microsoft.com/office/drawing/2014/main" id="{6907DD76-CC45-9212-A83D-96379480FCC5}"/>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0" name="Google Shape;549;p3">
              <a:extLst>
                <a:ext uri="{FF2B5EF4-FFF2-40B4-BE49-F238E27FC236}">
                  <a16:creationId xmlns:a16="http://schemas.microsoft.com/office/drawing/2014/main" id="{E3329F58-8B1D-A30A-E33C-252EA152ECAD}"/>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1" name="Google Shape;551;p3">
              <a:extLst>
                <a:ext uri="{FF2B5EF4-FFF2-40B4-BE49-F238E27FC236}">
                  <a16:creationId xmlns:a16="http://schemas.microsoft.com/office/drawing/2014/main" id="{7DF58FC2-B919-110A-0734-C6317304D3CF}"/>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2" name="Google Shape;553;p3">
              <a:extLst>
                <a:ext uri="{FF2B5EF4-FFF2-40B4-BE49-F238E27FC236}">
                  <a16:creationId xmlns:a16="http://schemas.microsoft.com/office/drawing/2014/main" id="{AA974585-0DBF-5C71-BDDE-241CD5ECFD48}"/>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3" name="Google Shape;555;p3">
              <a:extLst>
                <a:ext uri="{FF2B5EF4-FFF2-40B4-BE49-F238E27FC236}">
                  <a16:creationId xmlns:a16="http://schemas.microsoft.com/office/drawing/2014/main" id="{BD550BAD-F9C5-0A61-69F7-F076C4EAB97F}"/>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4" name="Google Shape;557;p3">
              <a:extLst>
                <a:ext uri="{FF2B5EF4-FFF2-40B4-BE49-F238E27FC236}">
                  <a16:creationId xmlns:a16="http://schemas.microsoft.com/office/drawing/2014/main" id="{2CA83B32-D92B-3B70-F609-F8E327922818}"/>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5" name="Kuva 74">
              <a:extLst>
                <a:ext uri="{FF2B5EF4-FFF2-40B4-BE49-F238E27FC236}">
                  <a16:creationId xmlns:a16="http://schemas.microsoft.com/office/drawing/2014/main" id="{5A9BB64E-3719-3605-B182-2485D5D318F2}"/>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6" name="Kuva 75">
              <a:extLst>
                <a:ext uri="{FF2B5EF4-FFF2-40B4-BE49-F238E27FC236}">
                  <a16:creationId xmlns:a16="http://schemas.microsoft.com/office/drawing/2014/main" id="{3E4E9861-283C-44F6-D11F-9DABEE3993EA}"/>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3126569" y="5796000"/>
              <a:ext cx="587516" cy="500713"/>
            </a:xfrm>
            <a:prstGeom prst="rect">
              <a:avLst/>
            </a:prstGeom>
          </p:spPr>
        </p:pic>
      </p:grpSp>
    </p:spTree>
    <p:extLst>
      <p:ext uri="{BB962C8B-B14F-4D97-AF65-F5344CB8AC3E}">
        <p14:creationId xmlns:p14="http://schemas.microsoft.com/office/powerpoint/2010/main" val="15169363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DF4E24-5496-82E7-D8FE-D9235DF0B062}"/>
              </a:ext>
            </a:extLst>
          </p:cNvPr>
          <p:cNvSpPr>
            <a:spLocks noGrp="1"/>
          </p:cNvSpPr>
          <p:nvPr>
            <p:ph type="title"/>
          </p:nvPr>
        </p:nvSpPr>
        <p:spPr>
          <a:xfrm>
            <a:off x="0" y="540000"/>
            <a:ext cx="11139055" cy="496372"/>
          </a:xfrm>
        </p:spPr>
        <p:txBody>
          <a:bodyPr/>
          <a:lstStyle/>
          <a:p>
            <a:r>
              <a:rPr lang="fi-FI" dirty="0">
                <a:ea typeface="Lato"/>
                <a:cs typeface="Lato"/>
              </a:rPr>
              <a:t>Valmistelu ja päätöksenteko</a:t>
            </a:r>
            <a:endParaRPr lang="fi-FI" dirty="0"/>
          </a:p>
        </p:txBody>
      </p:sp>
      <p:sp>
        <p:nvSpPr>
          <p:cNvPr id="3" name="Sisällön paikkamerkki 2">
            <a:extLst>
              <a:ext uri="{FF2B5EF4-FFF2-40B4-BE49-F238E27FC236}">
                <a16:creationId xmlns:a16="http://schemas.microsoft.com/office/drawing/2014/main" id="{0643B92E-48D6-EEF9-E467-A9DD380A86B9}"/>
              </a:ext>
            </a:extLst>
          </p:cNvPr>
          <p:cNvSpPr>
            <a:spLocks noGrp="1"/>
          </p:cNvSpPr>
          <p:nvPr>
            <p:ph idx="1"/>
          </p:nvPr>
        </p:nvSpPr>
        <p:spPr>
          <a:xfrm>
            <a:off x="719998" y="1440000"/>
            <a:ext cx="10930415" cy="5206313"/>
          </a:xfrm>
        </p:spPr>
        <p:txBody>
          <a:bodyPr numCol="2" spcCol="252000"/>
          <a:lstStyle/>
          <a:p>
            <a:pPr marL="0" indent="0">
              <a:lnSpc>
                <a:spcPts val="1700"/>
              </a:lnSpc>
              <a:spcBef>
                <a:spcPts val="1700"/>
              </a:spcBef>
              <a:spcAft>
                <a:spcPts val="0"/>
              </a:spcAft>
              <a:buNone/>
            </a:pPr>
            <a:r>
              <a:rPr lang="fi-FI" sz="1400" dirty="0">
                <a:latin typeface="Lato" panose="020F0502020204030203" pitchFamily="34" charset="77"/>
                <a:ea typeface="Calibri"/>
                <a:cs typeface="Calibri"/>
              </a:rPr>
              <a:t>Alueellisen energiapalvelun jatkoselvittämisen käynnistäminen perustuu huolelliseen ennakkovalmisteluun. Energiaselvitys ja markkinavuoropuhelu muodostavat pohjan arvioinnille, onko toteutus taloudellisesti ja teknisesti perusteltua. Ennen prosessiin ryhtymistä kaupungin tai maanomistajan tulee linjata selkeä tahtotila alueen jatkoselvitettävästä energiaratkaisusta.</a:t>
            </a:r>
          </a:p>
          <a:p>
            <a:pPr marL="0" indent="0">
              <a:lnSpc>
                <a:spcPts val="1700"/>
              </a:lnSpc>
              <a:spcBef>
                <a:spcPts val="1700"/>
              </a:spcBef>
              <a:spcAft>
                <a:spcPts val="0"/>
              </a:spcAft>
              <a:buNone/>
            </a:pPr>
            <a:r>
              <a:rPr lang="fi-FI" sz="1400" dirty="0">
                <a:latin typeface="Lato" panose="020F0502020204030203" pitchFamily="34" charset="77"/>
                <a:ea typeface="Calibri"/>
                <a:cs typeface="Calibri"/>
              </a:rPr>
              <a:t>Kun päätös alueellisen energiapalvelun jatkoselvittämisestä tehdään, tulee tarkistaa ja täsmentää alueen energiatavoitteet. Tavoitteiden tulee olla yhteydessä alueen kehittämislinjauksiin, omistus-rakenteeseen, rakentamisen vaiheistukseen ja suunniteltuihin toimintoihin. Näin varmistetaan, että energiaratkaisu tukee alueen kokonaiskehitystä.</a:t>
            </a:r>
          </a:p>
          <a:p>
            <a:pPr marL="0" indent="0">
              <a:lnSpc>
                <a:spcPts val="1700"/>
              </a:lnSpc>
              <a:spcBef>
                <a:spcPts val="1700"/>
              </a:spcBef>
              <a:spcAft>
                <a:spcPts val="0"/>
              </a:spcAft>
              <a:buNone/>
            </a:pPr>
            <a:r>
              <a:rPr lang="fi-FI" sz="1400" dirty="0">
                <a:latin typeface="Lato" panose="020F0502020204030203" pitchFamily="34" charset="77"/>
                <a:ea typeface="Calibri"/>
                <a:cs typeface="Calibri"/>
              </a:rPr>
              <a:t>Kehittämisen aikataulu ja resurssitarpeiden arviointi ovat kriittisiä päätöstä tehdessä. Alueen kehittäjän  on sitouduttava huomioimaan alueellisen energiaratkaisun vaiheistus ja aikataulu. Selvityksestä edetessä kohti toteutusta on varattava tarpeelliset resurssit hankintaan ja alue-energiaratkaisun toteutukseen. Vaikka energia-palvelu ei edellytä tilaajalta investointeja energiainfraan, tilaajalle voi tulla ylimääräisiä kustannuksia alue-energiaratkaisun suunnittelusta ja huomioimisesta esimerkiksi alueverkon yhteensovittamisesta katuinfrahankkeessa.</a:t>
            </a:r>
          </a:p>
          <a:p>
            <a:pPr marL="0" indent="0">
              <a:lnSpc>
                <a:spcPts val="1700"/>
              </a:lnSpc>
              <a:spcBef>
                <a:spcPts val="1700"/>
              </a:spcBef>
              <a:spcAft>
                <a:spcPts val="0"/>
              </a:spcAft>
              <a:buNone/>
            </a:pPr>
            <a:endParaRPr lang="fi-FI" sz="1400" dirty="0">
              <a:latin typeface="Lato" panose="020F0502020204030203" pitchFamily="34" charset="77"/>
              <a:ea typeface="Calibri"/>
              <a:cs typeface="Calibri"/>
            </a:endParaRPr>
          </a:p>
          <a:p>
            <a:pPr marL="0" indent="0">
              <a:lnSpc>
                <a:spcPts val="1700"/>
              </a:lnSpc>
              <a:spcBef>
                <a:spcPts val="1700"/>
              </a:spcBef>
              <a:spcAft>
                <a:spcPts val="0"/>
              </a:spcAft>
              <a:buNone/>
            </a:pPr>
            <a:endParaRPr lang="fi-FI" sz="1400" dirty="0">
              <a:latin typeface="Lato" panose="020F0502020204030203" pitchFamily="34" charset="77"/>
              <a:ea typeface="Calibri"/>
              <a:cs typeface="Calibri"/>
            </a:endParaRPr>
          </a:p>
          <a:p>
            <a:pPr marL="0" indent="0">
              <a:lnSpc>
                <a:spcPts val="1700"/>
              </a:lnSpc>
              <a:spcBef>
                <a:spcPts val="1700"/>
              </a:spcBef>
              <a:spcAft>
                <a:spcPts val="0"/>
              </a:spcAft>
              <a:buNone/>
            </a:pPr>
            <a:endParaRPr lang="fi-FI" sz="1400" dirty="0">
              <a:latin typeface="Lato" panose="020F0502020204030203" pitchFamily="34" charset="77"/>
              <a:ea typeface="Calibri"/>
              <a:cs typeface="Calibri"/>
            </a:endParaRPr>
          </a:p>
          <a:p>
            <a:pPr marL="0" indent="0">
              <a:lnSpc>
                <a:spcPts val="1700"/>
              </a:lnSpc>
              <a:spcBef>
                <a:spcPts val="1700"/>
              </a:spcBef>
              <a:spcAft>
                <a:spcPts val="0"/>
              </a:spcAft>
              <a:buNone/>
            </a:pPr>
            <a:br>
              <a:rPr lang="fi-FI" sz="1400" dirty="0">
                <a:ea typeface="Calibri"/>
                <a:cs typeface="Calibri"/>
              </a:rPr>
            </a:br>
            <a:r>
              <a:rPr lang="fi-FI" sz="1400" dirty="0">
                <a:latin typeface="Lato" panose="020F0502020204030203" pitchFamily="34" charset="77"/>
                <a:ea typeface="Calibri"/>
                <a:cs typeface="Calibri"/>
              </a:rPr>
              <a:t>Tahtotilan määrittäminen ja etenemisen hyväksyntä saattaa organisaatiosta riippuen edellyttää useampien tahojen päätöstä. Energiapalvelun suunnittelun ja toteutuksen prosessi kannattaa ottaa huomioon kokonaisaikataulua laatiessa, jotta energiapalvelun suunnitteluun jää riittävästi aikaa ennen rakennushankkeiden käynnistymistä.</a:t>
            </a:r>
          </a:p>
          <a:p>
            <a:pPr marL="0" indent="0">
              <a:lnSpc>
                <a:spcPts val="1700"/>
              </a:lnSpc>
              <a:spcBef>
                <a:spcPts val="1700"/>
              </a:spcBef>
              <a:spcAft>
                <a:spcPts val="0"/>
              </a:spcAft>
              <a:buNone/>
            </a:pPr>
            <a:r>
              <a:rPr lang="fi-FI" sz="1400" dirty="0">
                <a:latin typeface="Lato" panose="020F0502020204030203" pitchFamily="34" charset="77"/>
                <a:ea typeface="Calibri"/>
                <a:cs typeface="Calibri"/>
              </a:rPr>
              <a:t>Kun valmistellaan alueellisen energiapalvelun selvittämistä rakentuvalle alueelle, suunnitelmien muuttuminen on tavallista. Osapuolien on seurattava tarkasti alueen suunnitelmien muutoksia, kuten rakennusten kerrosneliömäärien ja käyttötarkoitusten tarkentumista. Nämä muutokset vaikuttavat suoraan energia-ratkaisun toteutettavuuteen ja voivat edellyttää tavoitteiden päivittämistä.</a:t>
            </a:r>
          </a:p>
          <a:p>
            <a:endParaRPr lang="fi-FI" sz="1400" dirty="0">
              <a:latin typeface="Lato" panose="020F0502020204030203" pitchFamily="34" charset="77"/>
            </a:endParaRPr>
          </a:p>
        </p:txBody>
      </p:sp>
      <p:pic>
        <p:nvPicPr>
          <p:cNvPr id="17" name="Kuva 16">
            <a:extLst>
              <a:ext uri="{FF2B5EF4-FFF2-40B4-BE49-F238E27FC236}">
                <a16:creationId xmlns:a16="http://schemas.microsoft.com/office/drawing/2014/main" id="{2865751E-4F5E-6922-6A4B-FF44BE66B4F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l="16696"/>
          <a:stretch>
            <a:fillRect/>
          </a:stretch>
        </p:blipFill>
        <p:spPr>
          <a:xfrm rot="20102931" flipH="1">
            <a:off x="6040800" y="-105928"/>
            <a:ext cx="6437285" cy="2013269"/>
          </a:xfrm>
          <a:prstGeom prst="rect">
            <a:avLst/>
          </a:prstGeom>
        </p:spPr>
      </p:pic>
      <p:sp>
        <p:nvSpPr>
          <p:cNvPr id="18" name="Ellipsi 17">
            <a:extLst>
              <a:ext uri="{FF2B5EF4-FFF2-40B4-BE49-F238E27FC236}">
                <a16:creationId xmlns:a16="http://schemas.microsoft.com/office/drawing/2014/main" id="{D19ECD79-C50D-C6ED-3064-7A92AE307543}"/>
              </a:ext>
              <a:ext uri="{C183D7F6-B498-43B3-948B-1728B52AA6E4}">
                <adec:decorative xmlns:adec="http://schemas.microsoft.com/office/drawing/2017/decorative" val="1"/>
              </a:ext>
            </a:extLst>
          </p:cNvPr>
          <p:cNvSpPr/>
          <p:nvPr/>
        </p:nvSpPr>
        <p:spPr>
          <a:xfrm>
            <a:off x="8726425" y="392796"/>
            <a:ext cx="1794942" cy="1794942"/>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9" name="Tekstiruutu 18">
            <a:extLst>
              <a:ext uri="{FF2B5EF4-FFF2-40B4-BE49-F238E27FC236}">
                <a16:creationId xmlns:a16="http://schemas.microsoft.com/office/drawing/2014/main" id="{76D0D8ED-D6EB-6026-5FD9-8F944428AADD}"/>
              </a:ext>
              <a:ext uri="{C183D7F6-B498-43B3-948B-1728B52AA6E4}">
                <adec:decorative xmlns:adec="http://schemas.microsoft.com/office/drawing/2017/decorative" val="1"/>
              </a:ext>
            </a:extLst>
          </p:cNvPr>
          <p:cNvSpPr txBox="1"/>
          <p:nvPr/>
        </p:nvSpPr>
        <p:spPr>
          <a:xfrm>
            <a:off x="8726425" y="499452"/>
            <a:ext cx="1794942" cy="1678565"/>
          </a:xfrm>
          <a:prstGeom prst="rect">
            <a:avLst/>
          </a:prstGeom>
          <a:noFill/>
        </p:spPr>
        <p:txBody>
          <a:bodyPr wrap="square" lIns="0" tIns="0" rIns="0" bIns="0" rtlCol="0">
            <a:noAutofit/>
          </a:bodyPr>
          <a:lstStyle/>
          <a:p>
            <a:pPr algn="ctr">
              <a:lnSpc>
                <a:spcPts val="2000"/>
              </a:lnSpc>
            </a:pPr>
            <a:r>
              <a:rPr lang="fi-FI" sz="1700" i="1" dirty="0">
                <a:latin typeface="Lato" panose="020F0502020204030203" pitchFamily="34" charset="77"/>
              </a:rPr>
              <a:t>Katso</a:t>
            </a:r>
            <a:br>
              <a:rPr lang="fi-FI" sz="1700" i="1" dirty="0">
                <a:latin typeface="Lato" panose="020F0502020204030203" pitchFamily="34" charset="77"/>
              </a:rPr>
            </a:br>
            <a:r>
              <a:rPr lang="fi-FI" sz="1700" i="1" dirty="0">
                <a:latin typeface="Lato" panose="020F0502020204030203" pitchFamily="34" charset="77"/>
              </a:rPr>
              <a:t>liite, sivu 76:</a:t>
            </a:r>
          </a:p>
          <a:p>
            <a:pPr algn="ctr">
              <a:lnSpc>
                <a:spcPts val="2000"/>
              </a:lnSpc>
            </a:pPr>
            <a:r>
              <a:rPr lang="fi-FI" sz="1700" i="1" dirty="0">
                <a:latin typeface="Lato" panose="020F0502020204030203" pitchFamily="34" charset="77"/>
              </a:rPr>
              <a:t>Alueellisen energiapalvelun hankinta-</a:t>
            </a:r>
            <a:br>
              <a:rPr lang="fi-FI" sz="1700" i="1" dirty="0">
                <a:latin typeface="Lato" panose="020F0502020204030203" pitchFamily="34" charset="77"/>
              </a:rPr>
            </a:br>
            <a:r>
              <a:rPr lang="fi-FI" sz="1700" i="1" dirty="0">
                <a:latin typeface="Lato" panose="020F0502020204030203" pitchFamily="34" charset="77"/>
              </a:rPr>
              <a:t>prosessi.</a:t>
            </a:r>
          </a:p>
        </p:txBody>
      </p:sp>
      <p:grpSp>
        <p:nvGrpSpPr>
          <p:cNvPr id="5" name="Ryhmä 4">
            <a:extLst>
              <a:ext uri="{FF2B5EF4-FFF2-40B4-BE49-F238E27FC236}">
                <a16:creationId xmlns:a16="http://schemas.microsoft.com/office/drawing/2014/main" id="{023A9F8B-91BC-7C9F-E73C-EA2404975E8E}"/>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6" name="Ellipsi 5">
              <a:extLst>
                <a:ext uri="{FF2B5EF4-FFF2-40B4-BE49-F238E27FC236}">
                  <a16:creationId xmlns:a16="http://schemas.microsoft.com/office/drawing/2014/main" id="{8AAE1B51-7A83-F3CA-5C6A-E57EA93FA059}"/>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7" name="Ellipsi 6">
              <a:extLst>
                <a:ext uri="{FF2B5EF4-FFF2-40B4-BE49-F238E27FC236}">
                  <a16:creationId xmlns:a16="http://schemas.microsoft.com/office/drawing/2014/main" id="{9C8468F2-9DFC-74E5-1B58-32644E5EDF77}"/>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8" name="Suora yhdysviiva 7">
              <a:extLst>
                <a:ext uri="{FF2B5EF4-FFF2-40B4-BE49-F238E27FC236}">
                  <a16:creationId xmlns:a16="http://schemas.microsoft.com/office/drawing/2014/main" id="{4A0E0F9C-6056-1B4A-C9C9-002EE985ED16}"/>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 name="Tekstiruutu 8">
              <a:extLst>
                <a:ext uri="{FF2B5EF4-FFF2-40B4-BE49-F238E27FC236}">
                  <a16:creationId xmlns:a16="http://schemas.microsoft.com/office/drawing/2014/main" id="{48D44A42-6579-7B18-8472-77057F3453CB}"/>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0" name="Tekstiruutu 9">
              <a:extLst>
                <a:ext uri="{FF2B5EF4-FFF2-40B4-BE49-F238E27FC236}">
                  <a16:creationId xmlns:a16="http://schemas.microsoft.com/office/drawing/2014/main" id="{DEE69091-BAEC-B193-C686-9DD4406618EB}"/>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1" name="Dian numeron paikkamerkki 1">
            <a:extLst>
              <a:ext uri="{FF2B5EF4-FFF2-40B4-BE49-F238E27FC236}">
                <a16:creationId xmlns:a16="http://schemas.microsoft.com/office/drawing/2014/main" id="{AEA9A0EF-D760-E0A6-D9AA-FCEAC8DC41F3}"/>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20</a:t>
            </a:fld>
            <a:endParaRPr lang="fi-FI" dirty="0"/>
          </a:p>
        </p:txBody>
      </p:sp>
      <p:pic>
        <p:nvPicPr>
          <p:cNvPr id="20" name="Kuva 19">
            <a:extLst>
              <a:ext uri="{FF2B5EF4-FFF2-40B4-BE49-F238E27FC236}">
                <a16:creationId xmlns:a16="http://schemas.microsoft.com/office/drawing/2014/main" id="{02F11EEB-A62A-DAA0-33CD-7E5B5968916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1112213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6EBF5"/>
        </a:solidFill>
        <a:effectLst/>
      </p:bgPr>
    </p:bg>
    <p:spTree>
      <p:nvGrpSpPr>
        <p:cNvPr id="1" name=""/>
        <p:cNvGrpSpPr/>
        <p:nvPr/>
      </p:nvGrpSpPr>
      <p:grpSpPr>
        <a:xfrm>
          <a:off x="0" y="0"/>
          <a:ext cx="0" cy="0"/>
          <a:chOff x="0" y="0"/>
          <a:chExt cx="0" cy="0"/>
        </a:xfrm>
      </p:grpSpPr>
      <p:sp>
        <p:nvSpPr>
          <p:cNvPr id="3" name="Otsikko 2">
            <a:extLst>
              <a:ext uri="{FF2B5EF4-FFF2-40B4-BE49-F238E27FC236}">
                <a16:creationId xmlns:a16="http://schemas.microsoft.com/office/drawing/2014/main" id="{3BABDB73-B630-A18F-B84C-16D7D5C42F3A}"/>
              </a:ext>
            </a:extLst>
          </p:cNvPr>
          <p:cNvSpPr>
            <a:spLocks noGrp="1"/>
          </p:cNvSpPr>
          <p:nvPr>
            <p:ph type="title" idx="4294967295"/>
          </p:nvPr>
        </p:nvSpPr>
        <p:spPr>
          <a:xfrm>
            <a:off x="1" y="-704831"/>
            <a:ext cx="11650412" cy="549275"/>
          </a:xfrm>
          <a:ln>
            <a:noFill/>
          </a:ln>
        </p:spPr>
        <p:txBody>
          <a:bodyPr vert="horz" lIns="0" tIns="0" rIns="0" bIns="0" rtlCol="0" anchor="b" anchorCtr="0">
            <a:noAutofit/>
          </a:bodyPr>
          <a:lstStyle/>
          <a:p>
            <a:r>
              <a:rPr lang="fi-FI"/>
              <a:t>Valmistelu ja päätöksenteko 2/2</a:t>
            </a:r>
          </a:p>
        </p:txBody>
      </p:sp>
      <p:sp>
        <p:nvSpPr>
          <p:cNvPr id="4" name="Tekstiruutu 3">
            <a:extLst>
              <a:ext uri="{FF2B5EF4-FFF2-40B4-BE49-F238E27FC236}">
                <a16:creationId xmlns:a16="http://schemas.microsoft.com/office/drawing/2014/main" id="{1F4A86F4-9DD6-4EDB-C537-A91F0DD18224}"/>
              </a:ext>
            </a:extLst>
          </p:cNvPr>
          <p:cNvSpPr txBox="1"/>
          <p:nvPr/>
        </p:nvSpPr>
        <p:spPr>
          <a:xfrm>
            <a:off x="719999" y="3898557"/>
            <a:ext cx="10930414" cy="2130768"/>
          </a:xfrm>
          <a:prstGeom prst="rect">
            <a:avLst/>
          </a:prstGeom>
          <a:noFill/>
        </p:spPr>
        <p:txBody>
          <a:bodyPr wrap="square" lIns="0" tIns="0" rIns="0" bIns="0" numCol="2" spcCol="0">
            <a:noAutofit/>
          </a:bodyPr>
          <a:lstStyle/>
          <a:p>
            <a:pPr>
              <a:lnSpc>
                <a:spcPts val="2100"/>
              </a:lnSpc>
              <a:spcAft>
                <a:spcPts val="1200"/>
              </a:spcAft>
              <a:buSzPct val="120000"/>
            </a:pPr>
            <a:r>
              <a:rPr lang="fi-FI" b="1" dirty="0">
                <a:solidFill>
                  <a:schemeClr val="tx2"/>
                </a:solidFill>
                <a:latin typeface="Lato" panose="020F0502020204030203" pitchFamily="34" charset="77"/>
              </a:rPr>
              <a:t>Alueellisen energiapalvelun jatkoselvittämisen päätöksenteossa huomioitavia asioita:</a:t>
            </a:r>
          </a:p>
          <a:p>
            <a:pPr marL="171450" indent="-171450">
              <a:lnSpc>
                <a:spcPts val="1700"/>
              </a:lnSpc>
              <a:buSzPct val="120000"/>
              <a:buFont typeface="Arial"/>
              <a:buChar char="•"/>
            </a:pPr>
            <a:r>
              <a:rPr lang="fi-FI" sz="1400" dirty="0">
                <a:latin typeface="Lato" panose="020F0502020204030203" pitchFamily="34" charset="77"/>
                <a:ea typeface="Calibri"/>
                <a:cs typeface="Calibri"/>
              </a:rPr>
              <a:t>alueellisen</a:t>
            </a:r>
            <a:r>
              <a:rPr lang="fi-FI" sz="1400" noProof="0" dirty="0">
                <a:latin typeface="Lato" panose="020F0502020204030203" pitchFamily="34" charset="77"/>
                <a:ea typeface="Calibri"/>
                <a:cs typeface="Calibri"/>
              </a:rPr>
              <a:t> energiapalvelun elinkaarikustannuksien arvio energiaselvityksen ja markkinavuoropuhelun perusteella</a:t>
            </a:r>
          </a:p>
          <a:p>
            <a:pPr marL="171450" indent="-171450">
              <a:lnSpc>
                <a:spcPts val="1700"/>
              </a:lnSpc>
              <a:spcAft>
                <a:spcPts val="1200"/>
              </a:spcAft>
              <a:buSzPct val="120000"/>
              <a:buFont typeface="Arial"/>
              <a:buChar char="•"/>
            </a:pPr>
            <a:r>
              <a:rPr lang="fi-FI" sz="1400" dirty="0">
                <a:latin typeface="Lato" panose="020F0502020204030203" pitchFamily="34" charset="77"/>
                <a:ea typeface="Calibri"/>
                <a:cs typeface="Calibri"/>
              </a:rPr>
              <a:t>vertaus</a:t>
            </a:r>
            <a:r>
              <a:rPr lang="fi-FI" sz="1400" noProof="0" dirty="0">
                <a:latin typeface="Lato" panose="020F0502020204030203" pitchFamily="34" charset="77"/>
                <a:ea typeface="Calibri"/>
                <a:cs typeface="Calibri"/>
              </a:rPr>
              <a:t> muihin asetettuihin tavoitteisiin esim. uusiutuvan </a:t>
            </a:r>
            <a:br>
              <a:rPr lang="fi-FI" sz="1400" noProof="0" dirty="0">
                <a:latin typeface="Lato" panose="020F0502020204030203" pitchFamily="34" charset="77"/>
                <a:ea typeface="Calibri"/>
                <a:cs typeface="Calibri"/>
              </a:rPr>
            </a:br>
            <a:r>
              <a:rPr lang="fi-FI" sz="1400" noProof="0" dirty="0">
                <a:latin typeface="Lato" panose="020F0502020204030203" pitchFamily="34" charset="77"/>
                <a:ea typeface="Calibri"/>
                <a:cs typeface="Calibri"/>
              </a:rPr>
              <a:t>energian tuotanto, hukkalämpöjen hyödyntäminen ja alueen </a:t>
            </a:r>
            <a:br>
              <a:rPr lang="fi-FI" sz="1400" noProof="0" dirty="0">
                <a:latin typeface="Lato" panose="020F0502020204030203" pitchFamily="34" charset="77"/>
                <a:ea typeface="Calibri"/>
                <a:cs typeface="Calibri"/>
              </a:rPr>
            </a:br>
            <a:r>
              <a:rPr lang="fi-FI" sz="1400" noProof="0" dirty="0">
                <a:latin typeface="Lato" panose="020F0502020204030203" pitchFamily="34" charset="77"/>
                <a:ea typeface="Calibri"/>
                <a:cs typeface="Calibri"/>
              </a:rPr>
              <a:t>muut kestävän kehityksen tavoitteet</a:t>
            </a:r>
            <a:r>
              <a:rPr lang="fi-FI" sz="1400" dirty="0">
                <a:latin typeface="Lato" panose="020F0502020204030203" pitchFamily="34" charset="77"/>
                <a:ea typeface="Calibri"/>
                <a:cs typeface="Calibri"/>
              </a:rPr>
              <a:t>.</a:t>
            </a:r>
            <a:r>
              <a:rPr lang="fi-FI" sz="1400" noProof="0" dirty="0">
                <a:latin typeface="Lato" panose="020F0502020204030203" pitchFamily="34" charset="77"/>
                <a:ea typeface="Calibri"/>
                <a:cs typeface="Calibri"/>
              </a:rPr>
              <a:t> </a:t>
            </a:r>
            <a:br>
              <a:rPr lang="fi-FI" sz="1400" noProof="0" dirty="0">
                <a:latin typeface="Lato" panose="020F0502020204030203" pitchFamily="34" charset="77"/>
                <a:ea typeface="Calibri"/>
                <a:cs typeface="Calibri"/>
              </a:rPr>
            </a:br>
            <a:endParaRPr lang="fi-FI" sz="1400" noProof="0" dirty="0">
              <a:latin typeface="Lato" panose="020F0502020204030203" pitchFamily="34" charset="77"/>
              <a:ea typeface="Calibri"/>
              <a:cs typeface="Calibri"/>
            </a:endParaRPr>
          </a:p>
          <a:p>
            <a:pPr>
              <a:lnSpc>
                <a:spcPts val="2100"/>
              </a:lnSpc>
              <a:spcAft>
                <a:spcPts val="1200"/>
              </a:spcAft>
              <a:buSzPct val="120000"/>
            </a:pPr>
            <a:r>
              <a:rPr lang="fi-FI" b="1" dirty="0">
                <a:solidFill>
                  <a:schemeClr val="tx2"/>
                </a:solidFill>
                <a:latin typeface="Lato" panose="020F0502020204030203" pitchFamily="34" charset="77"/>
              </a:rPr>
              <a:t>Muita huomioitavia asioita:</a:t>
            </a:r>
          </a:p>
          <a:p>
            <a:pPr marL="171450" indent="-171450">
              <a:lnSpc>
                <a:spcPts val="1700"/>
              </a:lnSpc>
              <a:buSzPct val="120000"/>
              <a:buFont typeface="Arial" panose="020B0604020202020204" pitchFamily="34" charset="0"/>
              <a:buChar char="•"/>
            </a:pPr>
            <a:r>
              <a:rPr lang="fi-FI" sz="1400" dirty="0">
                <a:latin typeface="Lato" panose="020F0502020204030203" pitchFamily="34" charset="77"/>
                <a:ea typeface="Calibri"/>
                <a:cs typeface="Calibri"/>
              </a:rPr>
              <a:t>uusiutuvan</a:t>
            </a:r>
            <a:r>
              <a:rPr lang="fi-FI" sz="1400" noProof="0" dirty="0">
                <a:latin typeface="Lato" panose="020F0502020204030203" pitchFamily="34" charset="77"/>
                <a:ea typeface="Calibri"/>
                <a:cs typeface="Calibri"/>
              </a:rPr>
              <a:t> energian potentiaali</a:t>
            </a:r>
          </a:p>
          <a:p>
            <a:pPr marL="171450" indent="-171450">
              <a:lnSpc>
                <a:spcPts val="1700"/>
              </a:lnSpc>
              <a:buSzPct val="120000"/>
              <a:buFont typeface="Arial" panose="020B0604020202020204" pitchFamily="34" charset="0"/>
              <a:buChar char="•"/>
            </a:pPr>
            <a:r>
              <a:rPr lang="fi-FI" sz="1400" dirty="0">
                <a:latin typeface="Lato" panose="020F0502020204030203" pitchFamily="34" charset="77"/>
                <a:ea typeface="Calibri"/>
                <a:cs typeface="Calibri"/>
              </a:rPr>
              <a:t>alueen</a:t>
            </a:r>
            <a:r>
              <a:rPr lang="fi-FI" sz="1400" noProof="0" dirty="0">
                <a:latin typeface="Lato" panose="020F0502020204030203" pitchFamily="34" charset="77"/>
                <a:ea typeface="Calibri"/>
                <a:cs typeface="Calibri"/>
              </a:rPr>
              <a:t> toiminnot ja tarpeet</a:t>
            </a:r>
          </a:p>
          <a:p>
            <a:pPr marL="171450" indent="-171450">
              <a:lnSpc>
                <a:spcPts val="1700"/>
              </a:lnSpc>
              <a:buSzPct val="120000"/>
              <a:buFont typeface="Arial" panose="020B0604020202020204" pitchFamily="34" charset="0"/>
              <a:buChar char="•"/>
            </a:pPr>
            <a:r>
              <a:rPr lang="fi-FI" sz="1400" dirty="0">
                <a:latin typeface="Lato" panose="020F0502020204030203" pitchFamily="34" charset="77"/>
                <a:ea typeface="Calibri"/>
                <a:cs typeface="Calibri"/>
              </a:rPr>
              <a:t>alueen</a:t>
            </a:r>
            <a:r>
              <a:rPr lang="fi-FI" sz="1400" noProof="0" dirty="0">
                <a:latin typeface="Lato" panose="020F0502020204030203" pitchFamily="34" charset="77"/>
                <a:ea typeface="Calibri"/>
                <a:cs typeface="Calibri"/>
              </a:rPr>
              <a:t> hukkalämpöpotentiaali</a:t>
            </a:r>
            <a:endParaRPr lang="fi-FI" sz="1400" noProof="0" dirty="0">
              <a:latin typeface="Lato" panose="020F0502020204030203" pitchFamily="34" charset="77"/>
            </a:endParaRPr>
          </a:p>
          <a:p>
            <a:pPr marL="171450" indent="-171450">
              <a:lnSpc>
                <a:spcPts val="1700"/>
              </a:lnSpc>
              <a:buSzPct val="120000"/>
              <a:buFont typeface="Arial" panose="020B0604020202020204" pitchFamily="34" charset="0"/>
              <a:buChar char="•"/>
            </a:pPr>
            <a:r>
              <a:rPr lang="fi-FI" sz="1400" dirty="0">
                <a:latin typeface="Lato" panose="020F0502020204030203" pitchFamily="34" charset="77"/>
                <a:ea typeface="Calibri"/>
                <a:cs typeface="Calibri"/>
              </a:rPr>
              <a:t>alueen</a:t>
            </a:r>
            <a:r>
              <a:rPr lang="fi-FI" sz="1400" noProof="0" dirty="0">
                <a:latin typeface="Lato" panose="020F0502020204030203" pitchFamily="34" charset="77"/>
                <a:ea typeface="Calibri"/>
                <a:cs typeface="Calibri"/>
              </a:rPr>
              <a:t> omistusrakenne ja maanluovutussopimuksien tai </a:t>
            </a:r>
            <a:br>
              <a:rPr lang="fi-FI" sz="1400" noProof="0" dirty="0">
                <a:latin typeface="Lato" panose="020F0502020204030203" pitchFamily="34" charset="77"/>
                <a:ea typeface="Calibri"/>
                <a:cs typeface="Calibri"/>
              </a:rPr>
            </a:br>
            <a:r>
              <a:rPr lang="fi-FI" sz="1400" noProof="0" dirty="0">
                <a:latin typeface="Lato" panose="020F0502020204030203" pitchFamily="34" charset="77"/>
                <a:ea typeface="Calibri"/>
                <a:cs typeface="Calibri"/>
              </a:rPr>
              <a:t>tonttivuokrasopimusten pituus verrattuna energiapalvelun sopimuskauteen</a:t>
            </a:r>
          </a:p>
          <a:p>
            <a:pPr marL="171450" indent="-171450">
              <a:lnSpc>
                <a:spcPts val="1700"/>
              </a:lnSpc>
              <a:buSzPct val="120000"/>
              <a:buFont typeface="Arial" panose="020B0604020202020204" pitchFamily="34" charset="0"/>
              <a:buChar char="•"/>
            </a:pPr>
            <a:r>
              <a:rPr lang="fi-FI" sz="1400" dirty="0">
                <a:latin typeface="Lato" panose="020F0502020204030203" pitchFamily="34" charset="77"/>
                <a:ea typeface="Calibri"/>
                <a:cs typeface="Calibri"/>
              </a:rPr>
              <a:t>rakentamisen </a:t>
            </a:r>
            <a:r>
              <a:rPr lang="fi-FI" sz="1400" noProof="0" dirty="0">
                <a:latin typeface="Lato" panose="020F0502020204030203" pitchFamily="34" charset="77"/>
                <a:ea typeface="Calibri"/>
                <a:cs typeface="Calibri"/>
              </a:rPr>
              <a:t>vaiheistus ja aikajänne</a:t>
            </a:r>
          </a:p>
          <a:p>
            <a:pPr marL="171450" indent="-171450">
              <a:lnSpc>
                <a:spcPts val="1700"/>
              </a:lnSpc>
              <a:buSzPct val="120000"/>
              <a:buFont typeface="Arial" panose="020B0604020202020204" pitchFamily="34" charset="0"/>
              <a:buChar char="•"/>
            </a:pPr>
            <a:r>
              <a:rPr lang="fi-FI" sz="1400" dirty="0">
                <a:latin typeface="Lato" panose="020F0502020204030203" pitchFamily="34" charset="77"/>
                <a:ea typeface="Calibri"/>
                <a:cs typeface="Calibri"/>
              </a:rPr>
              <a:t>riskiarviointi.</a:t>
            </a:r>
            <a:endParaRPr lang="fi-FI" sz="1400" noProof="0" dirty="0">
              <a:latin typeface="Lato" panose="020F0502020204030203" pitchFamily="34" charset="77"/>
              <a:ea typeface="Calibri"/>
              <a:cs typeface="Calibri"/>
            </a:endParaRPr>
          </a:p>
        </p:txBody>
      </p:sp>
      <p:pic>
        <p:nvPicPr>
          <p:cNvPr id="29" name="Kuva 28" descr="Ilmakuva Vantaan Tikkurilasta.">
            <a:extLst>
              <a:ext uri="{FF2B5EF4-FFF2-40B4-BE49-F238E27FC236}">
                <a16:creationId xmlns:a16="http://schemas.microsoft.com/office/drawing/2014/main" id="{056F95D4-0509-A0C3-8A50-F68E0963C97C}"/>
              </a:ext>
            </a:extLst>
          </p:cNvPr>
          <p:cNvPicPr>
            <a:picLocks noChangeAspect="1"/>
          </p:cNvPicPr>
          <p:nvPr/>
        </p:nvPicPr>
        <p:blipFill>
          <a:blip r:embed="rId3"/>
          <a:srcRect r="8047"/>
          <a:stretch>
            <a:fillRect/>
          </a:stretch>
        </p:blipFill>
        <p:spPr>
          <a:xfrm>
            <a:off x="4594" y="-9526"/>
            <a:ext cx="12187406" cy="3524251"/>
          </a:xfrm>
          <a:prstGeom prst="rect">
            <a:avLst/>
          </a:prstGeom>
        </p:spPr>
      </p:pic>
      <p:sp>
        <p:nvSpPr>
          <p:cNvPr id="30" name="Tekstiruutu 29">
            <a:extLst>
              <a:ext uri="{FF2B5EF4-FFF2-40B4-BE49-F238E27FC236}">
                <a16:creationId xmlns:a16="http://schemas.microsoft.com/office/drawing/2014/main" id="{43B9CE12-675F-83C5-E332-2EF641875EFA}"/>
              </a:ext>
            </a:extLst>
          </p:cNvPr>
          <p:cNvSpPr txBox="1"/>
          <p:nvPr/>
        </p:nvSpPr>
        <p:spPr>
          <a:xfrm rot="16200000">
            <a:off x="-450840" y="657832"/>
            <a:ext cx="1462226" cy="362561"/>
          </a:xfrm>
          <a:prstGeom prst="rect">
            <a:avLst/>
          </a:prstGeom>
          <a:noFill/>
        </p:spPr>
        <p:txBody>
          <a:bodyPr wrap="square">
            <a:noAutofit/>
          </a:bodyPr>
          <a:lstStyle/>
          <a:p>
            <a:r>
              <a:rPr lang="fi-FI" sz="800" dirty="0">
                <a:latin typeface="Lato" panose="020F0502020204030203" pitchFamily="34" charset="77"/>
              </a:rPr>
              <a:t>Kuva: Tikkurila, Vantaa.</a:t>
            </a:r>
            <a:br>
              <a:rPr lang="fi-FI" sz="800" dirty="0">
                <a:latin typeface="Lato" panose="020F0502020204030203" pitchFamily="34" charset="77"/>
              </a:rPr>
            </a:br>
            <a:r>
              <a:rPr lang="fi-FI" sz="800" dirty="0">
                <a:latin typeface="Lato" panose="020F0502020204030203" pitchFamily="34" charset="77"/>
              </a:rPr>
              <a:t>Kuvaaja: Sakari Manninen.</a:t>
            </a:r>
          </a:p>
        </p:txBody>
      </p:sp>
      <p:grpSp>
        <p:nvGrpSpPr>
          <p:cNvPr id="5" name="Ryhmä 4">
            <a:extLst>
              <a:ext uri="{FF2B5EF4-FFF2-40B4-BE49-F238E27FC236}">
                <a16:creationId xmlns:a16="http://schemas.microsoft.com/office/drawing/2014/main" id="{BCAF87AE-C7A2-73AD-013E-59D121BB10F3}"/>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6" name="Ellipsi 5">
              <a:extLst>
                <a:ext uri="{FF2B5EF4-FFF2-40B4-BE49-F238E27FC236}">
                  <a16:creationId xmlns:a16="http://schemas.microsoft.com/office/drawing/2014/main" id="{37275A44-A4D9-C0EE-595E-699B872C8923}"/>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7" name="Ellipsi 6">
              <a:extLst>
                <a:ext uri="{FF2B5EF4-FFF2-40B4-BE49-F238E27FC236}">
                  <a16:creationId xmlns:a16="http://schemas.microsoft.com/office/drawing/2014/main" id="{92AFBCC7-76E1-8DB2-E738-D5C9E368DCD2}"/>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8" name="Suora yhdysviiva 7">
              <a:extLst>
                <a:ext uri="{FF2B5EF4-FFF2-40B4-BE49-F238E27FC236}">
                  <a16:creationId xmlns:a16="http://schemas.microsoft.com/office/drawing/2014/main" id="{A6EE4AC0-B7AF-17CA-077A-5966B1F01AAD}"/>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 name="Tekstiruutu 8">
              <a:extLst>
                <a:ext uri="{FF2B5EF4-FFF2-40B4-BE49-F238E27FC236}">
                  <a16:creationId xmlns:a16="http://schemas.microsoft.com/office/drawing/2014/main" id="{807901D9-7D8C-1215-0D55-48CECD195476}"/>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10" name="Tekstiruutu 9">
              <a:extLst>
                <a:ext uri="{FF2B5EF4-FFF2-40B4-BE49-F238E27FC236}">
                  <a16:creationId xmlns:a16="http://schemas.microsoft.com/office/drawing/2014/main" id="{05909A6D-1E56-5B84-31BB-8B64868D164B}"/>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6F3E4413-A2A8-8412-04C9-A99C0A25BAAA}"/>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21</a:t>
            </a:fld>
            <a:endParaRPr lang="fi-FI" dirty="0"/>
          </a:p>
        </p:txBody>
      </p:sp>
      <p:pic>
        <p:nvPicPr>
          <p:cNvPr id="23" name="Kuva 22">
            <a:extLst>
              <a:ext uri="{FF2B5EF4-FFF2-40B4-BE49-F238E27FC236}">
                <a16:creationId xmlns:a16="http://schemas.microsoft.com/office/drawing/2014/main" id="{B03731FD-8D0A-444A-6296-203774AE65C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1337015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21"/>
        <p:cNvGrpSpPr/>
        <p:nvPr/>
      </p:nvGrpSpPr>
      <p:grpSpPr>
        <a:xfrm>
          <a:off x="0" y="0"/>
          <a:ext cx="0" cy="0"/>
          <a:chOff x="0" y="0"/>
          <a:chExt cx="0" cy="0"/>
        </a:xfrm>
      </p:grpSpPr>
      <p:sp>
        <p:nvSpPr>
          <p:cNvPr id="2" name="Otsikko 1">
            <a:extLst>
              <a:ext uri="{FF2B5EF4-FFF2-40B4-BE49-F238E27FC236}">
                <a16:creationId xmlns:a16="http://schemas.microsoft.com/office/drawing/2014/main" id="{7690F162-7382-29E0-6BB5-8765BAC61E6C}"/>
              </a:ext>
            </a:extLst>
          </p:cNvPr>
          <p:cNvSpPr txBox="1">
            <a:spLocks noGrp="1"/>
          </p:cNvSpPr>
          <p:nvPr>
            <p:ph type="title" idx="4294967295"/>
          </p:nvPr>
        </p:nvSpPr>
        <p:spPr>
          <a:xfrm>
            <a:off x="0" y="540000"/>
            <a:ext cx="11139055" cy="4963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Energiaselvitys </a:t>
            </a: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Calibri" panose="020F0502020204030204"/>
                <a:cs typeface="Calibri" panose="020F0502020204030204"/>
              </a:rPr>
              <a:t>–</a:t>
            </a: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 kaavasta korttelitasolle</a:t>
            </a:r>
            <a:endPar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endParaRPr>
          </a:p>
        </p:txBody>
      </p:sp>
      <p:sp>
        <p:nvSpPr>
          <p:cNvPr id="524" name="Google Shape;524;p2">
            <a:extLst>
              <a:ext uri="{C183D7F6-B498-43B3-948B-1728B52AA6E4}">
                <adec:decorative xmlns:adec="http://schemas.microsoft.com/office/drawing/2017/decorative" val="0"/>
              </a:ext>
            </a:extLst>
          </p:cNvPr>
          <p:cNvSpPr txBox="1">
            <a:spLocks noGrp="1"/>
          </p:cNvSpPr>
          <p:nvPr>
            <p:ph idx="1"/>
          </p:nvPr>
        </p:nvSpPr>
        <p:spPr>
          <a:xfrm>
            <a:off x="720000" y="1638943"/>
            <a:ext cx="10930413" cy="4791567"/>
          </a:xfrm>
          <a:prstGeom prst="rect">
            <a:avLst/>
          </a:prstGeom>
          <a:noFill/>
          <a:ln>
            <a:noFill/>
          </a:ln>
        </p:spPr>
        <p:txBody>
          <a:bodyPr spcFirstLastPara="1" wrap="square" lIns="0" tIns="0" rIns="0" bIns="0" numCol="2" spcCol="252000" anchor="t" anchorCtr="0">
            <a:noAutofit/>
          </a:bodyPr>
          <a:lstStyle/>
          <a:p>
            <a:pPr marL="0" indent="0">
              <a:lnSpc>
                <a:spcPts val="1700"/>
              </a:lnSpc>
              <a:spcBef>
                <a:spcPts val="0"/>
              </a:spcBef>
              <a:spcAft>
                <a:spcPts val="1700"/>
              </a:spcAft>
              <a:buNone/>
            </a:pPr>
            <a:r>
              <a:rPr lang="fi-FI" sz="1400" dirty="0">
                <a:latin typeface="Lato" panose="020F0502020204030203" pitchFamily="34" charset="77"/>
                <a:cs typeface="Calibri"/>
              </a:rPr>
              <a:t>Jos alue vaikuttaa luvun kolme ohjeiden mukaisesti potentiaaliselta alueelliselle energiajärjestelmälle, on alueelle hyvä toteuttaa vielä energiaselvitys. Selvityksellä saadaan hankintaan tarvittavia tietoja, kuten energiatuotannon ja -kierrätyksen potentiaali. Selvityksiä voidaan tehdä eri tarkkuuksilla, riippuen tarpeista:</a:t>
            </a:r>
          </a:p>
          <a:p>
            <a:pPr marL="0" indent="0">
              <a:lnSpc>
                <a:spcPts val="1700"/>
              </a:lnSpc>
              <a:spcBef>
                <a:spcPts val="0"/>
              </a:spcBef>
              <a:spcAft>
                <a:spcPts val="1700"/>
              </a:spcAft>
              <a:buNone/>
            </a:pPr>
            <a:r>
              <a:rPr lang="fi-FI" sz="1400" b="1" dirty="0">
                <a:latin typeface="Lato" panose="020F0502020204030203" pitchFamily="34" charset="77"/>
                <a:cs typeface="Calibri"/>
              </a:rPr>
              <a:t>Kaava-/suunnittelutaso: </a:t>
            </a:r>
            <a:r>
              <a:rPr lang="fi-FI" sz="1400" dirty="0">
                <a:latin typeface="Lato" panose="020F0502020204030203" pitchFamily="34" charset="77"/>
                <a:cs typeface="Calibri"/>
              </a:rPr>
              <a:t>Kaavavaiheessa voidaan laatia koko </a:t>
            </a:r>
            <a:br>
              <a:rPr lang="fi-FI" sz="1400" dirty="0">
                <a:latin typeface="Lato" panose="020F0502020204030203" pitchFamily="34" charset="77"/>
                <a:cs typeface="Calibri"/>
              </a:rPr>
            </a:br>
            <a:r>
              <a:rPr lang="fi-FI" sz="1400" dirty="0">
                <a:latin typeface="Lato" panose="020F0502020204030203" pitchFamily="34" charset="77"/>
                <a:cs typeface="Calibri"/>
              </a:rPr>
              <a:t>kaavan tai suunnittelualueen kattava karkeampi energiaselvitys. Suuremmalla tasolla saadaan selville isomman alueen potentiaali kokonaisuudessaan, josta voidaan arvioida järjestelmälle erityisen hyvät korttelit. Tämä toimii myös hyvänä pohjana pienemmille korttelitason selvityksille sekä vaiheistuksen suunnittelulle. Kaavatason energiaselvitys ei kuitenkaan ole välttämätön korttelikohtaisen järjestelmän hankintaan!</a:t>
            </a:r>
          </a:p>
          <a:p>
            <a:pPr marL="0" indent="0">
              <a:lnSpc>
                <a:spcPts val="1700"/>
              </a:lnSpc>
              <a:spcBef>
                <a:spcPts val="0"/>
              </a:spcBef>
              <a:spcAft>
                <a:spcPts val="1700"/>
              </a:spcAft>
              <a:buNone/>
            </a:pPr>
            <a:r>
              <a:rPr lang="fi-FI" sz="1400" b="1" dirty="0">
                <a:latin typeface="Lato" panose="020F0502020204030203" pitchFamily="34" charset="77"/>
                <a:cs typeface="Calibri"/>
              </a:rPr>
              <a:t>Korttelitaso: </a:t>
            </a:r>
            <a:r>
              <a:rPr lang="fi-FI" sz="1400" dirty="0">
                <a:latin typeface="Lato" panose="020F0502020204030203" pitchFamily="34" charset="77"/>
                <a:cs typeface="Calibri"/>
              </a:rPr>
              <a:t>Tunnistetulle potentiaaliselle alueelle kannattaa teettää oma tarkempi energiaselvitys, jossa voidaan jo laskea alustavat investointikustannukset. Energiaselvityksen perusteella kaupunki tai asiakkaat voivat arvioida energiapalvelun tavoitteita, kannattavuutta ja riskejä.</a:t>
            </a:r>
          </a:p>
          <a:p>
            <a:pPr marL="0" indent="0">
              <a:lnSpc>
                <a:spcPts val="1700"/>
              </a:lnSpc>
              <a:spcBef>
                <a:spcPts val="0"/>
              </a:spcBef>
              <a:spcAft>
                <a:spcPts val="0"/>
              </a:spcAft>
              <a:buNone/>
            </a:pPr>
            <a:endParaRPr lang="fi-FI" sz="1400" dirty="0">
              <a:latin typeface="Lato" panose="020F0502020204030203" pitchFamily="34" charset="77"/>
              <a:cs typeface="Calibri"/>
            </a:endParaRPr>
          </a:p>
          <a:p>
            <a:pPr marL="0" indent="0">
              <a:lnSpc>
                <a:spcPts val="1700"/>
              </a:lnSpc>
              <a:spcBef>
                <a:spcPts val="0"/>
              </a:spcBef>
              <a:spcAft>
                <a:spcPts val="0"/>
              </a:spcAft>
              <a:buNone/>
            </a:pPr>
            <a:endParaRPr lang="fi-FI" sz="1400" dirty="0">
              <a:latin typeface="Lato" panose="020F0502020204030203" pitchFamily="34" charset="77"/>
              <a:cs typeface="Calibri"/>
            </a:endParaRPr>
          </a:p>
          <a:p>
            <a:pPr marL="0" indent="0">
              <a:lnSpc>
                <a:spcPts val="1700"/>
              </a:lnSpc>
              <a:spcBef>
                <a:spcPts val="0"/>
              </a:spcBef>
              <a:spcAft>
                <a:spcPts val="0"/>
              </a:spcAft>
              <a:buNone/>
            </a:pPr>
            <a:endParaRPr lang="fi-FI" sz="1400" dirty="0">
              <a:latin typeface="Lato" panose="020F0502020204030203" pitchFamily="34" charset="77"/>
              <a:cs typeface="Calibri"/>
            </a:endParaRPr>
          </a:p>
          <a:p>
            <a:pPr marL="0" indent="0">
              <a:lnSpc>
                <a:spcPts val="1700"/>
              </a:lnSpc>
              <a:spcBef>
                <a:spcPts val="0"/>
              </a:spcBef>
              <a:spcAft>
                <a:spcPts val="0"/>
              </a:spcAft>
              <a:buNone/>
            </a:pPr>
            <a:endParaRPr lang="fi-FI" sz="1400" dirty="0">
              <a:latin typeface="Lato" panose="020F0502020204030203" pitchFamily="34" charset="77"/>
              <a:cs typeface="Calibri"/>
            </a:endParaRPr>
          </a:p>
          <a:p>
            <a:pPr marL="0" indent="0">
              <a:lnSpc>
                <a:spcPts val="1700"/>
              </a:lnSpc>
              <a:spcBef>
                <a:spcPts val="0"/>
              </a:spcBef>
              <a:spcAft>
                <a:spcPts val="0"/>
              </a:spcAft>
              <a:buNone/>
            </a:pPr>
            <a:endParaRPr lang="fi-FI" sz="1400" dirty="0">
              <a:latin typeface="Lato" panose="020F0502020204030203" pitchFamily="34" charset="77"/>
              <a:cs typeface="Calibri"/>
            </a:endParaRPr>
          </a:p>
          <a:p>
            <a:pPr marL="0" indent="0">
              <a:lnSpc>
                <a:spcPts val="1700"/>
              </a:lnSpc>
              <a:spcBef>
                <a:spcPts val="0"/>
              </a:spcBef>
              <a:spcAft>
                <a:spcPts val="0"/>
              </a:spcAft>
              <a:buNone/>
            </a:pPr>
            <a:endParaRPr lang="fi-FI" sz="1400" dirty="0">
              <a:latin typeface="Lato" panose="020F0502020204030203" pitchFamily="34" charset="77"/>
              <a:cs typeface="Calibri"/>
            </a:endParaRPr>
          </a:p>
          <a:p>
            <a:pPr marL="0" indent="0">
              <a:lnSpc>
                <a:spcPts val="1700"/>
              </a:lnSpc>
              <a:spcBef>
                <a:spcPts val="0"/>
              </a:spcBef>
              <a:spcAft>
                <a:spcPts val="0"/>
              </a:spcAft>
              <a:buNone/>
            </a:pPr>
            <a:endParaRPr lang="fi-FI" sz="1400" dirty="0">
              <a:cs typeface="Calibri"/>
            </a:endParaRPr>
          </a:p>
          <a:p>
            <a:pPr marL="540000" indent="0">
              <a:lnSpc>
                <a:spcPts val="1700"/>
              </a:lnSpc>
              <a:spcBef>
                <a:spcPts val="0"/>
              </a:spcBef>
              <a:spcAft>
                <a:spcPts val="0"/>
              </a:spcAft>
              <a:buNone/>
            </a:pPr>
            <a:r>
              <a:rPr lang="fi-FI" sz="1400" dirty="0">
                <a:latin typeface="Lato" panose="020F0502020204030203" pitchFamily="34" charset="77"/>
                <a:cs typeface="Calibri"/>
              </a:rPr>
              <a:t>Esimerkkejä kaava- ja korttelitason energiaselvityksistä:</a:t>
            </a:r>
          </a:p>
          <a:p>
            <a:pPr lvl="1">
              <a:lnSpc>
                <a:spcPts val="1700"/>
              </a:lnSpc>
              <a:spcBef>
                <a:spcPts val="1000"/>
              </a:spcBef>
              <a:spcAft>
                <a:spcPts val="0"/>
              </a:spcAft>
              <a:buFont typeface="Arial" panose="020B0604020202020204" pitchFamily="34" charset="0"/>
              <a:buChar char="•"/>
            </a:pPr>
            <a:r>
              <a:rPr lang="fi-FI" sz="1400" dirty="0">
                <a:solidFill>
                  <a:schemeClr val="tx2"/>
                </a:solidFill>
                <a:latin typeface="Lato" panose="020F0502020204030203" pitchFamily="34" charset="77"/>
                <a:ea typeface="Calibri"/>
                <a:cs typeface="Calibri"/>
                <a:hlinkClick r:id="rId3">
                  <a:extLst>
                    <a:ext uri="{A12FA001-AC4F-418D-AE19-62706E023703}">
                      <ahyp:hlinkClr xmlns:ahyp="http://schemas.microsoft.com/office/drawing/2018/hyperlinkcolor" val="tx"/>
                    </a:ext>
                  </a:extLst>
                </a:hlinkClick>
              </a:rPr>
              <a:t>Aviapoliksen alueellinen energiaselvitys (PDF)</a:t>
            </a:r>
            <a:r>
              <a:rPr lang="fi-FI" sz="1400" dirty="0">
                <a:solidFill>
                  <a:schemeClr val="tx2"/>
                </a:solidFill>
                <a:latin typeface="Lato" panose="020F0502020204030203" pitchFamily="34" charset="77"/>
                <a:ea typeface="Calibri"/>
                <a:cs typeface="Calibri"/>
              </a:rPr>
              <a:t> </a:t>
            </a:r>
            <a:r>
              <a:rPr lang="fi-FI" sz="1400" dirty="0">
                <a:solidFill>
                  <a:schemeClr val="tx1"/>
                </a:solidFill>
                <a:latin typeface="Lato" panose="020F0502020204030203" pitchFamily="34" charset="77"/>
                <a:ea typeface="Calibri"/>
                <a:cs typeface="Calibri"/>
              </a:rPr>
              <a:t>ja siitä tarkennettu </a:t>
            </a:r>
            <a:r>
              <a:rPr lang="fi-FI" sz="1400" dirty="0">
                <a:solidFill>
                  <a:schemeClr val="tx2"/>
                </a:solidFill>
                <a:latin typeface="Lato" panose="020F0502020204030203" pitchFamily="34" charset="77"/>
                <a:ea typeface="Calibri"/>
                <a:cs typeface="Calibri"/>
                <a:hlinkClick r:id="rId4">
                  <a:extLst>
                    <a:ext uri="{A12FA001-AC4F-418D-AE19-62706E023703}">
                      <ahyp:hlinkClr xmlns:ahyp="http://schemas.microsoft.com/office/drawing/2018/hyperlinkcolor" val="tx"/>
                    </a:ext>
                  </a:extLst>
                </a:hlinkClick>
              </a:rPr>
              <a:t>Huberilan energiaselvitys Zenedon sivulla (englanninkielinen sivusto)</a:t>
            </a:r>
            <a:r>
              <a:rPr lang="fi-FI" sz="1400" dirty="0">
                <a:solidFill>
                  <a:schemeClr val="tx2"/>
                </a:solidFill>
                <a:latin typeface="Lato" panose="020F0502020204030203" pitchFamily="34" charset="77"/>
                <a:ea typeface="Calibri"/>
                <a:cs typeface="Calibri"/>
              </a:rPr>
              <a:t>.</a:t>
            </a:r>
            <a:endParaRPr lang="fi-FI" sz="1400" dirty="0">
              <a:solidFill>
                <a:schemeClr val="tx2"/>
              </a:solidFill>
              <a:latin typeface="Lato" panose="020F0502020204030203" pitchFamily="34" charset="77"/>
              <a:ea typeface="+mn-lt"/>
              <a:cs typeface="+mn-lt"/>
            </a:endParaRPr>
          </a:p>
          <a:p>
            <a:pPr lvl="1">
              <a:spcBef>
                <a:spcPts val="1000"/>
              </a:spcBef>
              <a:spcAft>
                <a:spcPts val="0"/>
              </a:spcAft>
            </a:pPr>
            <a:r>
              <a:rPr lang="fi-FI" dirty="0">
                <a:solidFill>
                  <a:schemeClr val="tx2"/>
                </a:solidFill>
                <a:ea typeface="Calibri"/>
                <a:cs typeface="Calibri"/>
                <a:hlinkClick r:id="rId5">
                  <a:extLst>
                    <a:ext uri="{A12FA001-AC4F-418D-AE19-62706E023703}">
                      <ahyp:hlinkClr xmlns:ahyp="http://schemas.microsoft.com/office/drawing/2018/hyperlinkcolor" val="tx"/>
                    </a:ext>
                  </a:extLst>
                </a:hlinkClick>
              </a:rPr>
              <a:t>Hiilineutraalin Malmin lentokentän alueen energiaselvitys (PDF)</a:t>
            </a:r>
            <a:r>
              <a:rPr lang="fi-FI" dirty="0">
                <a:solidFill>
                  <a:schemeClr val="tx2"/>
                </a:solidFill>
                <a:ea typeface="Calibri"/>
                <a:cs typeface="Calibri"/>
              </a:rPr>
              <a:t>.</a:t>
            </a:r>
          </a:p>
          <a:p>
            <a:pPr lvl="1">
              <a:spcBef>
                <a:spcPts val="1000"/>
              </a:spcBef>
              <a:spcAft>
                <a:spcPts val="0"/>
              </a:spcAft>
            </a:pPr>
            <a:r>
              <a:rPr lang="fi-FI" dirty="0">
                <a:solidFill>
                  <a:schemeClr val="tx2"/>
                </a:solidFill>
                <a:ea typeface="Calibri"/>
                <a:cs typeface="Calibri"/>
                <a:hlinkClick r:id="rId6">
                  <a:extLst>
                    <a:ext uri="{A12FA001-AC4F-418D-AE19-62706E023703}">
                      <ahyp:hlinkClr xmlns:ahyp="http://schemas.microsoft.com/office/drawing/2018/hyperlinkcolor" val="tx"/>
                    </a:ext>
                  </a:extLst>
                </a:hlinkClick>
              </a:rPr>
              <a:t>Myyrmäen urheilupuiston alueellisen energiaselvityksen loppuraportti (PDF). </a:t>
            </a:r>
            <a:endParaRPr lang="fi-FI" dirty="0">
              <a:solidFill>
                <a:schemeClr val="tx2"/>
              </a:solidFill>
              <a:ea typeface="Calibri"/>
              <a:cs typeface="Calibri"/>
            </a:endParaRPr>
          </a:p>
          <a:p>
            <a:pPr lvl="1">
              <a:lnSpc>
                <a:spcPts val="1700"/>
              </a:lnSpc>
              <a:spcBef>
                <a:spcPts val="1000"/>
              </a:spcBef>
              <a:spcAft>
                <a:spcPts val="0"/>
              </a:spcAft>
            </a:pPr>
            <a:r>
              <a:rPr lang="fi-FI" dirty="0">
                <a:solidFill>
                  <a:schemeClr val="tx2"/>
                </a:solidFill>
                <a:ea typeface="Calibri"/>
                <a:cs typeface="Calibri"/>
                <a:hlinkClick r:id="rId7">
                  <a:extLst>
                    <a:ext uri="{A12FA001-AC4F-418D-AE19-62706E023703}">
                      <ahyp:hlinkClr xmlns:ahyp="http://schemas.microsoft.com/office/drawing/2018/hyperlinkcolor" val="tx"/>
                    </a:ext>
                  </a:extLst>
                </a:hlinkClick>
              </a:rPr>
              <a:t>Viiskorven energia-analyysi (PDF)</a:t>
            </a:r>
            <a:r>
              <a:rPr lang="fi-FI" dirty="0">
                <a:ea typeface="Calibri"/>
                <a:cs typeface="Calibri"/>
              </a:rPr>
              <a:t>.</a:t>
            </a:r>
            <a:endParaRPr lang="fi-FI" sz="1400" dirty="0">
              <a:solidFill>
                <a:schemeClr val="tx1"/>
              </a:solidFill>
              <a:latin typeface="Lato" panose="020F0502020204030203" pitchFamily="34" charset="77"/>
              <a:ea typeface="+mn-lt"/>
              <a:cs typeface="+mn-lt"/>
            </a:endParaRPr>
          </a:p>
          <a:p>
            <a:pPr marL="0" lvl="1" indent="0">
              <a:lnSpc>
                <a:spcPts val="1700"/>
              </a:lnSpc>
              <a:spcBef>
                <a:spcPts val="2100"/>
              </a:spcBef>
              <a:spcAft>
                <a:spcPts val="0"/>
              </a:spcAft>
              <a:buNone/>
            </a:pPr>
            <a:r>
              <a:rPr lang="fi-FI" sz="1400" dirty="0">
                <a:latin typeface="Lato" panose="020F0502020204030203" pitchFamily="34" charset="77"/>
                <a:ea typeface="Calibri"/>
                <a:cs typeface="Calibri"/>
              </a:rPr>
              <a:t>Korttelitason energiaselvityksen lisäksi on mahdollista toteuttaa myös markkinakartoitus sivujen 24</a:t>
            </a:r>
            <a:r>
              <a:rPr lang="fi-FI" sz="1400" dirty="0">
                <a:latin typeface="Lato" panose="020F0502020204030203" pitchFamily="34" charset="77"/>
                <a:ea typeface="Calibri"/>
                <a:cs typeface="Arial"/>
              </a:rPr>
              <a:t>–</a:t>
            </a:r>
            <a:r>
              <a:rPr lang="fi-FI" sz="1400" dirty="0">
                <a:latin typeface="Lato" panose="020F0502020204030203" pitchFamily="34" charset="77"/>
                <a:ea typeface="Calibri"/>
                <a:cs typeface="Calibri"/>
              </a:rPr>
              <a:t>28 esimerkin mukaisesti.</a:t>
            </a:r>
          </a:p>
        </p:txBody>
      </p:sp>
      <p:grpSp>
        <p:nvGrpSpPr>
          <p:cNvPr id="9" name="Ryhmä 8">
            <a:extLst>
              <a:ext uri="{FF2B5EF4-FFF2-40B4-BE49-F238E27FC236}">
                <a16:creationId xmlns:a16="http://schemas.microsoft.com/office/drawing/2014/main" id="{39CE4FB5-01EB-7ED1-1035-136A7D3BCFBE}"/>
              </a:ext>
              <a:ext uri="{C183D7F6-B498-43B3-948B-1728B52AA6E4}">
                <adec:decorative xmlns:adec="http://schemas.microsoft.com/office/drawing/2017/decorative" val="1"/>
              </a:ext>
            </a:extLst>
          </p:cNvPr>
          <p:cNvGrpSpPr/>
          <p:nvPr/>
        </p:nvGrpSpPr>
        <p:grpSpPr>
          <a:xfrm>
            <a:off x="6443510" y="2841818"/>
            <a:ext cx="293028" cy="319667"/>
            <a:chOff x="7953284" y="441396"/>
            <a:chExt cx="503818" cy="549620"/>
          </a:xfrm>
        </p:grpSpPr>
        <p:sp>
          <p:nvSpPr>
            <p:cNvPr id="10" name="Ellipsi 9">
              <a:extLst>
                <a:ext uri="{FF2B5EF4-FFF2-40B4-BE49-F238E27FC236}">
                  <a16:creationId xmlns:a16="http://schemas.microsoft.com/office/drawing/2014/main" id="{D6E81D50-5CBC-414B-9182-FF9DF2E76CC9}"/>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11" name="Kuva 10">
              <a:extLst>
                <a:ext uri="{FF2B5EF4-FFF2-40B4-BE49-F238E27FC236}">
                  <a16:creationId xmlns:a16="http://schemas.microsoft.com/office/drawing/2014/main" id="{18DCEC2C-012A-BF1C-5BF6-9FCAF42B9E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7953284" y="441396"/>
              <a:ext cx="503818" cy="549620"/>
            </a:xfrm>
            <a:prstGeom prst="rect">
              <a:avLst/>
            </a:prstGeom>
          </p:spPr>
        </p:pic>
      </p:grpSp>
      <p:pic>
        <p:nvPicPr>
          <p:cNvPr id="13" name="Kuva 12">
            <a:extLst>
              <a:ext uri="{FF2B5EF4-FFF2-40B4-BE49-F238E27FC236}">
                <a16:creationId xmlns:a16="http://schemas.microsoft.com/office/drawing/2014/main" id="{6A923BB2-F6B0-D62D-3002-A9B72C94D49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9548263" flipH="1">
            <a:off x="7128000" y="-2788"/>
            <a:ext cx="6190690" cy="1612900"/>
          </a:xfrm>
          <a:prstGeom prst="rect">
            <a:avLst/>
          </a:prstGeom>
        </p:spPr>
      </p:pic>
      <p:sp>
        <p:nvSpPr>
          <p:cNvPr id="14" name="Ellipsi 13">
            <a:extLst>
              <a:ext uri="{FF2B5EF4-FFF2-40B4-BE49-F238E27FC236}">
                <a16:creationId xmlns:a16="http://schemas.microsoft.com/office/drawing/2014/main" id="{C0A71F9C-B2D3-19E7-3E3A-A412E0CC00B1}"/>
              </a:ext>
              <a:ext uri="{C183D7F6-B498-43B3-948B-1728B52AA6E4}">
                <adec:decorative xmlns:adec="http://schemas.microsoft.com/office/drawing/2017/decorative" val="1"/>
              </a:ext>
            </a:extLst>
          </p:cNvPr>
          <p:cNvSpPr/>
          <p:nvPr/>
        </p:nvSpPr>
        <p:spPr>
          <a:xfrm>
            <a:off x="8784616" y="1129785"/>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5" name="Tekstiruutu 14">
            <a:extLst>
              <a:ext uri="{FF2B5EF4-FFF2-40B4-BE49-F238E27FC236}">
                <a16:creationId xmlns:a16="http://schemas.microsoft.com/office/drawing/2014/main" id="{26891416-D0CA-75E9-81DF-69F8482C37DA}"/>
              </a:ext>
              <a:ext uri="{C183D7F6-B498-43B3-948B-1728B52AA6E4}">
                <adec:decorative xmlns:adec="http://schemas.microsoft.com/office/drawing/2017/decorative" val="1"/>
              </a:ext>
            </a:extLst>
          </p:cNvPr>
          <p:cNvSpPr txBox="1"/>
          <p:nvPr/>
        </p:nvSpPr>
        <p:spPr>
          <a:xfrm>
            <a:off x="8823142" y="1567575"/>
            <a:ext cx="1384300" cy="603891"/>
          </a:xfrm>
          <a:prstGeom prst="rect">
            <a:avLst/>
          </a:prstGeom>
          <a:noFill/>
        </p:spPr>
        <p:txBody>
          <a:bodyPr wrap="square" lIns="0" tIns="0" rIns="0" bIns="0" rtlCol="0">
            <a:noAutofit/>
          </a:bodyPr>
          <a:lstStyle/>
          <a:p>
            <a:pPr algn="ctr"/>
            <a:r>
              <a:rPr lang="fi-FI" sz="1700" i="1" dirty="0">
                <a:latin typeface="Lato" panose="020F0502020204030203" pitchFamily="34" charset="77"/>
              </a:rPr>
              <a:t>Energia-</a:t>
            </a:r>
            <a:br>
              <a:rPr lang="fi-FI" sz="1700" i="1" dirty="0">
                <a:latin typeface="Lato" panose="020F0502020204030203" pitchFamily="34" charset="77"/>
              </a:rPr>
            </a:br>
            <a:r>
              <a:rPr lang="fi-FI" sz="1700" i="1" dirty="0">
                <a:latin typeface="Lato" panose="020F0502020204030203" pitchFamily="34" charset="77"/>
              </a:rPr>
              <a:t>selvityksiä</a:t>
            </a:r>
          </a:p>
        </p:txBody>
      </p:sp>
      <p:sp>
        <p:nvSpPr>
          <p:cNvPr id="12" name="Dian numeron paikkamerkki 1">
            <a:extLst>
              <a:ext uri="{FF2B5EF4-FFF2-40B4-BE49-F238E27FC236}">
                <a16:creationId xmlns:a16="http://schemas.microsoft.com/office/drawing/2014/main" id="{0219295A-59BF-AE7D-9C18-5A4F452B0964}"/>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22</a:t>
            </a:fld>
            <a:endParaRPr lang="fi-FI" dirty="0"/>
          </a:p>
        </p:txBody>
      </p:sp>
      <p:pic>
        <p:nvPicPr>
          <p:cNvPr id="6" name="Kuva 5">
            <a:extLst>
              <a:ext uri="{FF2B5EF4-FFF2-40B4-BE49-F238E27FC236}">
                <a16:creationId xmlns:a16="http://schemas.microsoft.com/office/drawing/2014/main" id="{EC5509D9-08EE-00E4-C460-88EF0846556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9857129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530"/>
        <p:cNvGrpSpPr/>
        <p:nvPr/>
      </p:nvGrpSpPr>
      <p:grpSpPr>
        <a:xfrm>
          <a:off x="0" y="0"/>
          <a:ext cx="0" cy="0"/>
          <a:chOff x="0" y="0"/>
          <a:chExt cx="0" cy="0"/>
        </a:xfrm>
      </p:grpSpPr>
      <p:sp>
        <p:nvSpPr>
          <p:cNvPr id="3" name="Otsikko 1">
            <a:extLst>
              <a:ext uri="{FF2B5EF4-FFF2-40B4-BE49-F238E27FC236}">
                <a16:creationId xmlns:a16="http://schemas.microsoft.com/office/drawing/2014/main" id="{526126CE-7776-D834-0D8F-07169D6E35B2}"/>
              </a:ext>
            </a:extLst>
          </p:cNvPr>
          <p:cNvSpPr txBox="1">
            <a:spLocks noGrp="1"/>
          </p:cNvSpPr>
          <p:nvPr>
            <p:ph type="title" idx="4294967295"/>
          </p:nvPr>
        </p:nvSpPr>
        <p:spPr>
          <a:xfrm>
            <a:off x="0" y="540000"/>
            <a:ext cx="11139055" cy="49637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Rahoitus ja sisäinen yhteistyö hankkeessa</a:t>
            </a:r>
            <a:endPar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endParaRPr>
          </a:p>
        </p:txBody>
      </p:sp>
      <p:sp>
        <p:nvSpPr>
          <p:cNvPr id="10" name="Tekstiruutu 9">
            <a:extLst>
              <a:ext uri="{FF2B5EF4-FFF2-40B4-BE49-F238E27FC236}">
                <a16:creationId xmlns:a16="http://schemas.microsoft.com/office/drawing/2014/main" id="{38A44D09-930E-6D62-6913-2774C6522249}"/>
              </a:ext>
            </a:extLst>
          </p:cNvPr>
          <p:cNvSpPr txBox="1"/>
          <p:nvPr/>
        </p:nvSpPr>
        <p:spPr>
          <a:xfrm>
            <a:off x="720000" y="1260000"/>
            <a:ext cx="10930413" cy="427859"/>
          </a:xfrm>
          <a:prstGeom prst="rect">
            <a:avLst/>
          </a:prstGeom>
          <a:noFill/>
        </p:spPr>
        <p:txBody>
          <a:bodyPr wrap="square" lIns="0" tIns="0" rIns="0" bIns="0">
            <a:spAutoFit/>
          </a:bodyPr>
          <a:lstStyle/>
          <a:p>
            <a:pPr marL="0" indent="0">
              <a:lnSpc>
                <a:spcPts val="1700"/>
              </a:lnSpc>
              <a:buNone/>
            </a:pPr>
            <a:r>
              <a:rPr lang="fi-FI" sz="1400" dirty="0">
                <a:latin typeface="Lato" panose="020F0502020204030203" pitchFamily="34" charset="77"/>
                <a:ea typeface="Calibri"/>
                <a:cs typeface="Calibri"/>
              </a:rPr>
              <a:t>Alueellisen energiaratkaisun hankinta vaatii tilaajalta suunnitteluvaiheessa merkittävästi enemmän resursseja kuin perinteinen kiinteistökohtainen ratkaisu. Esimerkiksi perinteinen kaukolämpö ei vaadi kaupungilta juuri suunnittelua tai esiselvityksiä.</a:t>
            </a:r>
            <a:endParaRPr lang="fi-FI" sz="1400" dirty="0">
              <a:latin typeface="Lato" panose="020F0502020204030203" pitchFamily="34" charset="77"/>
            </a:endParaRPr>
          </a:p>
        </p:txBody>
      </p:sp>
      <p:sp>
        <p:nvSpPr>
          <p:cNvPr id="12" name="Suorakulmio 11">
            <a:extLst>
              <a:ext uri="{FF2B5EF4-FFF2-40B4-BE49-F238E27FC236}">
                <a16:creationId xmlns:a16="http://schemas.microsoft.com/office/drawing/2014/main" id="{446B7E19-00E6-B524-1D42-C37EE7C244AA}"/>
              </a:ext>
              <a:ext uri="{C183D7F6-B498-43B3-948B-1728B52AA6E4}">
                <adec:decorative xmlns:adec="http://schemas.microsoft.com/office/drawing/2017/decorative" val="1"/>
              </a:ext>
            </a:extLst>
          </p:cNvPr>
          <p:cNvSpPr/>
          <p:nvPr/>
        </p:nvSpPr>
        <p:spPr>
          <a:xfrm>
            <a:off x="659027" y="1856128"/>
            <a:ext cx="5544065" cy="4341141"/>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534" name="Google Shape;534;p3"/>
          <p:cNvSpPr txBox="1">
            <a:spLocks noGrp="1"/>
          </p:cNvSpPr>
          <p:nvPr>
            <p:ph type="body" idx="4294967295"/>
          </p:nvPr>
        </p:nvSpPr>
        <p:spPr>
          <a:xfrm>
            <a:off x="777666" y="1938509"/>
            <a:ext cx="5425426" cy="4258760"/>
          </a:xfrm>
          <a:prstGeom prst="rect">
            <a:avLst/>
          </a:prstGeom>
          <a:noFill/>
          <a:ln>
            <a:noFill/>
          </a:ln>
        </p:spPr>
        <p:txBody>
          <a:bodyPr spcFirstLastPara="1" wrap="square" lIns="0" tIns="0" rIns="0" bIns="0" anchor="t" anchorCtr="0">
            <a:noAutofit/>
          </a:bodyPr>
          <a:lstStyle/>
          <a:p>
            <a:pPr marL="0" indent="0">
              <a:lnSpc>
                <a:spcPts val="1600"/>
              </a:lnSpc>
              <a:spcBef>
                <a:spcPts val="0"/>
              </a:spcBef>
              <a:spcAft>
                <a:spcPts val="600"/>
              </a:spcAft>
              <a:buNone/>
            </a:pPr>
            <a:r>
              <a:rPr lang="fi-FI" sz="1400" b="1" dirty="0">
                <a:latin typeface="Lato" panose="020F0502020204030203" pitchFamily="34" charset="77"/>
                <a:ea typeface="Calibri"/>
                <a:cs typeface="Calibri"/>
              </a:rPr>
              <a:t>Rahoitus</a:t>
            </a:r>
            <a:endParaRPr lang="fi-FI" sz="1400" dirty="0">
              <a:latin typeface="Lato" panose="020F0502020204030203" pitchFamily="34" charset="77"/>
              <a:ea typeface="Calibri"/>
              <a:cs typeface="Calibri"/>
            </a:endParaRPr>
          </a:p>
          <a:p>
            <a:pPr marL="0" indent="0">
              <a:lnSpc>
                <a:spcPts val="1600"/>
              </a:lnSpc>
              <a:spcBef>
                <a:spcPts val="0"/>
              </a:spcBef>
              <a:spcAft>
                <a:spcPts val="0"/>
              </a:spcAft>
              <a:buNone/>
            </a:pPr>
            <a:r>
              <a:rPr lang="fi-FI" sz="1200" dirty="0">
                <a:latin typeface="Lato" panose="020F0502020204030203" pitchFamily="34" charset="77"/>
                <a:ea typeface="Calibri"/>
                <a:cs typeface="Calibri"/>
              </a:rPr>
              <a:t>Tilaajan on varattava resursseja ylimääräisiin selvityksiin ja suunnitteluun, jotta palvelun kilpailutus ja toteutus on mahdollista. On tärkeää huomioida, että </a:t>
            </a:r>
            <a:br>
              <a:rPr lang="fi-FI" sz="1200" dirty="0">
                <a:latin typeface="Lato" panose="020F0502020204030203" pitchFamily="34" charset="77"/>
                <a:ea typeface="Calibri"/>
                <a:cs typeface="Calibri"/>
              </a:rPr>
            </a:br>
            <a:r>
              <a:rPr lang="fi-FI" sz="1200" dirty="0">
                <a:latin typeface="Lato" panose="020F0502020204030203" pitchFamily="34" charset="77"/>
                <a:ea typeface="Calibri"/>
                <a:cs typeface="Calibri"/>
              </a:rPr>
              <a:t>vaikka alkuvaiheen suunnittelukustannukset ovat korkeammat, alueellinen energiapalvelu voi tuoda merkittäviä säästöjä elinkaaren aikana sekä edistää alueellisten energiatavoitteiden saavuttamista.</a:t>
            </a:r>
          </a:p>
          <a:p>
            <a:pPr marL="0" indent="0">
              <a:lnSpc>
                <a:spcPts val="1600"/>
              </a:lnSpc>
              <a:spcAft>
                <a:spcPts val="600"/>
              </a:spcAft>
              <a:buNone/>
            </a:pPr>
            <a:r>
              <a:rPr lang="fi-FI" sz="1200" dirty="0">
                <a:latin typeface="Lato" panose="020F0502020204030203" pitchFamily="34" charset="77"/>
                <a:ea typeface="Calibri"/>
                <a:cs typeface="Calibri"/>
              </a:rPr>
              <a:t>Energiaselvityksiin tarvittavat budjetit, suuntaa-antavia arvioita vuodelta 2025:</a:t>
            </a:r>
          </a:p>
          <a:p>
            <a:pPr marL="252000" lvl="1" indent="-108000">
              <a:lnSpc>
                <a:spcPts val="1600"/>
              </a:lnSpc>
              <a:spcAft>
                <a:spcPts val="0"/>
              </a:spcAft>
              <a:buSzPct val="120000"/>
              <a:buFont typeface="Arial" panose="020B0604020202020204" pitchFamily="34" charset="0"/>
              <a:buChar char="•"/>
            </a:pPr>
            <a:r>
              <a:rPr lang="fi-FI" sz="1200" dirty="0">
                <a:latin typeface="Lato" panose="020F0502020204030203" pitchFamily="34" charset="77"/>
                <a:ea typeface="Calibri"/>
                <a:cs typeface="Calibri"/>
              </a:rPr>
              <a:t>aluetason energiaselvitys 15 000–20 000 €</a:t>
            </a:r>
          </a:p>
          <a:p>
            <a:pPr marL="252000" lvl="1" indent="-108000">
              <a:lnSpc>
                <a:spcPts val="1600"/>
              </a:lnSpc>
              <a:spcAft>
                <a:spcPts val="0"/>
              </a:spcAft>
              <a:buSzPct val="120000"/>
              <a:buFont typeface="Arial" panose="020B0604020202020204" pitchFamily="34" charset="0"/>
              <a:buChar char="•"/>
            </a:pPr>
            <a:r>
              <a:rPr lang="fi-FI" sz="1200" dirty="0">
                <a:latin typeface="Lato" panose="020F0502020204030203" pitchFamily="34" charset="77"/>
                <a:ea typeface="Calibri"/>
                <a:cs typeface="Calibri"/>
              </a:rPr>
              <a:t>korttelitason energiaselvitys 4 000</a:t>
            </a:r>
            <a:r>
              <a:rPr lang="fi-FI" sz="1200" dirty="0">
                <a:latin typeface="Lato" panose="020F0502020204030203" pitchFamily="34" charset="77"/>
                <a:ea typeface="Calibri"/>
                <a:cs typeface="Arial"/>
              </a:rPr>
              <a:t>–</a:t>
            </a:r>
            <a:r>
              <a:rPr lang="fi-FI" sz="1200" dirty="0">
                <a:latin typeface="Lato" panose="020F0502020204030203" pitchFamily="34" charset="77"/>
                <a:ea typeface="Calibri"/>
                <a:cs typeface="Calibri"/>
              </a:rPr>
              <a:t>10 000 €</a:t>
            </a:r>
          </a:p>
          <a:p>
            <a:pPr marL="252000" lvl="1" indent="-108000">
              <a:lnSpc>
                <a:spcPts val="1600"/>
              </a:lnSpc>
              <a:spcAft>
                <a:spcPts val="0"/>
              </a:spcAft>
              <a:buSzPct val="120000"/>
              <a:buFont typeface="Arial" panose="020B0604020202020204" pitchFamily="34" charset="0"/>
              <a:buChar char="•"/>
            </a:pPr>
            <a:r>
              <a:rPr lang="fi-FI" sz="1200" dirty="0">
                <a:latin typeface="Lato" panose="020F0502020204030203" pitchFamily="34" charset="77"/>
                <a:ea typeface="Calibri"/>
                <a:cs typeface="Calibri"/>
              </a:rPr>
              <a:t>lämmityksen ja jäähdytyksen tuntikulutuksen simulointi 5 000</a:t>
            </a:r>
            <a:r>
              <a:rPr lang="fi-FI" sz="1200" dirty="0">
                <a:latin typeface="Lato" panose="020F0502020204030203" pitchFamily="34" charset="77"/>
                <a:ea typeface="Calibri"/>
                <a:cs typeface="Arial"/>
              </a:rPr>
              <a:t>–</a:t>
            </a:r>
            <a:r>
              <a:rPr lang="fi-FI" sz="1200" dirty="0">
                <a:latin typeface="Lato" panose="020F0502020204030203" pitchFamily="34" charset="77"/>
                <a:ea typeface="Calibri"/>
                <a:cs typeface="Calibri"/>
              </a:rPr>
              <a:t>10 000 €</a:t>
            </a:r>
          </a:p>
          <a:p>
            <a:pPr marL="252000" lvl="1" indent="-108000">
              <a:lnSpc>
                <a:spcPts val="1600"/>
              </a:lnSpc>
              <a:spcAft>
                <a:spcPts val="800"/>
              </a:spcAft>
              <a:buSzPct val="120000"/>
              <a:buFont typeface="Arial" panose="020B0604020202020204" pitchFamily="34" charset="0"/>
              <a:buChar char="•"/>
            </a:pPr>
            <a:r>
              <a:rPr lang="fi-FI" sz="1200" dirty="0">
                <a:latin typeface="Lato" panose="020F0502020204030203" pitchFamily="34" charset="77"/>
                <a:ea typeface="Calibri"/>
                <a:cs typeface="Calibri"/>
              </a:rPr>
              <a:t>maalämmön koekaivon poraamisen hinta on tapauskohtainen.</a:t>
            </a:r>
          </a:p>
          <a:p>
            <a:pPr marL="144000" indent="-144000">
              <a:lnSpc>
                <a:spcPts val="1600"/>
              </a:lnSpc>
              <a:spcBef>
                <a:spcPts val="0"/>
              </a:spcBef>
              <a:spcAft>
                <a:spcPts val="600"/>
              </a:spcAft>
              <a:buFont typeface="Arial" panose="020B0604020202020204" pitchFamily="34" charset="0"/>
              <a:buChar char="•"/>
            </a:pPr>
            <a:r>
              <a:rPr lang="fi-FI" sz="1200" dirty="0">
                <a:latin typeface="Lato" panose="020F0502020204030203" pitchFamily="34" charset="77"/>
                <a:ea typeface="Calibri"/>
                <a:cs typeface="Calibri"/>
              </a:rPr>
              <a:t>Katuhankkeessa tulee varautua alueverkon putkien yhteensovitukseen muun alueen kunnallistekniikan kanssa. Yhteensovittaminen vaatii tarkempaa suunnittelua ja mahdollisia lisäselvityksiä.</a:t>
            </a:r>
          </a:p>
          <a:p>
            <a:pPr marL="144000" indent="-144000">
              <a:lnSpc>
                <a:spcPts val="1600"/>
              </a:lnSpc>
              <a:spcBef>
                <a:spcPts val="0"/>
              </a:spcBef>
              <a:spcAft>
                <a:spcPts val="600"/>
              </a:spcAft>
              <a:buFont typeface="Arial" panose="020B0604020202020204" pitchFamily="34" charset="0"/>
              <a:buChar char="•"/>
            </a:pPr>
            <a:r>
              <a:rPr lang="fi-FI" sz="1200" dirty="0">
                <a:latin typeface="Lato" panose="020F0502020204030203" pitchFamily="34" charset="77"/>
                <a:ea typeface="Calibri"/>
                <a:cs typeface="Calibri"/>
              </a:rPr>
              <a:t>Alueellisen energiaratkaisun suunnittelu- ja urakkakustannuksista sovitaan energiapalveluoperaattorin kanssa. Tilaajan on varattava henkilöresurssia ratkaisun kilpailutukseen sekä ratkaisun suunnitteluun valittavan toimijan kanssa.</a:t>
            </a:r>
            <a:endParaRPr lang="fi-FI" sz="1200" dirty="0">
              <a:latin typeface="Lato" panose="020F0502020204030203" pitchFamily="34" charset="77"/>
            </a:endParaRPr>
          </a:p>
        </p:txBody>
      </p:sp>
      <p:sp>
        <p:nvSpPr>
          <p:cNvPr id="14" name="Suorakulmio 13">
            <a:extLst>
              <a:ext uri="{FF2B5EF4-FFF2-40B4-BE49-F238E27FC236}">
                <a16:creationId xmlns:a16="http://schemas.microsoft.com/office/drawing/2014/main" id="{A7FD77B7-174A-66D1-4333-EA640F01A64C}"/>
              </a:ext>
              <a:ext uri="{C183D7F6-B498-43B3-948B-1728B52AA6E4}">
                <adec:decorative xmlns:adec="http://schemas.microsoft.com/office/drawing/2017/decorative" val="1"/>
              </a:ext>
            </a:extLst>
          </p:cNvPr>
          <p:cNvSpPr/>
          <p:nvPr/>
        </p:nvSpPr>
        <p:spPr>
          <a:xfrm>
            <a:off x="6338207" y="1856127"/>
            <a:ext cx="5544065" cy="4341141"/>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5" name="Tekstiruutu 4">
            <a:extLst>
              <a:ext uri="{FF2B5EF4-FFF2-40B4-BE49-F238E27FC236}">
                <a16:creationId xmlns:a16="http://schemas.microsoft.com/office/drawing/2014/main" id="{19BA2D5A-7154-52CA-D8C1-02DF30BD895D}"/>
              </a:ext>
            </a:extLst>
          </p:cNvPr>
          <p:cNvSpPr txBox="1"/>
          <p:nvPr/>
        </p:nvSpPr>
        <p:spPr>
          <a:xfrm>
            <a:off x="6466983" y="1938508"/>
            <a:ext cx="5400000" cy="4245295"/>
          </a:xfrm>
          <a:prstGeom prst="rect">
            <a:avLst/>
          </a:prstGeom>
          <a:noFill/>
        </p:spPr>
        <p:txBody>
          <a:bodyPr wrap="square" lIns="0" tIns="0" rIns="0" bIns="0">
            <a:noAutofit/>
          </a:bodyPr>
          <a:lstStyle/>
          <a:p>
            <a:pPr>
              <a:lnSpc>
                <a:spcPts val="1600"/>
              </a:lnSpc>
              <a:spcAft>
                <a:spcPts val="600"/>
              </a:spcAft>
              <a:buSzPct val="100000"/>
            </a:pPr>
            <a:r>
              <a:rPr lang="fi-FI" sz="1400" b="1" dirty="0">
                <a:solidFill>
                  <a:srgbClr val="000000"/>
                </a:solidFill>
                <a:latin typeface="Lato" panose="020F0502020204030203" pitchFamily="34" charset="77"/>
                <a:cs typeface="Calibri"/>
              </a:rPr>
              <a:t>Henkilöresurssit ja sisäinen yhteistyö</a:t>
            </a:r>
          </a:p>
          <a:p>
            <a:pPr>
              <a:lnSpc>
                <a:spcPts val="1600"/>
              </a:lnSpc>
              <a:spcAft>
                <a:spcPts val="600"/>
              </a:spcAft>
              <a:buSzPct val="100000"/>
            </a:pPr>
            <a:r>
              <a:rPr lang="fi-FI" sz="1200" dirty="0">
                <a:solidFill>
                  <a:srgbClr val="000000"/>
                </a:solidFill>
                <a:latin typeface="Lato" panose="020F0502020204030203" pitchFamily="34" charset="77"/>
                <a:cs typeface="Calibri"/>
              </a:rPr>
              <a:t>Hankinnan läpivientiin ja arviointiin tarvitaan laaja-alaista osaamista </a:t>
            </a:r>
            <a:br>
              <a:rPr lang="fi-FI" sz="1200" dirty="0">
                <a:solidFill>
                  <a:srgbClr val="000000"/>
                </a:solidFill>
                <a:latin typeface="Lato" panose="020F0502020204030203" pitchFamily="34" charset="77"/>
                <a:cs typeface="Calibri"/>
              </a:rPr>
            </a:br>
            <a:r>
              <a:rPr lang="fi-FI" sz="1200" dirty="0">
                <a:solidFill>
                  <a:srgbClr val="000000"/>
                </a:solidFill>
                <a:latin typeface="Lato" panose="020F0502020204030203" pitchFamily="34" charset="77"/>
                <a:cs typeface="Calibri"/>
              </a:rPr>
              <a:t>ja kaupunkitasoista sitoutumista. Keskeisten henkilöiden tunnistaminen </a:t>
            </a:r>
            <a:br>
              <a:rPr lang="fi-FI" sz="1200" dirty="0">
                <a:solidFill>
                  <a:srgbClr val="000000"/>
                </a:solidFill>
                <a:latin typeface="Lato" panose="020F0502020204030203" pitchFamily="34" charset="77"/>
                <a:cs typeface="Calibri"/>
              </a:rPr>
            </a:br>
            <a:r>
              <a:rPr lang="fi-FI" sz="1200" dirty="0">
                <a:solidFill>
                  <a:srgbClr val="000000"/>
                </a:solidFill>
                <a:latin typeface="Lato" panose="020F0502020204030203" pitchFamily="34" charset="77"/>
                <a:cs typeface="Calibri"/>
              </a:rPr>
              <a:t>ja järjestäytyminen kannattaa aloittaa hyvissä ajoin ennen hankintaa. Arviointiryhmän kokoonpano riippuu alueesta ja kaupungin roolista, </a:t>
            </a:r>
            <a:br>
              <a:rPr lang="fi-FI" sz="1200" dirty="0">
                <a:solidFill>
                  <a:srgbClr val="000000"/>
                </a:solidFill>
                <a:latin typeface="Lato" panose="020F0502020204030203" pitchFamily="34" charset="77"/>
                <a:cs typeface="Calibri"/>
              </a:rPr>
            </a:br>
            <a:r>
              <a:rPr lang="fi-FI" sz="1200" dirty="0">
                <a:solidFill>
                  <a:srgbClr val="000000"/>
                </a:solidFill>
                <a:latin typeface="Lato" panose="020F0502020204030203" pitchFamily="34" charset="77"/>
                <a:cs typeface="Calibri"/>
              </a:rPr>
              <a:t>alla esimerkki kokoonpanosta:</a:t>
            </a:r>
          </a:p>
          <a:p>
            <a:pPr marL="144000" lvl="1" indent="-144000">
              <a:lnSpc>
                <a:spcPts val="1600"/>
              </a:lnSpc>
              <a:buSzPct val="120000"/>
              <a:buFont typeface="Arial" panose="020B0604020202020204" pitchFamily="34" charset="0"/>
              <a:buChar char="•"/>
            </a:pPr>
            <a:r>
              <a:rPr lang="fi-FI" sz="1200" dirty="0">
                <a:solidFill>
                  <a:srgbClr val="000000"/>
                </a:solidFill>
                <a:latin typeface="Lato" panose="020F0502020204030203" pitchFamily="34" charset="77"/>
                <a:cs typeface="Calibri"/>
              </a:rPr>
              <a:t>projektijohtaja</a:t>
            </a:r>
          </a:p>
          <a:p>
            <a:pPr marL="144000" lvl="1" indent="-144000">
              <a:lnSpc>
                <a:spcPts val="1600"/>
              </a:lnSpc>
              <a:buSzPct val="120000"/>
              <a:buFont typeface="Arial" panose="020B0604020202020204" pitchFamily="34" charset="0"/>
              <a:buChar char="•"/>
            </a:pPr>
            <a:r>
              <a:rPr lang="fi-FI" sz="1200" dirty="0">
                <a:solidFill>
                  <a:srgbClr val="000000"/>
                </a:solidFill>
                <a:latin typeface="Lato" panose="020F0502020204030203" pitchFamily="34" charset="77"/>
                <a:cs typeface="Calibri"/>
              </a:rPr>
              <a:t>LVI-asiantuntija</a:t>
            </a:r>
          </a:p>
          <a:p>
            <a:pPr marL="144000" lvl="1" indent="-144000">
              <a:lnSpc>
                <a:spcPts val="1600"/>
              </a:lnSpc>
              <a:buSzPct val="120000"/>
              <a:buFont typeface="Arial" panose="020B0604020202020204" pitchFamily="34" charset="0"/>
              <a:buChar char="•"/>
            </a:pPr>
            <a:r>
              <a:rPr lang="fi-FI" sz="1200" dirty="0">
                <a:solidFill>
                  <a:srgbClr val="000000"/>
                </a:solidFill>
                <a:latin typeface="Lato" panose="020F0502020204030203" pitchFamily="34" charset="77"/>
                <a:cs typeface="Calibri"/>
              </a:rPr>
              <a:t>energia-asiantuntija</a:t>
            </a:r>
          </a:p>
          <a:p>
            <a:pPr marL="144000" lvl="1" indent="-144000">
              <a:lnSpc>
                <a:spcPts val="1600"/>
              </a:lnSpc>
              <a:buSzPct val="120000"/>
              <a:buFont typeface="Arial" panose="020B0604020202020204" pitchFamily="34" charset="0"/>
              <a:buChar char="•"/>
            </a:pPr>
            <a:r>
              <a:rPr lang="fi-FI" sz="1200" dirty="0">
                <a:solidFill>
                  <a:srgbClr val="000000"/>
                </a:solidFill>
                <a:latin typeface="Lato" panose="020F0502020204030203" pitchFamily="34" charset="77"/>
                <a:cs typeface="Calibri"/>
              </a:rPr>
              <a:t>ympäristöasiantuntija</a:t>
            </a:r>
          </a:p>
          <a:p>
            <a:pPr marL="144000" lvl="1" indent="-144000">
              <a:lnSpc>
                <a:spcPts val="1600"/>
              </a:lnSpc>
              <a:buSzPct val="120000"/>
              <a:buFont typeface="Arial" panose="020B0604020202020204" pitchFamily="34" charset="0"/>
              <a:buChar char="•"/>
            </a:pPr>
            <a:r>
              <a:rPr lang="fi-FI" sz="1200" dirty="0">
                <a:solidFill>
                  <a:srgbClr val="000000"/>
                </a:solidFill>
                <a:latin typeface="Lato" panose="020F0502020204030203" pitchFamily="34" charset="77"/>
                <a:cs typeface="Calibri"/>
              </a:rPr>
              <a:t>toimitilahallinnon johtaja.</a:t>
            </a:r>
          </a:p>
          <a:p>
            <a:pPr>
              <a:lnSpc>
                <a:spcPts val="1600"/>
              </a:lnSpc>
              <a:spcBef>
                <a:spcPts val="1000"/>
              </a:spcBef>
              <a:buSzPct val="100000"/>
            </a:pPr>
            <a:r>
              <a:rPr lang="fi-FI" sz="1200" dirty="0">
                <a:solidFill>
                  <a:srgbClr val="000000"/>
                </a:solidFill>
                <a:latin typeface="Lato" panose="020F0502020204030203" pitchFamily="34" charset="77"/>
                <a:cs typeface="Calibri"/>
              </a:rPr>
              <a:t>Moniammatillinen valmistelu mahdollistaa eri näkökulmien huomioimisen valmistelussa. Alla olevissa esimerkeissä se on erityisen tärkeää:</a:t>
            </a:r>
          </a:p>
          <a:p>
            <a:pPr marL="144000" lvl="1" indent="-144000">
              <a:lnSpc>
                <a:spcPts val="1600"/>
              </a:lnSpc>
              <a:spcBef>
                <a:spcPts val="600"/>
              </a:spcBef>
              <a:buSzPct val="100000"/>
              <a:buFont typeface="Arial" panose="020B0604020202020204" pitchFamily="34" charset="0"/>
              <a:buChar char="•"/>
            </a:pPr>
            <a:r>
              <a:rPr lang="fi-FI" sz="1200" dirty="0">
                <a:solidFill>
                  <a:srgbClr val="000000"/>
                </a:solidFill>
                <a:latin typeface="Lato" panose="020F0502020204030203" pitchFamily="34" charset="77"/>
                <a:cs typeface="Calibri"/>
              </a:rPr>
              <a:t>energiapalvelun tavoitteiden ja tontinluovutusehtojen yhteensovitus</a:t>
            </a:r>
          </a:p>
          <a:p>
            <a:pPr marL="144000" lvl="1" indent="-144000">
              <a:lnSpc>
                <a:spcPts val="1600"/>
              </a:lnSpc>
              <a:buSzPct val="100000"/>
              <a:buFont typeface="Arial" panose="020B0604020202020204" pitchFamily="34" charset="0"/>
              <a:buChar char="•"/>
            </a:pPr>
            <a:r>
              <a:rPr lang="fi-FI" sz="1200" dirty="0">
                <a:solidFill>
                  <a:srgbClr val="000000"/>
                </a:solidFill>
                <a:latin typeface="Lato" panose="020F0502020204030203" pitchFamily="34" charset="77"/>
                <a:cs typeface="Calibri"/>
              </a:rPr>
              <a:t>hankintaprosessin suunnittelu, aikataulutus ja sidosryhmien tiedottaminen</a:t>
            </a:r>
          </a:p>
          <a:p>
            <a:pPr marL="144000" lvl="1" indent="-144000">
              <a:lnSpc>
                <a:spcPts val="1600"/>
              </a:lnSpc>
              <a:buSzPct val="100000"/>
              <a:buFont typeface="Arial" panose="020B0604020202020204" pitchFamily="34" charset="0"/>
              <a:buChar char="•"/>
            </a:pPr>
            <a:r>
              <a:rPr lang="fi-FI" sz="1200" dirty="0">
                <a:solidFill>
                  <a:srgbClr val="000000"/>
                </a:solidFill>
                <a:latin typeface="Lato" panose="020F0502020204030203" pitchFamily="34" charset="77"/>
                <a:cs typeface="Calibri"/>
              </a:rPr>
              <a:t>kilpailutuksen valmistelu hankinta- ja lakiasiantuntijoiden tuella</a:t>
            </a:r>
          </a:p>
          <a:p>
            <a:pPr marL="144000" lvl="1" indent="-144000">
              <a:lnSpc>
                <a:spcPts val="1600"/>
              </a:lnSpc>
              <a:buSzPct val="100000"/>
              <a:buFont typeface="Arial" panose="020B0604020202020204" pitchFamily="34" charset="0"/>
              <a:buChar char="•"/>
            </a:pPr>
            <a:r>
              <a:rPr lang="fi-FI" sz="1200" dirty="0">
                <a:solidFill>
                  <a:srgbClr val="000000"/>
                </a:solidFill>
                <a:latin typeface="Lato" panose="020F0502020204030203" pitchFamily="34" charset="77"/>
                <a:cs typeface="Calibri"/>
              </a:rPr>
              <a:t>energiapalvelun pohjustaminen tuleville kiinteistönomistajille.</a:t>
            </a:r>
          </a:p>
          <a:p>
            <a:pPr marL="0" lvl="1">
              <a:lnSpc>
                <a:spcPts val="1600"/>
              </a:lnSpc>
              <a:spcBef>
                <a:spcPts val="1000"/>
              </a:spcBef>
              <a:spcAft>
                <a:spcPts val="600"/>
              </a:spcAft>
              <a:buSzPct val="100000"/>
            </a:pPr>
            <a:r>
              <a:rPr lang="fi-FI" sz="1200" dirty="0">
                <a:solidFill>
                  <a:srgbClr val="000000"/>
                </a:solidFill>
                <a:latin typeface="Lato" panose="020F0502020204030203" pitchFamily="34" charset="77"/>
                <a:cs typeface="Calibri"/>
              </a:rPr>
              <a:t>Vaihtoehtona on myös hankinnan valmistelu konsultin tuella.</a:t>
            </a:r>
          </a:p>
        </p:txBody>
      </p:sp>
      <p:sp>
        <p:nvSpPr>
          <p:cNvPr id="2" name="Dian numeron paikkamerkki 1">
            <a:extLst>
              <a:ext uri="{FF2B5EF4-FFF2-40B4-BE49-F238E27FC236}">
                <a16:creationId xmlns:a16="http://schemas.microsoft.com/office/drawing/2014/main" id="{DD673B2C-8568-7136-8271-1855C37DD3EB}"/>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23</a:t>
            </a:fld>
            <a:endParaRPr lang="fi-FI" dirty="0"/>
          </a:p>
        </p:txBody>
      </p:sp>
      <p:pic>
        <p:nvPicPr>
          <p:cNvPr id="6" name="Kuva 5">
            <a:extLst>
              <a:ext uri="{FF2B5EF4-FFF2-40B4-BE49-F238E27FC236}">
                <a16:creationId xmlns:a16="http://schemas.microsoft.com/office/drawing/2014/main" id="{A3E40E90-D1DB-3EBE-08A4-FD4CD9510CF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319" y="6279649"/>
            <a:ext cx="1512455" cy="599448"/>
          </a:xfrm>
          <a:prstGeom prst="rect">
            <a:avLst/>
          </a:prstGeom>
        </p:spPr>
      </p:pic>
    </p:spTree>
    <p:extLst>
      <p:ext uri="{BB962C8B-B14F-4D97-AF65-F5344CB8AC3E}">
        <p14:creationId xmlns:p14="http://schemas.microsoft.com/office/powerpoint/2010/main" val="1459738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1000DE8-9E70-4C04-717D-85FB37D08D32}"/>
              </a:ext>
            </a:extLst>
          </p:cNvPr>
          <p:cNvSpPr>
            <a:spLocks noGrp="1"/>
          </p:cNvSpPr>
          <p:nvPr>
            <p:ph type="title"/>
          </p:nvPr>
        </p:nvSpPr>
        <p:spPr>
          <a:xfrm>
            <a:off x="0" y="540000"/>
            <a:ext cx="11350752" cy="443473"/>
          </a:xfrm>
        </p:spPr>
        <p:txBody>
          <a:bodyPr/>
          <a:lstStyle/>
          <a:p>
            <a:pPr>
              <a:defRPr/>
            </a:pPr>
            <a:r>
              <a:rPr lang="fi-FI" dirty="0">
                <a:ea typeface="+mn-ea"/>
                <a:cs typeface="+mn-cs"/>
              </a:rPr>
              <a:t>Indikatiivisten tarjousten pyytäminen</a:t>
            </a:r>
          </a:p>
        </p:txBody>
      </p:sp>
      <p:sp>
        <p:nvSpPr>
          <p:cNvPr id="3" name="Sisällön paikkamerkki 2">
            <a:extLst>
              <a:ext uri="{FF2B5EF4-FFF2-40B4-BE49-F238E27FC236}">
                <a16:creationId xmlns:a16="http://schemas.microsoft.com/office/drawing/2014/main" id="{FD3440FE-3D2C-0905-18B6-5FB1D7C3E32F}"/>
              </a:ext>
            </a:extLst>
          </p:cNvPr>
          <p:cNvSpPr>
            <a:spLocks noGrp="1"/>
          </p:cNvSpPr>
          <p:nvPr>
            <p:ph idx="1"/>
          </p:nvPr>
        </p:nvSpPr>
        <p:spPr>
          <a:xfrm>
            <a:off x="718004" y="1440000"/>
            <a:ext cx="10931596" cy="5038064"/>
          </a:xfrm>
        </p:spPr>
        <p:txBody>
          <a:bodyPr tIns="0" numCol="2" spcCol="252000"/>
          <a:lstStyle/>
          <a:p>
            <a:pPr marL="0" indent="0">
              <a:lnSpc>
                <a:spcPts val="1700"/>
              </a:lnSpc>
              <a:spcBef>
                <a:spcPts val="1700"/>
              </a:spcBef>
              <a:spcAft>
                <a:spcPts val="0"/>
              </a:spcAft>
              <a:buNone/>
            </a:pPr>
            <a:r>
              <a:rPr lang="fi-FI" sz="1400" dirty="0">
                <a:latin typeface="Lato" panose="020F0502020204030203" pitchFamily="34" charset="77"/>
              </a:rPr>
              <a:t>Alue-energiapalvelun hankinnassa kannattaa hyödyntää jo varhaisessa vaiheessa energiapalveluyritysten asiantuntemusta. Aikaisesta yritysyhteistyöstä nousee mm. seuraavia hyötyjä:</a:t>
            </a:r>
            <a:endParaRPr lang="fi-FI" sz="1400" b="1" dirty="0">
              <a:latin typeface="Lato" panose="020F0502020204030203" pitchFamily="34" charset="77"/>
            </a:endParaRPr>
          </a:p>
          <a:p>
            <a:pPr>
              <a:lnSpc>
                <a:spcPts val="1700"/>
              </a:lnSpc>
              <a:spcBef>
                <a:spcPts val="1700"/>
              </a:spcBef>
              <a:spcAft>
                <a:spcPts val="0"/>
              </a:spcAft>
            </a:pPr>
            <a:r>
              <a:rPr lang="fi-FI" sz="1400" b="1" dirty="0">
                <a:latin typeface="Lato" panose="020F0502020204030203" pitchFamily="34" charset="77"/>
              </a:rPr>
              <a:t>Kaavoitusvaiheessa</a:t>
            </a:r>
            <a:r>
              <a:rPr lang="fi-FI" sz="1400" dirty="0">
                <a:latin typeface="Lato" panose="020F0502020204030203" pitchFamily="34" charset="77"/>
              </a:rPr>
              <a:t> voidaan hyödyntää yritysten asiantuntemusta energiaratkaisujen huomioimiseksi – etenkin, jos tavoitteena on erityisen kunnianhimoiset energiatavoitteet tai innovatiivisuus.</a:t>
            </a:r>
          </a:p>
          <a:p>
            <a:pPr>
              <a:lnSpc>
                <a:spcPts val="1700"/>
              </a:lnSpc>
              <a:spcBef>
                <a:spcPts val="1700"/>
              </a:spcBef>
              <a:spcAft>
                <a:spcPts val="0"/>
              </a:spcAft>
            </a:pPr>
            <a:r>
              <a:rPr lang="fi-FI" sz="1400" b="1" dirty="0">
                <a:latin typeface="Lato" panose="020F0502020204030203" pitchFamily="34" charset="77"/>
              </a:rPr>
              <a:t>Ennen hankintaa </a:t>
            </a:r>
            <a:r>
              <a:rPr lang="fi-FI" sz="1400" dirty="0">
                <a:latin typeface="Lato" panose="020F0502020204030203" pitchFamily="34" charset="77"/>
              </a:rPr>
              <a:t>energiapalveluyritykset voivat kommentoida suunnitelmia, konsultoida tilavarauksia ja alueellisen energia-</a:t>
            </a:r>
            <a:br>
              <a:rPr lang="fi-FI" sz="1400" dirty="0">
                <a:latin typeface="Lato" panose="020F0502020204030203" pitchFamily="34" charset="77"/>
              </a:rPr>
            </a:br>
            <a:r>
              <a:rPr lang="fi-FI" sz="1400" dirty="0">
                <a:latin typeface="Lato" panose="020F0502020204030203" pitchFamily="34" charset="77"/>
              </a:rPr>
              <a:t>palvelun kannattavuutta yleisellä tasolla.</a:t>
            </a:r>
            <a:endParaRPr lang="fi-FI" sz="1400" dirty="0">
              <a:latin typeface="Lato" panose="020F0502020204030203" pitchFamily="34" charset="77"/>
              <a:ea typeface="Calibri"/>
              <a:cs typeface="Calibri"/>
            </a:endParaRPr>
          </a:p>
          <a:p>
            <a:pPr marL="0" indent="0">
              <a:lnSpc>
                <a:spcPts val="1700"/>
              </a:lnSpc>
              <a:spcBef>
                <a:spcPts val="1700"/>
              </a:spcBef>
              <a:spcAft>
                <a:spcPts val="0"/>
              </a:spcAft>
              <a:buNone/>
            </a:pPr>
            <a:r>
              <a:rPr lang="fi-FI" sz="1400" dirty="0">
                <a:latin typeface="Lato" panose="020F0502020204030203" pitchFamily="34" charset="77"/>
              </a:rPr>
              <a:t>Toimijoilta voi pyytää </a:t>
            </a:r>
            <a:r>
              <a:rPr lang="fi-FI" sz="1400" b="1" dirty="0">
                <a:latin typeface="Lato" panose="020F0502020204030203" pitchFamily="34" charset="77"/>
              </a:rPr>
              <a:t>indikatiivisia (viitteellisiä, ei sitovia) </a:t>
            </a:r>
            <a:br>
              <a:rPr lang="fi-FI" sz="1400" b="1" dirty="0">
                <a:latin typeface="Lato" panose="020F0502020204030203" pitchFamily="34" charset="77"/>
              </a:rPr>
            </a:br>
            <a:r>
              <a:rPr lang="fi-FI" sz="1400" b="1" dirty="0">
                <a:latin typeface="Lato" panose="020F0502020204030203" pitchFamily="34" charset="77"/>
              </a:rPr>
              <a:t>tarjouksia </a:t>
            </a:r>
            <a:r>
              <a:rPr lang="fi-FI" sz="1400" dirty="0">
                <a:latin typeface="Lato" panose="020F0502020204030203" pitchFamily="34" charset="77"/>
              </a:rPr>
              <a:t>jo hyvinkin aikaisessa vaiheessa alueen suunnittelua. </a:t>
            </a:r>
            <a:br>
              <a:rPr lang="fi-FI" sz="1400" dirty="0">
                <a:latin typeface="Lato" panose="020F0502020204030203" pitchFamily="34" charset="77"/>
              </a:rPr>
            </a:br>
            <a:r>
              <a:rPr lang="fi-FI" sz="1400" dirty="0">
                <a:latin typeface="Lato" panose="020F0502020204030203" pitchFamily="34" charset="77"/>
              </a:rPr>
              <a:t>Näistä tarjouksista saa käsityksen alueellisen energiapalvelu-ratkaisun kannattavuudesta.</a:t>
            </a:r>
            <a:endParaRPr lang="fi-FI" sz="1400" dirty="0">
              <a:latin typeface="Lato" panose="020F0502020204030203" pitchFamily="34" charset="77"/>
              <a:ea typeface="Calibri"/>
              <a:cs typeface="Calibri"/>
            </a:endParaRPr>
          </a:p>
          <a:p>
            <a:pPr marL="0" indent="0">
              <a:lnSpc>
                <a:spcPts val="1700"/>
              </a:lnSpc>
              <a:spcBef>
                <a:spcPts val="1700"/>
              </a:spcBef>
              <a:spcAft>
                <a:spcPts val="0"/>
              </a:spcAft>
              <a:buNone/>
            </a:pPr>
            <a:r>
              <a:rPr lang="fi-FI" sz="1400" dirty="0">
                <a:latin typeface="Lato" panose="020F0502020204030203" pitchFamily="34" charset="77"/>
              </a:rPr>
              <a:t>Tarvittavat alkuselvitykset sekä lähtötiedot riippuvat hyvin paljon </a:t>
            </a:r>
            <a:br>
              <a:rPr lang="fi-FI" sz="1400" dirty="0">
                <a:latin typeface="Lato" panose="020F0502020204030203" pitchFamily="34" charset="77"/>
              </a:rPr>
            </a:br>
            <a:r>
              <a:rPr lang="fi-FI" sz="1400" dirty="0">
                <a:latin typeface="Lato" panose="020F0502020204030203" pitchFamily="34" charset="77"/>
              </a:rPr>
              <a:t>mm. alueen rakenteesta, haluttavan tiedon tarkkuudesta ja kehittämisvaiheesta. Kaavoituksen alkuvaiheessa tapahtuvan markkinavuoropuhelun lähtötiedot voi koota vähin resurssitarpein, kun taas lopulliseen tarjouspyyntöön ja neuvotteluun valitun toimijan kanssa on jo laajempia tieto- ja resurssitarpeita.</a:t>
            </a:r>
            <a:endParaRPr lang="fi-FI" sz="1400" dirty="0">
              <a:latin typeface="Lato" panose="020F0502020204030203" pitchFamily="34" charset="77"/>
              <a:ea typeface="Calibri"/>
              <a:cs typeface="Calibri"/>
            </a:endParaRPr>
          </a:p>
          <a:p>
            <a:pPr marL="0" indent="0">
              <a:lnSpc>
                <a:spcPts val="1700"/>
              </a:lnSpc>
              <a:spcBef>
                <a:spcPts val="1700"/>
              </a:spcBef>
              <a:spcAft>
                <a:spcPts val="0"/>
              </a:spcAft>
              <a:buNone/>
            </a:pPr>
            <a:r>
              <a:rPr lang="fi-FI" sz="1400" dirty="0">
                <a:latin typeface="Lato" panose="020F0502020204030203" pitchFamily="34" charset="77"/>
              </a:rPr>
              <a:t>ENPA-hankkeen indikatiivisten tarjousten keruun kautta </a:t>
            </a:r>
            <a:br>
              <a:rPr lang="fi-FI" sz="1400" dirty="0">
                <a:latin typeface="Lato" panose="020F0502020204030203" pitchFamily="34" charset="77"/>
              </a:rPr>
            </a:br>
            <a:r>
              <a:rPr lang="fi-FI" sz="1400" dirty="0">
                <a:latin typeface="Lato" panose="020F0502020204030203" pitchFamily="34" charset="77"/>
              </a:rPr>
              <a:t>hankekumppanit selvittivät vuoropuhelun roolia kaavoituksen aikaisessa vaiheessa. Energiatoimijoille toimitettiin sivulla 25 mainitut keskeisimmät tarvittavat lähtötiedot. Näillä tiedoilla pystyttiin saamaan toimijoilta alustavaa tietoa korttelin kiinnostavuudesta heidän ratkaisujensa kannalta. Näiden tietojen perusteella kerättiin toimijoilta indikatiivisia tarjouksia, jotka sisälsivät alustavaa tietoa heidän ehdottamistaan ratkaisuista sekä niiden kustannuksista. Hankekumppaneita lähtötietojen koonnissa </a:t>
            </a:r>
            <a:br>
              <a:rPr lang="fi-FI" sz="1400" dirty="0">
                <a:latin typeface="Lato" panose="020F0502020204030203" pitchFamily="34" charset="77"/>
              </a:rPr>
            </a:br>
            <a:r>
              <a:rPr lang="fi-FI" sz="1400" dirty="0">
                <a:latin typeface="Lato" panose="020F0502020204030203" pitchFamily="34" charset="77"/>
              </a:rPr>
              <a:t>ja saatujen ehdotusten arvioinnissa tuki ulkoinen konsultti. Selvitys toteutettiin Espoon kaupungin pilottikohteisiin.</a:t>
            </a:r>
            <a:endParaRPr lang="fi-FI" sz="1400" dirty="0">
              <a:latin typeface="Lato" panose="020F0502020204030203" pitchFamily="34" charset="77"/>
              <a:ea typeface="Calibri"/>
              <a:cs typeface="Calibri"/>
            </a:endParaRPr>
          </a:p>
          <a:p>
            <a:pPr indent="0">
              <a:lnSpc>
                <a:spcPts val="1700"/>
              </a:lnSpc>
              <a:spcBef>
                <a:spcPts val="1700"/>
              </a:spcBef>
              <a:spcAft>
                <a:spcPts val="0"/>
              </a:spcAft>
              <a:buNone/>
            </a:pPr>
            <a:r>
              <a:rPr lang="fi-FI" sz="1400" dirty="0">
                <a:latin typeface="Lato" panose="020F0502020204030203" pitchFamily="34" charset="77"/>
              </a:rPr>
              <a:t>Toimijoille annettiin myös tarjousten reunaehdot, jotka löytyvät sivulta 26. </a:t>
            </a:r>
            <a:endParaRPr lang="fi-FI" sz="1400" dirty="0">
              <a:latin typeface="Lato" panose="020F0502020204030203" pitchFamily="34" charset="77"/>
              <a:ea typeface="Calibri"/>
              <a:cs typeface="Calibri"/>
            </a:endParaRPr>
          </a:p>
          <a:p>
            <a:pPr marL="0" indent="0">
              <a:lnSpc>
                <a:spcPts val="1800"/>
              </a:lnSpc>
              <a:spcAft>
                <a:spcPts val="0"/>
              </a:spcAft>
              <a:buNone/>
            </a:pPr>
            <a:endParaRPr lang="fi-FI" sz="1400" dirty="0">
              <a:latin typeface="Lato" panose="020F0502020204030203" pitchFamily="34" charset="77"/>
            </a:endParaRPr>
          </a:p>
        </p:txBody>
      </p:sp>
      <p:grpSp>
        <p:nvGrpSpPr>
          <p:cNvPr id="29" name="Ryhmä 28">
            <a:extLst>
              <a:ext uri="{FF2B5EF4-FFF2-40B4-BE49-F238E27FC236}">
                <a16:creationId xmlns:a16="http://schemas.microsoft.com/office/drawing/2014/main" id="{8CE2F72F-CDAA-94E0-2E5E-316536533728}"/>
              </a:ext>
              <a:ext uri="{C183D7F6-B498-43B3-948B-1728B52AA6E4}">
                <adec:decorative xmlns:adec="http://schemas.microsoft.com/office/drawing/2017/decorative" val="1"/>
              </a:ext>
            </a:extLst>
          </p:cNvPr>
          <p:cNvGrpSpPr/>
          <p:nvPr/>
        </p:nvGrpSpPr>
        <p:grpSpPr>
          <a:xfrm>
            <a:off x="6395886" y="4894920"/>
            <a:ext cx="4284816" cy="586995"/>
            <a:chOff x="6395886" y="4894920"/>
            <a:chExt cx="4284816" cy="586995"/>
          </a:xfrm>
        </p:grpSpPr>
        <p:sp>
          <p:nvSpPr>
            <p:cNvPr id="11" name="Pyöristetty suorakulmio 10">
              <a:extLst>
                <a:ext uri="{FF2B5EF4-FFF2-40B4-BE49-F238E27FC236}">
                  <a16:creationId xmlns:a16="http://schemas.microsoft.com/office/drawing/2014/main" id="{804745F0-3536-9510-84D5-0A2355C7091C}"/>
                </a:ext>
                <a:ext uri="{C183D7F6-B498-43B3-948B-1728B52AA6E4}">
                  <adec:decorative xmlns:adec="http://schemas.microsoft.com/office/drawing/2017/decorative" val="1"/>
                </a:ext>
              </a:extLst>
            </p:cNvPr>
            <p:cNvSpPr/>
            <p:nvPr/>
          </p:nvSpPr>
          <p:spPr>
            <a:xfrm>
              <a:off x="7044972" y="4932592"/>
              <a:ext cx="3591566" cy="507907"/>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2" name="Kuva 11">
              <a:extLst>
                <a:ext uri="{FF2B5EF4-FFF2-40B4-BE49-F238E27FC236}">
                  <a16:creationId xmlns:a16="http://schemas.microsoft.com/office/drawing/2014/main" id="{96E644D0-7862-8149-9A86-D69E539278D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6440988" y="4904878"/>
              <a:ext cx="569662" cy="569787"/>
            </a:xfrm>
            <a:prstGeom prst="rect">
              <a:avLst/>
            </a:prstGeom>
          </p:spPr>
        </p:pic>
        <p:sp>
          <p:nvSpPr>
            <p:cNvPr id="13" name="Tekstiruutu 12">
              <a:extLst>
                <a:ext uri="{FF2B5EF4-FFF2-40B4-BE49-F238E27FC236}">
                  <a16:creationId xmlns:a16="http://schemas.microsoft.com/office/drawing/2014/main" id="{DFFC832A-D273-E246-6C3F-9D0AA3054511}"/>
                </a:ext>
                <a:ext uri="{C183D7F6-B498-43B3-948B-1728B52AA6E4}">
                  <adec:decorative xmlns:adec="http://schemas.microsoft.com/office/drawing/2017/decorative" val="1"/>
                </a:ext>
              </a:extLst>
            </p:cNvPr>
            <p:cNvSpPr txBox="1"/>
            <p:nvPr/>
          </p:nvSpPr>
          <p:spPr>
            <a:xfrm>
              <a:off x="7126458" y="5004301"/>
              <a:ext cx="3554244" cy="436197"/>
            </a:xfrm>
            <a:prstGeom prst="rect">
              <a:avLst/>
            </a:prstGeom>
            <a:noFill/>
          </p:spPr>
          <p:txBody>
            <a:bodyPr wrap="square" lIns="0" tIns="0" rIns="0" bIns="0">
              <a:noAutofit/>
            </a:bodyPr>
            <a:lstStyle/>
            <a:p>
              <a:pPr>
                <a:spcBef>
                  <a:spcPts val="2000"/>
                </a:spcBef>
                <a:spcAft>
                  <a:spcPts val="600"/>
                </a:spcAft>
              </a:pPr>
              <a:r>
                <a:rPr lang="fi-FI" sz="1100" u="sng" dirty="0">
                  <a:solidFill>
                    <a:schemeClr val="tx2"/>
                  </a:solidFill>
                  <a:latin typeface="Lato" panose="020F0502020204030203" pitchFamily="34" charset="77"/>
                  <a:hlinkClick r:id="rId3"/>
                </a:rPr>
                <a:t>Lue lisää tarvittavista lähtötiedoista </a:t>
              </a:r>
              <a:br>
                <a:rPr lang="fi-FI" sz="1100" u="sng" dirty="0">
                  <a:solidFill>
                    <a:schemeClr val="tx2"/>
                  </a:solidFill>
                  <a:latin typeface="Lato" panose="020F0502020204030203" pitchFamily="34" charset="77"/>
                  <a:hlinkClick r:id="rId3"/>
                </a:rPr>
              </a:br>
              <a:r>
                <a:rPr lang="fi-FI" sz="1100" u="sng" dirty="0">
                  <a:solidFill>
                    <a:schemeClr val="tx2"/>
                  </a:solidFill>
                  <a:latin typeface="Lato" panose="020F0502020204030203" pitchFamily="34" charset="77"/>
                  <a:hlinkClick r:id="rId3"/>
                </a:rPr>
                <a:t>Excel-aineiston välilehdeltä 3. MVP lähtötietotaulukko</a:t>
              </a:r>
              <a:r>
                <a:rPr lang="fi-FI" sz="1100" u="sng" dirty="0">
                  <a:solidFill>
                    <a:schemeClr val="tx2"/>
                  </a:solidFill>
                  <a:latin typeface="Lato" panose="020F0502020204030203" pitchFamily="34" charset="77"/>
                </a:rPr>
                <a:t>.</a:t>
              </a:r>
            </a:p>
          </p:txBody>
        </p:sp>
        <p:sp>
          <p:nvSpPr>
            <p:cNvPr id="14" name="Pyöristetty suorakulmio 13">
              <a:extLst>
                <a:ext uri="{FF2B5EF4-FFF2-40B4-BE49-F238E27FC236}">
                  <a16:creationId xmlns:a16="http://schemas.microsoft.com/office/drawing/2014/main" id="{C769C958-40E7-481D-2DCD-47FDDAFCCDE4}"/>
                </a:ext>
                <a:ext uri="{C183D7F6-B498-43B3-948B-1728B52AA6E4}">
                  <adec:decorative xmlns:adec="http://schemas.microsoft.com/office/drawing/2017/decorative" val="1"/>
                </a:ext>
              </a:extLst>
            </p:cNvPr>
            <p:cNvSpPr/>
            <p:nvPr/>
          </p:nvSpPr>
          <p:spPr>
            <a:xfrm>
              <a:off x="6395886" y="4894920"/>
              <a:ext cx="4284816" cy="586995"/>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grpSp>
        <p:nvGrpSpPr>
          <p:cNvPr id="28" name="Ryhmä 27">
            <a:extLst>
              <a:ext uri="{FF2B5EF4-FFF2-40B4-BE49-F238E27FC236}">
                <a16:creationId xmlns:a16="http://schemas.microsoft.com/office/drawing/2014/main" id="{A0891D84-C8F2-520A-265E-FFC1CC24CAC8}"/>
              </a:ext>
              <a:ext uri="{C183D7F6-B498-43B3-948B-1728B52AA6E4}">
                <adec:decorative xmlns:adec="http://schemas.microsoft.com/office/drawing/2017/decorative" val="1"/>
              </a:ext>
            </a:extLst>
          </p:cNvPr>
          <p:cNvGrpSpPr/>
          <p:nvPr/>
        </p:nvGrpSpPr>
        <p:grpSpPr>
          <a:xfrm>
            <a:off x="6395886" y="5732153"/>
            <a:ext cx="4284816" cy="583014"/>
            <a:chOff x="6395886" y="5732153"/>
            <a:chExt cx="4284816" cy="583014"/>
          </a:xfrm>
        </p:grpSpPr>
        <p:sp>
          <p:nvSpPr>
            <p:cNvPr id="42" name="Pyöristetty suorakulmio 41">
              <a:extLst>
                <a:ext uri="{FF2B5EF4-FFF2-40B4-BE49-F238E27FC236}">
                  <a16:creationId xmlns:a16="http://schemas.microsoft.com/office/drawing/2014/main" id="{727C46F1-594C-8536-CB8E-5C10938FF4BC}"/>
                </a:ext>
                <a:ext uri="{C183D7F6-B498-43B3-948B-1728B52AA6E4}">
                  <adec:decorative xmlns:adec="http://schemas.microsoft.com/office/drawing/2017/decorative" val="1"/>
                </a:ext>
              </a:extLst>
            </p:cNvPr>
            <p:cNvSpPr/>
            <p:nvPr/>
          </p:nvSpPr>
          <p:spPr>
            <a:xfrm>
              <a:off x="7024849" y="5770482"/>
              <a:ext cx="3611689" cy="504463"/>
            </a:xfrm>
            <a:prstGeom prst="roundRect">
              <a:avLst>
                <a:gd name="adj" fmla="val 13876"/>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Vapaamuotoinen: Muoto 4">
              <a:extLst>
                <a:ext uri="{FF2B5EF4-FFF2-40B4-BE49-F238E27FC236}">
                  <a16:creationId xmlns:a16="http://schemas.microsoft.com/office/drawing/2014/main" id="{43D6C46E-9FF9-2B17-65E7-A2CE3FF65E48}"/>
                </a:ext>
                <a:ext uri="{C183D7F6-B498-43B3-948B-1728B52AA6E4}">
                  <adec:decorative xmlns:adec="http://schemas.microsoft.com/office/drawing/2017/decorative" val="1"/>
                </a:ext>
              </a:extLst>
            </p:cNvPr>
            <p:cNvSpPr/>
            <p:nvPr/>
          </p:nvSpPr>
          <p:spPr>
            <a:xfrm>
              <a:off x="6460352" y="5776488"/>
              <a:ext cx="498952" cy="485657"/>
            </a:xfrm>
            <a:custGeom>
              <a:avLst/>
              <a:gdLst>
                <a:gd name="csX0" fmla="*/ 472696 w 498952"/>
                <a:gd name="csY0" fmla="*/ 485618 h 485657"/>
                <a:gd name="csX1" fmla="*/ 26256 w 498952"/>
                <a:gd name="csY1" fmla="*/ 485618 h 485657"/>
                <a:gd name="csX2" fmla="*/ 0 w 498952"/>
                <a:gd name="csY2" fmla="*/ 383034 h 485657"/>
                <a:gd name="csX3" fmla="*/ 0 w 498952"/>
                <a:gd name="csY3" fmla="*/ 25945 h 485657"/>
                <a:gd name="csX4" fmla="*/ 26256 w 498952"/>
                <a:gd name="csY4" fmla="*/ 0 h 485657"/>
                <a:gd name="csX5" fmla="*/ 472696 w 498952"/>
                <a:gd name="csY5" fmla="*/ 0 h 485657"/>
                <a:gd name="csX6" fmla="*/ 498952 w 498952"/>
                <a:gd name="csY6" fmla="*/ 25945 h 485657"/>
                <a:gd name="csX7" fmla="*/ 498952 w 498952"/>
                <a:gd name="csY7" fmla="*/ 384389 h 485657"/>
                <a:gd name="csX8" fmla="*/ 472696 w 498952"/>
                <a:gd name="csY8" fmla="*/ 485658 h 4856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498952" h="485657">
                  <a:moveTo>
                    <a:pt x="472696" y="485618"/>
                  </a:moveTo>
                  <a:lnTo>
                    <a:pt x="26256" y="485618"/>
                  </a:lnTo>
                  <a:cubicBezTo>
                    <a:pt x="11833" y="485618"/>
                    <a:pt x="0" y="397302"/>
                    <a:pt x="0" y="383034"/>
                  </a:cubicBezTo>
                  <a:lnTo>
                    <a:pt x="0" y="25945"/>
                  </a:lnTo>
                  <a:cubicBezTo>
                    <a:pt x="0" y="11677"/>
                    <a:pt x="11793" y="0"/>
                    <a:pt x="26256" y="0"/>
                  </a:cubicBezTo>
                  <a:lnTo>
                    <a:pt x="472696" y="0"/>
                  </a:lnTo>
                  <a:cubicBezTo>
                    <a:pt x="487119" y="0"/>
                    <a:pt x="498952" y="11677"/>
                    <a:pt x="498952" y="25945"/>
                  </a:cubicBezTo>
                  <a:lnTo>
                    <a:pt x="498952" y="384389"/>
                  </a:lnTo>
                  <a:cubicBezTo>
                    <a:pt x="498952" y="398657"/>
                    <a:pt x="487159" y="485658"/>
                    <a:pt x="472696" y="485658"/>
                  </a:cubicBezTo>
                  <a:close/>
                </a:path>
              </a:pathLst>
            </a:custGeom>
            <a:solidFill>
              <a:srgbClr val="F9E8B5"/>
            </a:solidFill>
            <a:ln w="3958" cap="flat">
              <a:noFill/>
              <a:prstDash val="solid"/>
              <a:miter/>
            </a:ln>
          </p:spPr>
          <p:txBody>
            <a:bodyPr/>
            <a:lstStyle/>
            <a:p>
              <a:endParaRPr lang="fi-FI"/>
            </a:p>
          </p:txBody>
        </p:sp>
        <p:grpSp>
          <p:nvGrpSpPr>
            <p:cNvPr id="6" name="Kuva 42">
              <a:extLst>
                <a:ext uri="{FF2B5EF4-FFF2-40B4-BE49-F238E27FC236}">
                  <a16:creationId xmlns:a16="http://schemas.microsoft.com/office/drawing/2014/main" id="{85582C64-CE41-AC33-11D2-3175499E56B0}"/>
                </a:ext>
                <a:ext uri="{C183D7F6-B498-43B3-948B-1728B52AA6E4}">
                  <adec:decorative xmlns:adec="http://schemas.microsoft.com/office/drawing/2017/decorative" val="1"/>
                </a:ext>
              </a:extLst>
            </p:cNvPr>
            <p:cNvGrpSpPr/>
            <p:nvPr/>
          </p:nvGrpSpPr>
          <p:grpSpPr>
            <a:xfrm>
              <a:off x="6469476" y="6123375"/>
              <a:ext cx="480704" cy="144190"/>
              <a:chOff x="6469476" y="6123375"/>
              <a:chExt cx="480704" cy="144190"/>
            </a:xfrm>
          </p:grpSpPr>
          <p:sp>
            <p:nvSpPr>
              <p:cNvPr id="7" name="Vapaamuotoinen: Muoto 6">
                <a:extLst>
                  <a:ext uri="{FF2B5EF4-FFF2-40B4-BE49-F238E27FC236}">
                    <a16:creationId xmlns:a16="http://schemas.microsoft.com/office/drawing/2014/main" id="{1995A4A5-75C6-452F-B5AF-DE9215E53AA1}"/>
                  </a:ext>
                </a:extLst>
              </p:cNvPr>
              <p:cNvSpPr/>
              <p:nvPr/>
            </p:nvSpPr>
            <p:spPr>
              <a:xfrm>
                <a:off x="6469476" y="6123375"/>
                <a:ext cx="480704" cy="144190"/>
              </a:xfrm>
              <a:custGeom>
                <a:avLst/>
                <a:gdLst>
                  <a:gd name="csX0" fmla="*/ 480704 w 480704"/>
                  <a:gd name="csY0" fmla="*/ 0 h 144190"/>
                  <a:gd name="csX1" fmla="*/ 480704 w 480704"/>
                  <a:gd name="csY1" fmla="*/ 95011 h 144190"/>
                  <a:gd name="csX2" fmla="*/ 431538 w 480704"/>
                  <a:gd name="csY2" fmla="*/ 144191 h 144190"/>
                  <a:gd name="csX3" fmla="*/ 49166 w 480704"/>
                  <a:gd name="csY3" fmla="*/ 144191 h 144190"/>
                  <a:gd name="csX4" fmla="*/ 0 w 480704"/>
                  <a:gd name="csY4" fmla="*/ 95011 h 144190"/>
                  <a:gd name="csX5" fmla="*/ 0 w 480704"/>
                  <a:gd name="csY5" fmla="*/ 0 h 144190"/>
                </a:gdLst>
                <a:ahLst/>
                <a:cxnLst>
                  <a:cxn ang="0">
                    <a:pos x="csX0" y="csY0"/>
                  </a:cxn>
                  <a:cxn ang="0">
                    <a:pos x="csX1" y="csY1"/>
                  </a:cxn>
                  <a:cxn ang="0">
                    <a:pos x="csX2" y="csY2"/>
                  </a:cxn>
                  <a:cxn ang="0">
                    <a:pos x="csX3" y="csY3"/>
                  </a:cxn>
                  <a:cxn ang="0">
                    <a:pos x="csX4" y="csY4"/>
                  </a:cxn>
                  <a:cxn ang="0">
                    <a:pos x="csX5" y="csY5"/>
                  </a:cxn>
                </a:cxnLst>
                <a:rect l="l" t="t" r="r" b="b"/>
                <a:pathLst>
                  <a:path w="480704" h="144190">
                    <a:moveTo>
                      <a:pt x="480704" y="0"/>
                    </a:moveTo>
                    <a:lnTo>
                      <a:pt x="480704" y="95011"/>
                    </a:lnTo>
                    <a:cubicBezTo>
                      <a:pt x="480704" y="134267"/>
                      <a:pt x="470784" y="144191"/>
                      <a:pt x="431538" y="144191"/>
                    </a:cubicBezTo>
                    <a:lnTo>
                      <a:pt x="49166" y="144191"/>
                    </a:lnTo>
                    <a:cubicBezTo>
                      <a:pt x="9921" y="144191"/>
                      <a:pt x="0" y="134267"/>
                      <a:pt x="0" y="95011"/>
                    </a:cubicBezTo>
                    <a:lnTo>
                      <a:pt x="0" y="0"/>
                    </a:lnTo>
                  </a:path>
                </a:pathLst>
              </a:custGeom>
              <a:noFill/>
              <a:ln w="16661" cap="flat">
                <a:solidFill>
                  <a:srgbClr val="000000"/>
                </a:solidFill>
                <a:prstDash val="solid"/>
                <a:miter/>
              </a:ln>
            </p:spPr>
            <p:txBody>
              <a:bodyPr/>
              <a:lstStyle/>
              <a:p>
                <a:endParaRPr lang="fi-FI"/>
              </a:p>
            </p:txBody>
          </p:sp>
          <p:grpSp>
            <p:nvGrpSpPr>
              <p:cNvPr id="8" name="Kuva 42">
                <a:extLst>
                  <a:ext uri="{FF2B5EF4-FFF2-40B4-BE49-F238E27FC236}">
                    <a16:creationId xmlns:a16="http://schemas.microsoft.com/office/drawing/2014/main" id="{24358758-0C26-7183-8E10-F8AF55FF1D0B}"/>
                  </a:ext>
                  <a:ext uri="{C183D7F6-B498-43B3-948B-1728B52AA6E4}">
                    <adec:decorative xmlns:adec="http://schemas.microsoft.com/office/drawing/2017/decorative" val="1"/>
                  </a:ext>
                </a:extLst>
              </p:cNvPr>
              <p:cNvGrpSpPr/>
              <p:nvPr/>
            </p:nvGrpSpPr>
            <p:grpSpPr>
              <a:xfrm>
                <a:off x="6646139" y="6123495"/>
                <a:ext cx="118094" cy="125937"/>
                <a:chOff x="6646139" y="6123495"/>
                <a:chExt cx="118094" cy="125937"/>
              </a:xfrm>
              <a:solidFill>
                <a:srgbClr val="000000"/>
              </a:solidFill>
            </p:grpSpPr>
            <p:sp>
              <p:nvSpPr>
                <p:cNvPr id="9" name="Vapaamuotoinen: Muoto 8">
                  <a:extLst>
                    <a:ext uri="{FF2B5EF4-FFF2-40B4-BE49-F238E27FC236}">
                      <a16:creationId xmlns:a16="http://schemas.microsoft.com/office/drawing/2014/main" id="{F8DA6BAA-2EC2-07A8-A943-566ED19D12FF}"/>
                    </a:ext>
                  </a:extLst>
                </p:cNvPr>
                <p:cNvSpPr/>
                <p:nvPr/>
              </p:nvSpPr>
              <p:spPr>
                <a:xfrm>
                  <a:off x="6705186" y="6123495"/>
                  <a:ext cx="3984" cy="110275"/>
                </a:xfrm>
                <a:custGeom>
                  <a:avLst/>
                  <a:gdLst>
                    <a:gd name="csX0" fmla="*/ 0 w 3984"/>
                    <a:gd name="csY0" fmla="*/ 0 h 110275"/>
                    <a:gd name="csX1" fmla="*/ 0 w 3984"/>
                    <a:gd name="csY1" fmla="*/ 110275 h 110275"/>
                  </a:gdLst>
                  <a:ahLst/>
                  <a:cxnLst>
                    <a:cxn ang="0">
                      <a:pos x="csX0" y="csY0"/>
                    </a:cxn>
                    <a:cxn ang="0">
                      <a:pos x="csX1" y="csY1"/>
                    </a:cxn>
                  </a:cxnLst>
                  <a:rect l="l" t="t" r="r" b="b"/>
                  <a:pathLst>
                    <a:path w="3984" h="110275">
                      <a:moveTo>
                        <a:pt x="0" y="0"/>
                      </a:moveTo>
                      <a:lnTo>
                        <a:pt x="0" y="110275"/>
                      </a:lnTo>
                    </a:path>
                  </a:pathLst>
                </a:custGeom>
                <a:ln w="14326" cap="flat">
                  <a:solidFill>
                    <a:srgbClr val="000000"/>
                  </a:solidFill>
                  <a:prstDash val="solid"/>
                  <a:round/>
                </a:ln>
              </p:spPr>
              <p:txBody>
                <a:bodyPr/>
                <a:lstStyle/>
                <a:p>
                  <a:endParaRPr lang="fi-FI"/>
                </a:p>
              </p:txBody>
            </p:sp>
            <p:sp>
              <p:nvSpPr>
                <p:cNvPr id="10" name="Vapaamuotoinen: Muoto 9">
                  <a:extLst>
                    <a:ext uri="{FF2B5EF4-FFF2-40B4-BE49-F238E27FC236}">
                      <a16:creationId xmlns:a16="http://schemas.microsoft.com/office/drawing/2014/main" id="{14B6EADF-7534-C1FA-7543-B6CE0F14F3D8}"/>
                    </a:ext>
                  </a:extLst>
                </p:cNvPr>
                <p:cNvSpPr/>
                <p:nvPr/>
              </p:nvSpPr>
              <p:spPr>
                <a:xfrm>
                  <a:off x="6646139" y="6176062"/>
                  <a:ext cx="118094" cy="73370"/>
                </a:xfrm>
                <a:custGeom>
                  <a:avLst/>
                  <a:gdLst>
                    <a:gd name="csX0" fmla="*/ 0 w 118094"/>
                    <a:gd name="csY0" fmla="*/ 9844 h 73370"/>
                    <a:gd name="csX1" fmla="*/ 10598 w 118094"/>
                    <a:gd name="csY1" fmla="*/ 0 h 73370"/>
                    <a:gd name="csX2" fmla="*/ 59047 w 118094"/>
                    <a:gd name="csY2" fmla="*/ 52169 h 73370"/>
                    <a:gd name="csX3" fmla="*/ 107536 w 118094"/>
                    <a:gd name="csY3" fmla="*/ 0 h 73370"/>
                    <a:gd name="csX4" fmla="*/ 118094 w 118094"/>
                    <a:gd name="csY4" fmla="*/ 9844 h 73370"/>
                    <a:gd name="csX5" fmla="*/ 59047 w 118094"/>
                    <a:gd name="csY5" fmla="*/ 73371 h 73370"/>
                    <a:gd name="csX6" fmla="*/ 0 w 118094"/>
                    <a:gd name="csY6" fmla="*/ 9844 h 7337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8094" h="73370">
                      <a:moveTo>
                        <a:pt x="0" y="9844"/>
                      </a:moveTo>
                      <a:lnTo>
                        <a:pt x="10598" y="0"/>
                      </a:lnTo>
                      <a:lnTo>
                        <a:pt x="59047" y="52169"/>
                      </a:lnTo>
                      <a:lnTo>
                        <a:pt x="107536" y="0"/>
                      </a:lnTo>
                      <a:lnTo>
                        <a:pt x="118094" y="9844"/>
                      </a:lnTo>
                      <a:lnTo>
                        <a:pt x="59047" y="73371"/>
                      </a:lnTo>
                      <a:lnTo>
                        <a:pt x="0" y="9844"/>
                      </a:lnTo>
                      <a:close/>
                    </a:path>
                  </a:pathLst>
                </a:custGeom>
                <a:solidFill>
                  <a:srgbClr val="000000"/>
                </a:solidFill>
                <a:ln w="3958" cap="flat">
                  <a:noFill/>
                  <a:prstDash val="solid"/>
                  <a:miter/>
                </a:ln>
              </p:spPr>
              <p:txBody>
                <a:bodyPr/>
                <a:lstStyle/>
                <a:p>
                  <a:endParaRPr lang="fi-FI"/>
                </a:p>
              </p:txBody>
            </p:sp>
          </p:grpSp>
        </p:grpSp>
        <p:grpSp>
          <p:nvGrpSpPr>
            <p:cNvPr id="22" name="Kuva 42">
              <a:extLst>
                <a:ext uri="{FF2B5EF4-FFF2-40B4-BE49-F238E27FC236}">
                  <a16:creationId xmlns:a16="http://schemas.microsoft.com/office/drawing/2014/main" id="{9595452D-B158-B5FF-112D-276CDF560872}"/>
                </a:ext>
                <a:ext uri="{C183D7F6-B498-43B3-948B-1728B52AA6E4}">
                  <adec:decorative xmlns:adec="http://schemas.microsoft.com/office/drawing/2017/decorative" val="1"/>
                </a:ext>
              </a:extLst>
            </p:cNvPr>
            <p:cNvGrpSpPr/>
            <p:nvPr/>
          </p:nvGrpSpPr>
          <p:grpSpPr>
            <a:xfrm>
              <a:off x="6596774" y="5815226"/>
              <a:ext cx="215589" cy="261041"/>
              <a:chOff x="6596774" y="5815226"/>
              <a:chExt cx="215589" cy="261041"/>
            </a:xfrm>
            <a:solidFill>
              <a:srgbClr val="FFFFFF"/>
            </a:solidFill>
          </p:grpSpPr>
          <p:sp>
            <p:nvSpPr>
              <p:cNvPr id="23" name="Suorakulmio 22">
                <a:extLst>
                  <a:ext uri="{FF2B5EF4-FFF2-40B4-BE49-F238E27FC236}">
                    <a16:creationId xmlns:a16="http://schemas.microsoft.com/office/drawing/2014/main" id="{435D5256-F0DA-B514-C4E7-8CFA3B9F9E09}"/>
                  </a:ext>
                </a:extLst>
              </p:cNvPr>
              <p:cNvSpPr/>
              <p:nvPr/>
            </p:nvSpPr>
            <p:spPr>
              <a:xfrm>
                <a:off x="6612153" y="5815226"/>
                <a:ext cx="200210" cy="261041"/>
              </a:xfrm>
              <a:prstGeom prst="rect">
                <a:avLst/>
              </a:prstGeom>
              <a:solidFill>
                <a:srgbClr val="FFFFFF"/>
              </a:solidFill>
              <a:ln w="11952" cap="flat">
                <a:solidFill>
                  <a:srgbClr val="000000"/>
                </a:solidFill>
                <a:prstDash val="solid"/>
                <a:miter/>
              </a:ln>
            </p:spPr>
            <p:txBody>
              <a:bodyPr/>
              <a:lstStyle/>
              <a:p>
                <a:endParaRPr lang="fi-FI"/>
              </a:p>
            </p:txBody>
          </p:sp>
          <p:grpSp>
            <p:nvGrpSpPr>
              <p:cNvPr id="24" name="Kuva 42">
                <a:extLst>
                  <a:ext uri="{FF2B5EF4-FFF2-40B4-BE49-F238E27FC236}">
                    <a16:creationId xmlns:a16="http://schemas.microsoft.com/office/drawing/2014/main" id="{5A0B65F5-126A-0D23-BEB6-23FE08BC54EC}"/>
                  </a:ext>
                  <a:ext uri="{C183D7F6-B498-43B3-948B-1728B52AA6E4}">
                    <adec:decorative xmlns:adec="http://schemas.microsoft.com/office/drawing/2017/decorative" val="1"/>
                  </a:ext>
                </a:extLst>
              </p:cNvPr>
              <p:cNvGrpSpPr/>
              <p:nvPr/>
            </p:nvGrpSpPr>
            <p:grpSpPr>
              <a:xfrm>
                <a:off x="6596774" y="5864007"/>
                <a:ext cx="44624" cy="163519"/>
                <a:chOff x="6596774" y="5864007"/>
                <a:chExt cx="44624" cy="163519"/>
              </a:xfrm>
            </p:grpSpPr>
            <p:sp>
              <p:nvSpPr>
                <p:cNvPr id="25" name="Vapaamuotoinen: Muoto 24">
                  <a:extLst>
                    <a:ext uri="{FF2B5EF4-FFF2-40B4-BE49-F238E27FC236}">
                      <a16:creationId xmlns:a16="http://schemas.microsoft.com/office/drawing/2014/main" id="{48D2AA80-29C7-F759-E8F3-7F65F56C0101}"/>
                    </a:ext>
                  </a:extLst>
                </p:cNvPr>
                <p:cNvSpPr/>
                <p:nvPr/>
              </p:nvSpPr>
              <p:spPr>
                <a:xfrm>
                  <a:off x="6596774" y="5864007"/>
                  <a:ext cx="44624" cy="3985"/>
                </a:xfrm>
                <a:custGeom>
                  <a:avLst/>
                  <a:gdLst>
                    <a:gd name="csX0" fmla="*/ 0 w 44624"/>
                    <a:gd name="csY0" fmla="*/ 0 h 3985"/>
                    <a:gd name="csX1" fmla="*/ 44624 w 44624"/>
                    <a:gd name="csY1" fmla="*/ 0 h 3985"/>
                  </a:gdLst>
                  <a:ahLst/>
                  <a:cxnLst>
                    <a:cxn ang="0">
                      <a:pos x="csX0" y="csY0"/>
                    </a:cxn>
                    <a:cxn ang="0">
                      <a:pos x="csX1" y="csY1"/>
                    </a:cxn>
                  </a:cxnLst>
                  <a:rect l="l" t="t" r="r" b="b"/>
                  <a:pathLst>
                    <a:path w="44624" h="3985">
                      <a:moveTo>
                        <a:pt x="0" y="0"/>
                      </a:moveTo>
                      <a:lnTo>
                        <a:pt x="44624" y="0"/>
                      </a:lnTo>
                    </a:path>
                  </a:pathLst>
                </a:custGeom>
                <a:ln w="11952" cap="rnd">
                  <a:solidFill>
                    <a:srgbClr val="000000"/>
                  </a:solidFill>
                  <a:prstDash val="solid"/>
                  <a:miter/>
                </a:ln>
              </p:spPr>
              <p:txBody>
                <a:bodyPr/>
                <a:lstStyle/>
                <a:p>
                  <a:endParaRPr lang="fi-FI"/>
                </a:p>
              </p:txBody>
            </p:sp>
            <p:sp>
              <p:nvSpPr>
                <p:cNvPr id="26" name="Vapaamuotoinen: Muoto 25">
                  <a:extLst>
                    <a:ext uri="{FF2B5EF4-FFF2-40B4-BE49-F238E27FC236}">
                      <a16:creationId xmlns:a16="http://schemas.microsoft.com/office/drawing/2014/main" id="{32AA4F68-87D4-41CA-40FD-4D7ACC93F5E4}"/>
                    </a:ext>
                  </a:extLst>
                </p:cNvPr>
                <p:cNvSpPr/>
                <p:nvPr/>
              </p:nvSpPr>
              <p:spPr>
                <a:xfrm>
                  <a:off x="6596774" y="6027527"/>
                  <a:ext cx="44624" cy="3985"/>
                </a:xfrm>
                <a:custGeom>
                  <a:avLst/>
                  <a:gdLst>
                    <a:gd name="csX0" fmla="*/ 0 w 44624"/>
                    <a:gd name="csY0" fmla="*/ 0 h 3985"/>
                    <a:gd name="csX1" fmla="*/ 44624 w 44624"/>
                    <a:gd name="csY1" fmla="*/ 0 h 3985"/>
                  </a:gdLst>
                  <a:ahLst/>
                  <a:cxnLst>
                    <a:cxn ang="0">
                      <a:pos x="csX0" y="csY0"/>
                    </a:cxn>
                    <a:cxn ang="0">
                      <a:pos x="csX1" y="csY1"/>
                    </a:cxn>
                  </a:cxnLst>
                  <a:rect l="l" t="t" r="r" b="b"/>
                  <a:pathLst>
                    <a:path w="44624" h="3985">
                      <a:moveTo>
                        <a:pt x="0" y="0"/>
                      </a:moveTo>
                      <a:lnTo>
                        <a:pt x="44624" y="0"/>
                      </a:lnTo>
                    </a:path>
                  </a:pathLst>
                </a:custGeom>
                <a:ln w="11952" cap="rnd">
                  <a:solidFill>
                    <a:srgbClr val="000000"/>
                  </a:solidFill>
                  <a:prstDash val="solid"/>
                  <a:miter/>
                </a:ln>
              </p:spPr>
              <p:txBody>
                <a:bodyPr/>
                <a:lstStyle/>
                <a:p>
                  <a:endParaRPr lang="fi-FI"/>
                </a:p>
              </p:txBody>
            </p:sp>
            <p:sp>
              <p:nvSpPr>
                <p:cNvPr id="27" name="Vapaamuotoinen: Muoto 26">
                  <a:extLst>
                    <a:ext uri="{FF2B5EF4-FFF2-40B4-BE49-F238E27FC236}">
                      <a16:creationId xmlns:a16="http://schemas.microsoft.com/office/drawing/2014/main" id="{833C4612-BEB1-343A-43A8-8BA77C5CDEA8}"/>
                    </a:ext>
                  </a:extLst>
                </p:cNvPr>
                <p:cNvSpPr/>
                <p:nvPr/>
              </p:nvSpPr>
              <p:spPr>
                <a:xfrm>
                  <a:off x="6596774" y="5945747"/>
                  <a:ext cx="44624" cy="3985"/>
                </a:xfrm>
                <a:custGeom>
                  <a:avLst/>
                  <a:gdLst>
                    <a:gd name="csX0" fmla="*/ 0 w 44624"/>
                    <a:gd name="csY0" fmla="*/ 0 h 3985"/>
                    <a:gd name="csX1" fmla="*/ 44624 w 44624"/>
                    <a:gd name="csY1" fmla="*/ 0 h 3985"/>
                  </a:gdLst>
                  <a:ahLst/>
                  <a:cxnLst>
                    <a:cxn ang="0">
                      <a:pos x="csX0" y="csY0"/>
                    </a:cxn>
                    <a:cxn ang="0">
                      <a:pos x="csX1" y="csY1"/>
                    </a:cxn>
                  </a:cxnLst>
                  <a:rect l="l" t="t" r="r" b="b"/>
                  <a:pathLst>
                    <a:path w="44624" h="3985">
                      <a:moveTo>
                        <a:pt x="0" y="0"/>
                      </a:moveTo>
                      <a:lnTo>
                        <a:pt x="44624" y="0"/>
                      </a:lnTo>
                    </a:path>
                  </a:pathLst>
                </a:custGeom>
                <a:ln w="11952" cap="rnd">
                  <a:solidFill>
                    <a:srgbClr val="000000"/>
                  </a:solidFill>
                  <a:prstDash val="solid"/>
                  <a:miter/>
                </a:ln>
              </p:spPr>
              <p:txBody>
                <a:bodyPr/>
                <a:lstStyle/>
                <a:p>
                  <a:endParaRPr lang="fi-FI"/>
                </a:p>
              </p:txBody>
            </p:sp>
          </p:grpSp>
        </p:grpSp>
        <p:sp>
          <p:nvSpPr>
            <p:cNvPr id="45" name="Tekstiruutu 44">
              <a:extLst>
                <a:ext uri="{FF2B5EF4-FFF2-40B4-BE49-F238E27FC236}">
                  <a16:creationId xmlns:a16="http://schemas.microsoft.com/office/drawing/2014/main" id="{B25106E7-EEAC-1613-FCBD-90B013C8B18E}"/>
                </a:ext>
                <a:ext uri="{C183D7F6-B498-43B3-948B-1728B52AA6E4}">
                  <adec:decorative xmlns:adec="http://schemas.microsoft.com/office/drawing/2017/decorative" val="1"/>
                </a:ext>
              </a:extLst>
            </p:cNvPr>
            <p:cNvSpPr txBox="1"/>
            <p:nvPr/>
          </p:nvSpPr>
          <p:spPr>
            <a:xfrm>
              <a:off x="7122932" y="5844025"/>
              <a:ext cx="3175614" cy="409764"/>
            </a:xfrm>
            <a:prstGeom prst="rect">
              <a:avLst/>
            </a:prstGeom>
            <a:noFill/>
          </p:spPr>
          <p:txBody>
            <a:bodyPr wrap="square" lIns="0" tIns="0" rIns="0" bIns="0">
              <a:noAutofit/>
            </a:bodyPr>
            <a:lstStyle/>
            <a:p>
              <a:r>
                <a:rPr lang="fi-FI" sz="1100" dirty="0">
                  <a:solidFill>
                    <a:srgbClr val="1E3A6D"/>
                  </a:solidFill>
                  <a:latin typeface="Lato" panose="020F0502020204030203" pitchFamily="34" charset="77"/>
                  <a:hlinkClick r:id="rId4">
                    <a:extLst>
                      <a:ext uri="{A12FA001-AC4F-418D-AE19-62706E023703}">
                        <ahyp:hlinkClr xmlns:ahyp="http://schemas.microsoft.com/office/drawing/2018/hyperlinkcolor" val="tx"/>
                      </a:ext>
                    </a:extLst>
                  </a:hlinkClick>
                </a:rPr>
                <a:t>Tutustu indikatiivisten tarjousten keruuseen työn </a:t>
              </a:r>
              <a:r>
                <a:rPr lang="fi-FI" sz="1100" dirty="0">
                  <a:solidFill>
                    <a:schemeClr val="tx2"/>
                  </a:solidFill>
                  <a:latin typeface="Lato" panose="020F0502020204030203" pitchFamily="34" charset="77"/>
                  <a:hlinkClick r:id="rId4">
                    <a:extLst>
                      <a:ext uri="{A12FA001-AC4F-418D-AE19-62706E023703}">
                        <ahyp:hlinkClr xmlns:ahyp="http://schemas.microsoft.com/office/drawing/2018/hyperlinkcolor" val="tx"/>
                      </a:ext>
                    </a:extLst>
                  </a:hlinkClick>
                </a:rPr>
                <a:t>loppuraportista</a:t>
              </a:r>
              <a:r>
                <a:rPr lang="fi-FI" sz="1100" dirty="0">
                  <a:latin typeface="Lato" panose="020F0502020204030203" pitchFamily="34" charset="77"/>
                </a:rPr>
                <a:t>.</a:t>
              </a:r>
            </a:p>
          </p:txBody>
        </p:sp>
        <p:sp>
          <p:nvSpPr>
            <p:cNvPr id="44" name="Pyöristetty suorakulmio 43">
              <a:extLst>
                <a:ext uri="{FF2B5EF4-FFF2-40B4-BE49-F238E27FC236}">
                  <a16:creationId xmlns:a16="http://schemas.microsoft.com/office/drawing/2014/main" id="{BA8B114B-7F6B-9D38-ED1B-C5271435B53F}"/>
                </a:ext>
                <a:ext uri="{C183D7F6-B498-43B3-948B-1728B52AA6E4}">
                  <adec:decorative xmlns:adec="http://schemas.microsoft.com/office/drawing/2017/decorative" val="1"/>
                </a:ext>
              </a:extLst>
            </p:cNvPr>
            <p:cNvSpPr/>
            <p:nvPr/>
          </p:nvSpPr>
          <p:spPr>
            <a:xfrm>
              <a:off x="6395886" y="5732153"/>
              <a:ext cx="4284816" cy="583014"/>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grpSp>
        <p:nvGrpSpPr>
          <p:cNvPr id="16" name="Ryhmä 15">
            <a:extLst>
              <a:ext uri="{FF2B5EF4-FFF2-40B4-BE49-F238E27FC236}">
                <a16:creationId xmlns:a16="http://schemas.microsoft.com/office/drawing/2014/main" id="{FD930084-BE7D-C23E-72DE-A2EFF1788564}"/>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17" name="Ellipsi 16">
              <a:extLst>
                <a:ext uri="{FF2B5EF4-FFF2-40B4-BE49-F238E27FC236}">
                  <a16:creationId xmlns:a16="http://schemas.microsoft.com/office/drawing/2014/main" id="{CFA4606E-7D8D-42E3-0281-915EE5539B42}"/>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8" name="Ellipsi 17">
              <a:extLst>
                <a:ext uri="{FF2B5EF4-FFF2-40B4-BE49-F238E27FC236}">
                  <a16:creationId xmlns:a16="http://schemas.microsoft.com/office/drawing/2014/main" id="{8910363F-DC76-5939-D055-2A990DCA5F71}"/>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9" name="Suora yhdysviiva 18">
              <a:extLst>
                <a:ext uri="{FF2B5EF4-FFF2-40B4-BE49-F238E27FC236}">
                  <a16:creationId xmlns:a16="http://schemas.microsoft.com/office/drawing/2014/main" id="{3C82D313-FCE2-53C4-60C0-58210AD9F3F0}"/>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20" name="Tekstiruutu 19">
              <a:extLst>
                <a:ext uri="{FF2B5EF4-FFF2-40B4-BE49-F238E27FC236}">
                  <a16:creationId xmlns:a16="http://schemas.microsoft.com/office/drawing/2014/main" id="{4C8E2ABE-C222-D7B4-2A7B-788EDD21C603}"/>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21" name="Tekstiruutu 20">
              <a:extLst>
                <a:ext uri="{FF2B5EF4-FFF2-40B4-BE49-F238E27FC236}">
                  <a16:creationId xmlns:a16="http://schemas.microsoft.com/office/drawing/2014/main" id="{C9EAED85-F706-3B59-3AE4-9C585A347A52}"/>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39" name="Dian numeron paikkamerkki 1">
            <a:extLst>
              <a:ext uri="{FF2B5EF4-FFF2-40B4-BE49-F238E27FC236}">
                <a16:creationId xmlns:a16="http://schemas.microsoft.com/office/drawing/2014/main" id="{7ACAD9AC-D1DB-0818-4DFC-4EF8D27A4247}"/>
              </a:ext>
              <a:ext uri="{C183D7F6-B498-43B3-948B-1728B52AA6E4}">
                <adec:decorative xmlns:adec="http://schemas.microsoft.com/office/drawing/2017/decorative" val="1"/>
              </a:ext>
            </a:extLst>
          </p:cNvPr>
          <p:cNvSpPr txBox="1">
            <a:spLocks/>
          </p:cNvSpPr>
          <p:nvPr/>
        </p:nvSpPr>
        <p:spPr>
          <a:xfrm>
            <a:off x="11649600" y="6368400"/>
            <a:ext cx="273536" cy="325804"/>
          </a:xfrm>
          <a:prstGeom prst="rect">
            <a:avLst/>
          </a:prstGeom>
        </p:spPr>
        <p:txBody>
          <a:bodyPr vert="horz" lIns="0" tIns="0" rIns="0" bIns="0" rtlCol="0" anchor="ctr"/>
          <a:lstStyle>
            <a:defPPr>
              <a:defRPr lang="fi-FI"/>
            </a:defPPr>
            <a:lvl1pPr marL="0" algn="ctr" defTabSz="914400" rtl="0" eaLnBrk="1" latinLnBrk="0" hangingPunct="1">
              <a:defRPr sz="1000" b="0" i="0" kern="1200" baseline="0">
                <a:solidFill>
                  <a:schemeClr val="tx1"/>
                </a:solidFill>
                <a:latin typeface="Lato" panose="020F0502020204030203"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70901DD-1AA0-E848-912F-2A393D06EFBD}" type="slidenum">
              <a:rPr lang="fi-FI" smtClean="0"/>
              <a:pPr/>
              <a:t>24</a:t>
            </a:fld>
            <a:endParaRPr lang="fi-FI" dirty="0"/>
          </a:p>
        </p:txBody>
      </p:sp>
      <p:pic>
        <p:nvPicPr>
          <p:cNvPr id="40" name="Kuva 39">
            <a:extLst>
              <a:ext uri="{FF2B5EF4-FFF2-40B4-BE49-F238E27FC236}">
                <a16:creationId xmlns:a16="http://schemas.microsoft.com/office/drawing/2014/main" id="{EF5E0E8A-2773-0761-F328-96355C1490A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2663711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a:extLst>
              <a:ext uri="{FF2B5EF4-FFF2-40B4-BE49-F238E27FC236}">
                <a16:creationId xmlns:a16="http://schemas.microsoft.com/office/drawing/2014/main" id="{9669ACDA-528C-6634-6444-48F716813826}"/>
              </a:ext>
            </a:extLst>
          </p:cNvPr>
          <p:cNvSpPr>
            <a:spLocks noGrp="1"/>
          </p:cNvSpPr>
          <p:nvPr>
            <p:ph type="title" idx="4294967295"/>
          </p:nvPr>
        </p:nvSpPr>
        <p:spPr>
          <a:xfrm>
            <a:off x="1" y="-726203"/>
            <a:ext cx="11650412" cy="549275"/>
          </a:xfrm>
        </p:spPr>
        <p:txBody>
          <a:bodyPr vert="horz" lIns="0" tIns="0" rIns="0" bIns="0" rtlCol="0" anchor="b" anchorCtr="0">
            <a:noAutofit/>
          </a:bodyPr>
          <a:lstStyle/>
          <a:p>
            <a:r>
              <a:rPr lang="fi-FI"/>
              <a:t>Indikatiivisten tarjousten pyytäminen 2/2</a:t>
            </a:r>
          </a:p>
        </p:txBody>
      </p:sp>
      <p:sp>
        <p:nvSpPr>
          <p:cNvPr id="46" name="Suorakulmio 45">
            <a:extLst>
              <a:ext uri="{FF2B5EF4-FFF2-40B4-BE49-F238E27FC236}">
                <a16:creationId xmlns:a16="http://schemas.microsoft.com/office/drawing/2014/main" id="{3C632263-3B5B-2EEA-4FC5-0BE361259378}"/>
              </a:ext>
              <a:ext uri="{C183D7F6-B498-43B3-948B-1728B52AA6E4}">
                <adec:decorative xmlns:adec="http://schemas.microsoft.com/office/drawing/2017/decorative" val="1"/>
              </a:ext>
            </a:extLst>
          </p:cNvPr>
          <p:cNvSpPr/>
          <p:nvPr/>
        </p:nvSpPr>
        <p:spPr>
          <a:xfrm>
            <a:off x="-1" y="-19176"/>
            <a:ext cx="7194223" cy="6877176"/>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4" name="Tekstiruutu 3">
            <a:extLst>
              <a:ext uri="{FF2B5EF4-FFF2-40B4-BE49-F238E27FC236}">
                <a16:creationId xmlns:a16="http://schemas.microsoft.com/office/drawing/2014/main" id="{D93D689A-7D58-9215-4EF0-DEC35EC83244}"/>
              </a:ext>
            </a:extLst>
          </p:cNvPr>
          <p:cNvSpPr txBox="1"/>
          <p:nvPr/>
        </p:nvSpPr>
        <p:spPr>
          <a:xfrm>
            <a:off x="720000" y="816387"/>
            <a:ext cx="6097218" cy="5366597"/>
          </a:xfrm>
          <a:prstGeom prst="rect">
            <a:avLst/>
          </a:prstGeom>
          <a:noFill/>
        </p:spPr>
        <p:txBody>
          <a:bodyPr wrap="square" lIns="0" tIns="0" rIns="0" bIns="0">
            <a:noAutofit/>
          </a:bodyPr>
          <a:lstStyle/>
          <a:p>
            <a:pPr marL="0" indent="0">
              <a:lnSpc>
                <a:spcPts val="1800"/>
              </a:lnSpc>
              <a:spcAft>
                <a:spcPts val="1200"/>
              </a:spcAft>
              <a:buNone/>
            </a:pPr>
            <a:r>
              <a:rPr lang="fi-FI" sz="1600" b="1" dirty="0">
                <a:latin typeface="Lato" panose="020F0502020204030203" pitchFamily="34" charset="77"/>
                <a:ea typeface="Calibri"/>
                <a:cs typeface="Calibri"/>
              </a:rPr>
              <a:t>Keskeisimmät tarvittavat lähtötiedot:</a:t>
            </a:r>
            <a:endParaRPr lang="fi-FI" sz="1600" dirty="0">
              <a:latin typeface="Lato" panose="020F0502020204030203" pitchFamily="34" charset="77"/>
              <a:ea typeface="Calibri"/>
              <a:cs typeface="Calibri"/>
            </a:endParaRPr>
          </a:p>
          <a:p>
            <a:pPr marL="432000" indent="-144000">
              <a:lnSpc>
                <a:spcPts val="1800"/>
              </a:lnSpc>
              <a:spcAft>
                <a:spcPts val="0"/>
              </a:spcAft>
              <a:buSzPct val="120000"/>
              <a:buFont typeface="Arial,Sans-Serif"/>
              <a:buChar char="•"/>
            </a:pPr>
            <a:r>
              <a:rPr lang="fi-FI" sz="1400" dirty="0">
                <a:latin typeface="Lato" panose="020F0502020204030203" pitchFamily="34" charset="77"/>
                <a:ea typeface="Calibri"/>
                <a:cs typeface="Calibri"/>
              </a:rPr>
              <a:t>tarkasteltavan alueen rakennustyypit</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rakennusten laajuus yhteensä</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rakennusten laajuusjakauma</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sijainti (kaupunkitasolla)</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korttelien lukumäärä</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lämmityksen nettoenergiantarve yhteensä (MWh/a)</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lämpimän käyttöveden osuus lämmityksestä (sis. LV-kierto, MWh/a)</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pelkän lämpimän käyttöveden kierron osuus lämmityksestä (MWh/a)</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lämmityksen huipputeho</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jäähdytyksen nettoenergiantarve</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jäähdytyksen huipputeho</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lämmitysverkostojen lämpötilatasot</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maalämpökaivojen maksimimäärä</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kallioperän tyyppi</a:t>
            </a:r>
          </a:p>
          <a:p>
            <a:pPr marL="432000" indent="-144000">
              <a:lnSpc>
                <a:spcPts val="1800"/>
              </a:lnSpc>
              <a:spcBef>
                <a:spcPts val="300"/>
              </a:spcBef>
              <a:spcAft>
                <a:spcPts val="0"/>
              </a:spcAft>
              <a:buSzPct val="120000"/>
              <a:buFont typeface="Arial,Sans-Serif"/>
              <a:buChar char="•"/>
            </a:pPr>
            <a:r>
              <a:rPr lang="fi-FI" sz="1400" dirty="0">
                <a:latin typeface="Lato" panose="020F0502020204030203" pitchFamily="34" charset="77"/>
                <a:ea typeface="Calibri"/>
                <a:cs typeface="Calibri"/>
              </a:rPr>
              <a:t>lisäksi toimitettiin hankkeen viitesuunnitelmat ja arvioidut kuukausitason lämmitys- ja jäähdytysenergiantarpeet.</a:t>
            </a:r>
          </a:p>
          <a:p>
            <a:pPr marL="0" indent="0">
              <a:lnSpc>
                <a:spcPts val="1800"/>
              </a:lnSpc>
              <a:spcAft>
                <a:spcPts val="0"/>
              </a:spcAft>
              <a:buNone/>
            </a:pPr>
            <a:endParaRPr lang="fi-FI" sz="1400" dirty="0">
              <a:latin typeface="Lato" panose="020F0502020204030203" pitchFamily="34" charset="77"/>
              <a:ea typeface="Calibri"/>
              <a:cs typeface="Calibri"/>
            </a:endParaRPr>
          </a:p>
          <a:p>
            <a:pPr marL="0" indent="0" defTabSz="648000">
              <a:lnSpc>
                <a:spcPts val="1800"/>
              </a:lnSpc>
              <a:spcAft>
                <a:spcPts val="0"/>
              </a:spcAft>
              <a:buNone/>
            </a:pPr>
            <a:r>
              <a:rPr lang="fi-FI" sz="1400" dirty="0">
                <a:latin typeface="Lato" panose="020F0502020204030203" pitchFamily="34" charset="77"/>
                <a:ea typeface="Calibri"/>
                <a:cs typeface="Calibri"/>
              </a:rPr>
              <a:t>	Lisätietoja lopullisesta kilpailutuksesta ja tarjouspyynnöistä löytyy </a:t>
            </a:r>
            <a:br>
              <a:rPr lang="fi-FI" sz="1400" dirty="0">
                <a:latin typeface="Lato" panose="020F0502020204030203" pitchFamily="34" charset="77"/>
                <a:ea typeface="Calibri"/>
                <a:cs typeface="Calibri"/>
              </a:rPr>
            </a:br>
            <a:r>
              <a:rPr lang="fi-FI" sz="1400" dirty="0">
                <a:latin typeface="Lato" panose="020F0502020204030203" pitchFamily="34" charset="77"/>
                <a:ea typeface="Calibri"/>
                <a:cs typeface="Calibri"/>
              </a:rPr>
              <a:t>	sivuilta 41</a:t>
            </a:r>
            <a:r>
              <a:rPr lang="fi-FI" sz="1400" dirty="0">
                <a:latin typeface="Lato" panose="020F0502020204030203" pitchFamily="34" charset="77"/>
                <a:ea typeface="Calibri"/>
                <a:cs typeface="Arial"/>
              </a:rPr>
              <a:t>–</a:t>
            </a:r>
            <a:r>
              <a:rPr lang="fi-FI" sz="1400" dirty="0">
                <a:latin typeface="Lato" panose="020F0502020204030203" pitchFamily="34" charset="77"/>
                <a:ea typeface="Calibri"/>
                <a:cs typeface="Calibri"/>
              </a:rPr>
              <a:t>47.</a:t>
            </a:r>
          </a:p>
        </p:txBody>
      </p:sp>
      <p:grpSp>
        <p:nvGrpSpPr>
          <p:cNvPr id="7" name="Ryhmä 6">
            <a:extLst>
              <a:ext uri="{FF2B5EF4-FFF2-40B4-BE49-F238E27FC236}">
                <a16:creationId xmlns:a16="http://schemas.microsoft.com/office/drawing/2014/main" id="{3C7BEF16-EF26-11A6-12A3-22F46DB6C4E6}"/>
              </a:ext>
              <a:ext uri="{C183D7F6-B498-43B3-948B-1728B52AA6E4}">
                <adec:decorative xmlns:adec="http://schemas.microsoft.com/office/drawing/2017/decorative" val="1"/>
              </a:ext>
            </a:extLst>
          </p:cNvPr>
          <p:cNvGrpSpPr/>
          <p:nvPr/>
        </p:nvGrpSpPr>
        <p:grpSpPr>
          <a:xfrm>
            <a:off x="980195" y="5553074"/>
            <a:ext cx="293028" cy="319667"/>
            <a:chOff x="7953284" y="441396"/>
            <a:chExt cx="503818" cy="549620"/>
          </a:xfrm>
        </p:grpSpPr>
        <p:sp>
          <p:nvSpPr>
            <p:cNvPr id="8" name="Ellipsi 7">
              <a:extLst>
                <a:ext uri="{FF2B5EF4-FFF2-40B4-BE49-F238E27FC236}">
                  <a16:creationId xmlns:a16="http://schemas.microsoft.com/office/drawing/2014/main" id="{18A68ECB-6454-99D2-F9C9-58D0352B95CA}"/>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9" name="Kuva 8">
              <a:extLst>
                <a:ext uri="{FF2B5EF4-FFF2-40B4-BE49-F238E27FC236}">
                  <a16:creationId xmlns:a16="http://schemas.microsoft.com/office/drawing/2014/main" id="{571FFED0-3F33-1AC2-BD66-EE6831791F5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53284" y="441396"/>
              <a:ext cx="503818" cy="549620"/>
            </a:xfrm>
            <a:prstGeom prst="rect">
              <a:avLst/>
            </a:prstGeom>
          </p:spPr>
        </p:pic>
      </p:grpSp>
      <p:pic>
        <p:nvPicPr>
          <p:cNvPr id="51" name="Kuva 50">
            <a:extLst>
              <a:ext uri="{FF2B5EF4-FFF2-40B4-BE49-F238E27FC236}">
                <a16:creationId xmlns:a16="http://schemas.microsoft.com/office/drawing/2014/main" id="{3B0FD81F-7BBC-8E21-5962-D870AE3237B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48567"/>
          <a:stretch>
            <a:fillRect/>
          </a:stretch>
        </p:blipFill>
        <p:spPr>
          <a:xfrm rot="19889109" flipH="1">
            <a:off x="4167821" y="88651"/>
            <a:ext cx="3184044" cy="1612900"/>
          </a:xfrm>
          <a:prstGeom prst="rect">
            <a:avLst/>
          </a:prstGeom>
        </p:spPr>
      </p:pic>
      <p:sp>
        <p:nvSpPr>
          <p:cNvPr id="3" name="Ellipsi 2">
            <a:extLst>
              <a:ext uri="{FF2B5EF4-FFF2-40B4-BE49-F238E27FC236}">
                <a16:creationId xmlns:a16="http://schemas.microsoft.com/office/drawing/2014/main" id="{35D4267C-097F-56E2-A51A-C946C9DC18CE}"/>
              </a:ext>
              <a:ext uri="{C183D7F6-B498-43B3-948B-1728B52AA6E4}">
                <adec:decorative xmlns:adec="http://schemas.microsoft.com/office/drawing/2017/decorative" val="1"/>
              </a:ext>
            </a:extLst>
          </p:cNvPr>
          <p:cNvSpPr/>
          <p:nvPr/>
        </p:nvSpPr>
        <p:spPr>
          <a:xfrm>
            <a:off x="5545607" y="432532"/>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53" name="Tekstiruutu 52">
            <a:extLst>
              <a:ext uri="{FF2B5EF4-FFF2-40B4-BE49-F238E27FC236}">
                <a16:creationId xmlns:a16="http://schemas.microsoft.com/office/drawing/2014/main" id="{A7DCE7C7-3024-FA24-C87D-02A480FBA908}"/>
              </a:ext>
              <a:ext uri="{C183D7F6-B498-43B3-948B-1728B52AA6E4}">
                <adec:decorative xmlns:adec="http://schemas.microsoft.com/office/drawing/2017/decorative" val="1"/>
              </a:ext>
            </a:extLst>
          </p:cNvPr>
          <p:cNvSpPr txBox="1"/>
          <p:nvPr/>
        </p:nvSpPr>
        <p:spPr>
          <a:xfrm>
            <a:off x="5571550" y="716206"/>
            <a:ext cx="1411469" cy="898411"/>
          </a:xfrm>
          <a:prstGeom prst="rect">
            <a:avLst/>
          </a:prstGeom>
          <a:noFill/>
        </p:spPr>
        <p:txBody>
          <a:bodyPr wrap="square" lIns="0" tIns="0" rIns="0" bIns="0" rtlCol="0">
            <a:noAutofit/>
          </a:bodyPr>
          <a:lstStyle/>
          <a:p>
            <a:pPr algn="ctr"/>
            <a:r>
              <a:rPr lang="fi-FI" sz="1700" i="1" dirty="0">
                <a:latin typeface="Lato" panose="020F0502020204030203" pitchFamily="34" charset="77"/>
              </a:rPr>
              <a:t>Lähtö-</a:t>
            </a:r>
          </a:p>
          <a:p>
            <a:pPr algn="ctr"/>
            <a:r>
              <a:rPr lang="fi-FI" sz="1700" i="1" dirty="0">
                <a:latin typeface="Lato" panose="020F0502020204030203" pitchFamily="34" charset="77"/>
              </a:rPr>
              <a:t>tietojen</a:t>
            </a:r>
            <a:br>
              <a:rPr lang="fi-FI" sz="1700" i="1" dirty="0">
                <a:latin typeface="Lato" panose="020F0502020204030203" pitchFamily="34" charset="77"/>
              </a:rPr>
            </a:br>
            <a:r>
              <a:rPr lang="fi-FI" sz="1700" i="1" dirty="0">
                <a:latin typeface="Lato" panose="020F0502020204030203" pitchFamily="34" charset="77"/>
              </a:rPr>
              <a:t>hankinta</a:t>
            </a:r>
          </a:p>
        </p:txBody>
      </p:sp>
      <p:pic>
        <p:nvPicPr>
          <p:cNvPr id="54" name="Kuva 53" descr="Valokuva Helsingin keskustasta.">
            <a:extLst>
              <a:ext uri="{FF2B5EF4-FFF2-40B4-BE49-F238E27FC236}">
                <a16:creationId xmlns:a16="http://schemas.microsoft.com/office/drawing/2014/main" id="{E998A236-F25C-51E8-BBAD-4F34B97938A5}"/>
              </a:ext>
            </a:extLst>
          </p:cNvPr>
          <p:cNvPicPr>
            <a:picLocks noChangeAspect="1"/>
          </p:cNvPicPr>
          <p:nvPr/>
        </p:nvPicPr>
        <p:blipFill>
          <a:blip r:embed="rId5">
            <a:alphaModFix/>
          </a:blip>
          <a:srcRect/>
          <a:stretch/>
        </p:blipFill>
        <p:spPr>
          <a:xfrm>
            <a:off x="8896703" y="266400"/>
            <a:ext cx="3432831" cy="6000478"/>
          </a:xfrm>
          <a:prstGeom prst="rect">
            <a:avLst/>
          </a:prstGeom>
        </p:spPr>
      </p:pic>
      <p:sp>
        <p:nvSpPr>
          <p:cNvPr id="56" name="Tekstiruutu 55">
            <a:extLst>
              <a:ext uri="{FF2B5EF4-FFF2-40B4-BE49-F238E27FC236}">
                <a16:creationId xmlns:a16="http://schemas.microsoft.com/office/drawing/2014/main" id="{83C20A97-0525-166D-B473-63B5027BBBD7}"/>
              </a:ext>
            </a:extLst>
          </p:cNvPr>
          <p:cNvSpPr txBox="1"/>
          <p:nvPr/>
        </p:nvSpPr>
        <p:spPr>
          <a:xfrm rot="16200000">
            <a:off x="11125417" y="3489243"/>
            <a:ext cx="1940572" cy="176119"/>
          </a:xfrm>
          <a:prstGeom prst="rect">
            <a:avLst/>
          </a:prstGeom>
          <a:noFill/>
        </p:spPr>
        <p:txBody>
          <a:bodyPr wrap="square" lIns="0" tIns="0" rIns="0" bIns="0" rtlCol="0">
            <a:noAutofit/>
          </a:bodyPr>
          <a:lstStyle/>
          <a:p>
            <a:r>
              <a:rPr lang="fi-FI" sz="800" dirty="0">
                <a:solidFill>
                  <a:schemeClr val="bg1"/>
                </a:solidFill>
                <a:latin typeface="Lato" panose="020F0502020204030203" pitchFamily="34" charset="77"/>
              </a:rPr>
              <a:t>Kuvaaja: Jaana Numminen.</a:t>
            </a:r>
          </a:p>
        </p:txBody>
      </p:sp>
      <p:sp>
        <p:nvSpPr>
          <p:cNvPr id="55" name="Ellipsi 54">
            <a:extLst>
              <a:ext uri="{FF2B5EF4-FFF2-40B4-BE49-F238E27FC236}">
                <a16:creationId xmlns:a16="http://schemas.microsoft.com/office/drawing/2014/main" id="{B028E435-4086-880C-D041-24D584A10DAD}"/>
              </a:ext>
              <a:ext uri="{C183D7F6-B498-43B3-948B-1728B52AA6E4}">
                <adec:decorative xmlns:adec="http://schemas.microsoft.com/office/drawing/2017/decorative" val="1"/>
              </a:ext>
            </a:extLst>
          </p:cNvPr>
          <p:cNvSpPr/>
          <p:nvPr/>
        </p:nvSpPr>
        <p:spPr>
          <a:xfrm>
            <a:off x="11330390" y="1219649"/>
            <a:ext cx="1787486" cy="1787486"/>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grpSp>
        <p:nvGrpSpPr>
          <p:cNvPr id="30" name="Ryhmä 29">
            <a:extLst>
              <a:ext uri="{FF2B5EF4-FFF2-40B4-BE49-F238E27FC236}">
                <a16:creationId xmlns:a16="http://schemas.microsoft.com/office/drawing/2014/main" id="{D0E31E71-3DC0-B536-6326-089FD1067E67}"/>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24" name="Ellipsi 23">
              <a:extLst>
                <a:ext uri="{FF2B5EF4-FFF2-40B4-BE49-F238E27FC236}">
                  <a16:creationId xmlns:a16="http://schemas.microsoft.com/office/drawing/2014/main" id="{16E7C055-4B9B-2649-2D5B-9C2DC7947BD0}"/>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5" name="Ellipsi 24">
              <a:extLst>
                <a:ext uri="{FF2B5EF4-FFF2-40B4-BE49-F238E27FC236}">
                  <a16:creationId xmlns:a16="http://schemas.microsoft.com/office/drawing/2014/main" id="{24A6165C-094B-AB3C-3ABC-5815FF202A35}"/>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26" name="Suora yhdysviiva 25">
              <a:extLst>
                <a:ext uri="{FF2B5EF4-FFF2-40B4-BE49-F238E27FC236}">
                  <a16:creationId xmlns:a16="http://schemas.microsoft.com/office/drawing/2014/main" id="{A0C664DC-9875-9F16-2D23-38D2ECF17B4F}"/>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27" name="Tekstiruutu 26">
              <a:extLst>
                <a:ext uri="{FF2B5EF4-FFF2-40B4-BE49-F238E27FC236}">
                  <a16:creationId xmlns:a16="http://schemas.microsoft.com/office/drawing/2014/main" id="{2EB8E39D-BB18-4A97-7C48-32A2B9D65EFA}"/>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28" name="Tekstiruutu 27">
              <a:extLst>
                <a:ext uri="{FF2B5EF4-FFF2-40B4-BE49-F238E27FC236}">
                  <a16:creationId xmlns:a16="http://schemas.microsoft.com/office/drawing/2014/main" id="{37CCC1AA-2CCF-76E7-7221-1D5F1BA3E310}"/>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44F7C2F2-B518-AFE3-B23C-50A29A18C814}"/>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25</a:t>
            </a:fld>
            <a:endParaRPr lang="fi-FI" dirty="0"/>
          </a:p>
        </p:txBody>
      </p:sp>
      <p:pic>
        <p:nvPicPr>
          <p:cNvPr id="50" name="Kuva 49">
            <a:extLst>
              <a:ext uri="{FF2B5EF4-FFF2-40B4-BE49-F238E27FC236}">
                <a16:creationId xmlns:a16="http://schemas.microsoft.com/office/drawing/2014/main" id="{02E367E5-4A74-A4D8-F985-030C251DB2D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29518065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2" name="Otsikko 1">
            <a:extLst>
              <a:ext uri="{FF2B5EF4-FFF2-40B4-BE49-F238E27FC236}">
                <a16:creationId xmlns:a16="http://schemas.microsoft.com/office/drawing/2014/main" id="{09C7F7DE-9734-2439-5E09-78712F5C11EF}"/>
              </a:ext>
            </a:extLst>
          </p:cNvPr>
          <p:cNvSpPr txBox="1">
            <a:spLocks noGrp="1"/>
          </p:cNvSpPr>
          <p:nvPr>
            <p:ph type="title" idx="4294967295"/>
          </p:nvPr>
        </p:nvSpPr>
        <p:spPr>
          <a:xfrm>
            <a:off x="0" y="540000"/>
            <a:ext cx="11350752" cy="443473"/>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panose="020F0502020204030203" pitchFamily="34" charset="77"/>
              </a:defRPr>
            </a:lvl1pPr>
          </a:lstStyle>
          <a:p>
            <a:pPr marL="720000" marR="0" lvl="0" indent="0" algn="l" defTabSz="914400" rtl="0" eaLnBrk="1" fontAlgn="auto" latinLnBrk="0" hangingPunct="1">
              <a:lnSpc>
                <a:spcPct val="90000"/>
              </a:lnSpc>
              <a:spcBef>
                <a:spcPts val="0"/>
              </a:spcBef>
              <a:spcAft>
                <a:spcPts val="0"/>
              </a:spcAft>
              <a:buClrTx/>
              <a:buSzTx/>
              <a:buFontTx/>
              <a:buNone/>
              <a:tabLst/>
              <a:defRPr/>
            </a:pPr>
            <a:r>
              <a:rPr kumimoji="0" lang="fi-FI" sz="32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Esimerkit indikatiivisten tarjousten reunaehdoista</a:t>
            </a:r>
            <a:endParaRPr kumimoji="0" lang="fi-FI" sz="3200" b="1" i="0" u="none" strike="noStrike" kern="1200" cap="none" spc="0" normalizeH="0" baseline="0" noProof="0" dirty="0">
              <a:ln>
                <a:noFill/>
              </a:ln>
              <a:solidFill>
                <a:schemeClr val="tx2"/>
              </a:solidFill>
              <a:effectLst/>
              <a:uLnTx/>
              <a:uFillTx/>
              <a:latin typeface="Lato" panose="020F0502020204030203" pitchFamily="34" charset="77"/>
              <a:ea typeface="+mn-ea"/>
              <a:cs typeface="+mn-cs"/>
            </a:endParaRPr>
          </a:p>
        </p:txBody>
      </p:sp>
      <p:sp>
        <p:nvSpPr>
          <p:cNvPr id="20" name="Tekstiruutu 19">
            <a:extLst>
              <a:ext uri="{FF2B5EF4-FFF2-40B4-BE49-F238E27FC236}">
                <a16:creationId xmlns:a16="http://schemas.microsoft.com/office/drawing/2014/main" id="{3822AF94-8BB9-6BC4-0ABD-953035C07B06}"/>
              </a:ext>
            </a:extLst>
          </p:cNvPr>
          <p:cNvSpPr txBox="1"/>
          <p:nvPr/>
        </p:nvSpPr>
        <p:spPr>
          <a:xfrm>
            <a:off x="720000" y="1260000"/>
            <a:ext cx="9718487" cy="211340"/>
          </a:xfrm>
          <a:prstGeom prst="rect">
            <a:avLst/>
          </a:prstGeom>
          <a:noFill/>
        </p:spPr>
        <p:txBody>
          <a:bodyPr wrap="square" lIns="0" tIns="0" rIns="0" bIns="0">
            <a:noAutofit/>
          </a:bodyPr>
          <a:lstStyle/>
          <a:p>
            <a:pPr>
              <a:lnSpc>
                <a:spcPts val="1800"/>
              </a:lnSpc>
              <a:spcAft>
                <a:spcPts val="600"/>
              </a:spcAft>
              <a:defRPr/>
            </a:pPr>
            <a:r>
              <a:rPr lang="fi-FI" sz="1400" b="1" kern="0" noProof="0" dirty="0">
                <a:latin typeface="Lato" panose="020F0502020204030203" pitchFamily="34" charset="77"/>
                <a:ea typeface="Calibri"/>
                <a:cs typeface="Calibri"/>
              </a:rPr>
              <a:t>Tarjoajille lähetettiin alla määritetyt reunaehdot sekä täsmennykset indikatiivisen tarjouspyynnön ohessa</a:t>
            </a:r>
            <a:r>
              <a:rPr lang="fi-FI" sz="1400" b="1" kern="0" dirty="0">
                <a:latin typeface="Lato" panose="020F0502020204030203" pitchFamily="34" charset="77"/>
                <a:ea typeface="Calibri"/>
                <a:cs typeface="Calibri"/>
              </a:rPr>
              <a:t>:</a:t>
            </a:r>
            <a:endParaRPr lang="fi-FI" sz="1400" b="1" kern="0" noProof="0" dirty="0">
              <a:latin typeface="Lato" panose="020F0502020204030203" pitchFamily="34" charset="77"/>
              <a:ea typeface="Calibri"/>
              <a:cs typeface="Calibri"/>
            </a:endParaRPr>
          </a:p>
        </p:txBody>
      </p:sp>
      <p:sp>
        <p:nvSpPr>
          <p:cNvPr id="11" name="Tekstiruutu 10">
            <a:extLst>
              <a:ext uri="{FF2B5EF4-FFF2-40B4-BE49-F238E27FC236}">
                <a16:creationId xmlns:a16="http://schemas.microsoft.com/office/drawing/2014/main" id="{DBC29884-5199-79E4-BB0B-7069CF62B01B}"/>
              </a:ext>
            </a:extLst>
          </p:cNvPr>
          <p:cNvSpPr txBox="1"/>
          <p:nvPr/>
        </p:nvSpPr>
        <p:spPr>
          <a:xfrm>
            <a:off x="720000" y="1751076"/>
            <a:ext cx="5400000" cy="4149210"/>
          </a:xfrm>
          <a:prstGeom prst="rect">
            <a:avLst/>
          </a:prstGeom>
          <a:noFill/>
        </p:spPr>
        <p:txBody>
          <a:bodyPr wrap="square" lIns="0" tIns="0" rIns="0" bIns="0" numCol="1" spcCol="252000">
            <a:noAutofit/>
          </a:bodyPr>
          <a:lstStyle/>
          <a:p>
            <a:pPr marL="288000" indent="-144000">
              <a:lnSpc>
                <a:spcPts val="1700"/>
              </a:lnSpc>
              <a:spcAft>
                <a:spcPts val="300"/>
              </a:spcAft>
              <a:buSzPct val="120000"/>
              <a:buFont typeface="Arial" panose="020B0604020202020204" pitchFamily="34" charset="0"/>
              <a:buChar char="•"/>
              <a:defRPr/>
            </a:pPr>
            <a:r>
              <a:rPr kumimoji="0" lang="fi-FI" sz="1400" b="1" u="none" strike="noStrike" kern="0" cap="none" spc="0" normalizeH="0" baseline="0" noProof="0" dirty="0">
                <a:ln>
                  <a:noFill/>
                </a:ln>
                <a:effectLst/>
                <a:uLnTx/>
                <a:uFillTx/>
                <a:latin typeface="Lato" panose="020F0502020204030203" pitchFamily="34" charset="77"/>
                <a:ea typeface="Calibri"/>
                <a:cs typeface="Calibri"/>
              </a:rPr>
              <a:t>Palvelumalli: </a:t>
            </a:r>
            <a:r>
              <a:rPr kumimoji="0" lang="fi-FI" sz="1400" b="0" u="none" strike="noStrike" kern="0" cap="none" spc="0" normalizeH="0" baseline="0" noProof="0" dirty="0">
                <a:ln>
                  <a:noFill/>
                </a:ln>
                <a:effectLst/>
                <a:uLnTx/>
                <a:uFillTx/>
                <a:latin typeface="Lato" panose="020F0502020204030203" pitchFamily="34" charset="77"/>
                <a:ea typeface="Calibri"/>
                <a:cs typeface="Calibri"/>
              </a:rPr>
              <a:t>Energiaa palveluna (</a:t>
            </a:r>
            <a:r>
              <a:rPr lang="fi-FI" sz="1400" kern="0" noProof="0" dirty="0">
                <a:latin typeface="Lato" panose="020F0502020204030203" pitchFamily="34" charset="77"/>
                <a:ea typeface="Calibri"/>
                <a:cs typeface="Calibri"/>
              </a:rPr>
              <a:t>pilotissa 20</a:t>
            </a:r>
            <a:r>
              <a:rPr kumimoji="0" lang="fi-FI" sz="1400" b="0" u="none" strike="noStrike" kern="0" cap="none" spc="0" normalizeH="0" baseline="0" noProof="0" dirty="0">
                <a:ln>
                  <a:noFill/>
                </a:ln>
                <a:effectLst/>
                <a:uLnTx/>
                <a:uFillTx/>
                <a:latin typeface="Lato" panose="020F0502020204030203" pitchFamily="34" charset="77"/>
                <a:ea typeface="Calibri"/>
                <a:cs typeface="Calibri"/>
              </a:rPr>
              <a:t> vuotta</a:t>
            </a:r>
            <a:r>
              <a:rPr lang="fi-FI" sz="1400" kern="0" dirty="0">
                <a:latin typeface="Lato" panose="020F0502020204030203" pitchFamily="34" charset="77"/>
                <a:ea typeface="Calibri"/>
                <a:cs typeface="Calibri"/>
              </a:rPr>
              <a:t>*).</a:t>
            </a:r>
            <a:endParaRPr lang="fi-FI" sz="1400" b="0" u="none" strike="noStrike" kern="0" cap="none" spc="0" normalizeH="0" baseline="0" noProof="0" dirty="0">
              <a:ln>
                <a:noFill/>
              </a:ln>
              <a:effectLst/>
              <a:uLnTx/>
              <a:uFillTx/>
              <a:latin typeface="Lato" panose="020F0502020204030203" pitchFamily="34" charset="77"/>
              <a:ea typeface="Calibri"/>
              <a:cs typeface="Calibri"/>
            </a:endParaRPr>
          </a:p>
          <a:p>
            <a:pPr marL="288000" marR="0" lvl="0" indent="-144000" defTabSz="914400" eaLnBrk="1" fontAlgn="auto" latinLnBrk="0" hangingPunct="1">
              <a:lnSpc>
                <a:spcPts val="1700"/>
              </a:lnSpc>
              <a:spcAft>
                <a:spcPts val="300"/>
              </a:spcAft>
              <a:buClrTx/>
              <a:buSzPct val="120000"/>
              <a:buFont typeface="Arial" panose="020B0604020202020204" pitchFamily="34" charset="0"/>
              <a:buChar char="•"/>
              <a:tabLst/>
              <a:defRPr/>
            </a:pPr>
            <a:r>
              <a:rPr kumimoji="0" lang="fi-FI" sz="1400" b="1" u="none" strike="noStrike" kern="0" cap="none" spc="0" normalizeH="0" baseline="0" noProof="0" dirty="0" err="1">
                <a:ln>
                  <a:noFill/>
                </a:ln>
                <a:effectLst/>
                <a:uLnTx/>
                <a:uFillTx/>
                <a:latin typeface="Lato" panose="020F0502020204030203" pitchFamily="34" charset="77"/>
                <a:ea typeface="Calibri"/>
                <a:cs typeface="Calibri"/>
              </a:rPr>
              <a:t>Tarjottava</a:t>
            </a:r>
            <a:r>
              <a:rPr kumimoji="0" lang="fi-FI" sz="1400" b="1" u="none" strike="noStrike" kern="0" cap="none" spc="295" normalizeH="0" baseline="0" noProof="0" dirty="0" err="1">
                <a:ln>
                  <a:noFill/>
                </a:ln>
                <a:effectLst/>
                <a:uLnTx/>
                <a:uFillTx/>
                <a:latin typeface="Lato" panose="020F0502020204030203" pitchFamily="34" charset="77"/>
                <a:ea typeface="Calibri"/>
                <a:cs typeface="Calibri"/>
              </a:rPr>
              <a:t>n</a:t>
            </a:r>
            <a:r>
              <a:rPr kumimoji="0" lang="fi-FI" sz="1400" b="1" u="none" strike="noStrike" kern="0" cap="none" spc="0" normalizeH="0" baseline="0" noProof="0" dirty="0" err="1">
                <a:ln>
                  <a:noFill/>
                </a:ln>
                <a:effectLst/>
                <a:uLnTx/>
                <a:uFillTx/>
                <a:latin typeface="Lato" panose="020F0502020204030203" pitchFamily="34" charset="77"/>
                <a:ea typeface="Calibri"/>
                <a:cs typeface="Calibri"/>
              </a:rPr>
              <a:t>ratkaisun</a:t>
            </a:r>
            <a:r>
              <a:rPr kumimoji="0" lang="fi-FI" sz="1400" b="1" u="none" strike="noStrike" kern="0" cap="none" spc="0" normalizeH="0" baseline="0" noProof="0" dirty="0">
                <a:ln>
                  <a:noFill/>
                </a:ln>
                <a:effectLst/>
                <a:uLnTx/>
                <a:uFillTx/>
                <a:latin typeface="Lato" panose="020F0502020204030203" pitchFamily="34" charset="77"/>
                <a:ea typeface="Calibri"/>
                <a:cs typeface="Calibri"/>
              </a:rPr>
              <a:t> pääperiaatteet: </a:t>
            </a:r>
            <a:r>
              <a:rPr kumimoji="0" lang="fi-FI" sz="1400" b="0" u="none" strike="noStrike" kern="0" cap="none" spc="0" normalizeH="0" baseline="0" noProof="0" dirty="0">
                <a:ln>
                  <a:noFill/>
                </a:ln>
                <a:effectLst/>
                <a:uLnTx/>
                <a:uFillTx/>
                <a:latin typeface="Lato" panose="020F0502020204030203" pitchFamily="34" charset="77"/>
                <a:ea typeface="Calibri"/>
                <a:cs typeface="Calibri"/>
              </a:rPr>
              <a:t>Kuvaa tarjoukseen sisältyvät ratkaisut ja niiden arvioitu energianpeitto</a:t>
            </a:r>
            <a:r>
              <a:rPr lang="fi-FI" sz="1400" kern="0" dirty="0">
                <a:latin typeface="Lato" panose="020F0502020204030203" pitchFamily="34" charset="77"/>
                <a:ea typeface="Calibri"/>
                <a:cs typeface="Calibri"/>
              </a:rPr>
              <a:t>.</a:t>
            </a:r>
            <a:endParaRPr lang="fi-FI" sz="1400" b="0" u="none" strike="noStrike" kern="0" cap="none" spc="0" normalizeH="0" baseline="0" noProof="0" dirty="0">
              <a:ln>
                <a:noFill/>
              </a:ln>
              <a:effectLst/>
              <a:uLnTx/>
              <a:uFillTx/>
              <a:latin typeface="Lato" panose="020F0502020204030203" pitchFamily="34" charset="77"/>
              <a:ea typeface="Calibri"/>
              <a:cs typeface="Calibri"/>
            </a:endParaRPr>
          </a:p>
          <a:p>
            <a:pPr marL="288000" marR="0" lvl="0" indent="-144000" defTabSz="914400" eaLnBrk="1" fontAlgn="auto" latinLnBrk="0" hangingPunct="1">
              <a:lnSpc>
                <a:spcPts val="1700"/>
              </a:lnSpc>
              <a:spcAft>
                <a:spcPts val="300"/>
              </a:spcAft>
              <a:buClrTx/>
              <a:buSzPct val="120000"/>
              <a:buFont typeface="Arial" panose="020B0604020202020204" pitchFamily="34" charset="0"/>
              <a:buChar char="•"/>
              <a:tabLst/>
              <a:defRPr/>
            </a:pPr>
            <a:r>
              <a:rPr kumimoji="0" lang="fi-FI" sz="1400" b="1" u="none" strike="noStrike" kern="0" cap="none" spc="0" normalizeH="0" baseline="0" noProof="0" dirty="0">
                <a:ln>
                  <a:noFill/>
                </a:ln>
                <a:effectLst/>
                <a:uLnTx/>
                <a:uFillTx/>
                <a:latin typeface="Lato" panose="020F0502020204030203" pitchFamily="34" charset="77"/>
                <a:ea typeface="Calibri"/>
                <a:cs typeface="Calibri"/>
              </a:rPr>
              <a:t>Maksurakenn</a:t>
            </a:r>
            <a:r>
              <a:rPr kumimoji="0" lang="fi-FI" sz="1400" b="1" u="none" strike="noStrike" kern="0" cap="none" spc="292" normalizeH="0" baseline="0" noProof="0" dirty="0">
                <a:ln>
                  <a:noFill/>
                </a:ln>
                <a:effectLst/>
                <a:uLnTx/>
                <a:uFillTx/>
                <a:latin typeface="Lato" panose="020F0502020204030203" pitchFamily="34" charset="77"/>
                <a:ea typeface="Calibri"/>
                <a:cs typeface="Calibri"/>
              </a:rPr>
              <a:t>e</a:t>
            </a:r>
            <a:r>
              <a:rPr kumimoji="0" lang="fi-FI" sz="1400" b="0" u="none" strike="noStrike" kern="0" cap="none" spc="0" normalizeH="0" baseline="0" noProof="0" dirty="0">
                <a:ln>
                  <a:noFill/>
                </a:ln>
                <a:effectLst/>
                <a:uLnTx/>
                <a:uFillTx/>
                <a:latin typeface="Lato" panose="020F0502020204030203" pitchFamily="34" charset="77"/>
                <a:ea typeface="Calibri"/>
                <a:cs typeface="Calibri"/>
              </a:rPr>
              <a:t>(indikatiivinen</a:t>
            </a:r>
            <a:r>
              <a:rPr lang="fi-FI" sz="1400" kern="0" dirty="0">
                <a:latin typeface="Lato" panose="020F0502020204030203" pitchFamily="34" charset="77"/>
                <a:ea typeface="Calibri"/>
                <a:cs typeface="Calibri"/>
              </a:rPr>
              <a:t>):</a:t>
            </a:r>
            <a:endParaRPr lang="fi-FI" sz="1400" b="0" u="none" strike="noStrike" kern="0" cap="none" spc="0" normalizeH="0" baseline="0" noProof="0" dirty="0">
              <a:ln>
                <a:noFill/>
              </a:ln>
              <a:effectLst/>
              <a:uLnTx/>
              <a:uFillTx/>
              <a:latin typeface="Lato" panose="020F0502020204030203" pitchFamily="34" charset="77"/>
              <a:ea typeface="Calibri"/>
              <a:cs typeface="Calibri"/>
            </a:endParaRPr>
          </a:p>
          <a:p>
            <a:pPr marL="468000" marR="0" lvl="0" indent="-172800" defTabSz="914400" eaLnBrk="1" fontAlgn="auto" latinLnBrk="0" hangingPunct="1">
              <a:lnSpc>
                <a:spcPts val="1700"/>
              </a:lnSpc>
              <a:buClrTx/>
              <a:buSzPct val="100000"/>
              <a:buFont typeface="Normaali järjestelmäfontti"/>
              <a:buChar char="–"/>
              <a:tabLst/>
              <a:defRPr/>
            </a:pPr>
            <a:r>
              <a:rPr kumimoji="0" lang="fi-FI" sz="1400" b="0" u="none" strike="noStrike" kern="0" cap="none" spc="0" normalizeH="0" baseline="0" noProof="0" dirty="0">
                <a:ln>
                  <a:noFill/>
                </a:ln>
                <a:effectLst/>
                <a:uLnTx/>
                <a:uFillTx/>
                <a:latin typeface="Lato" panose="020F0502020204030203" pitchFamily="34" charset="77"/>
                <a:ea typeface="Calibri"/>
                <a:cs typeface="Calibri"/>
              </a:rPr>
              <a:t>Määritä energian hintataso lämmitykselle sekä jäähdytykselle, €/MWh alv 0 </a:t>
            </a:r>
            <a:r>
              <a:rPr lang="fi-FI" sz="1400" kern="0" dirty="0">
                <a:latin typeface="Lato" panose="020F0502020204030203" pitchFamily="34" charset="77"/>
                <a:ea typeface="Calibri"/>
                <a:cs typeface="Calibri"/>
              </a:rPr>
              <a:t>%.</a:t>
            </a:r>
            <a:endParaRPr lang="fi-FI" sz="1400" b="0" u="none" strike="noStrike" kern="0" cap="none" spc="0" normalizeH="0" baseline="0" noProof="0" dirty="0">
              <a:ln>
                <a:noFill/>
              </a:ln>
              <a:effectLst/>
              <a:uLnTx/>
              <a:uFillTx/>
              <a:latin typeface="Lato" panose="020F0502020204030203" pitchFamily="34" charset="77"/>
              <a:ea typeface="Calibri"/>
              <a:cs typeface="Calibri"/>
            </a:endParaRPr>
          </a:p>
          <a:p>
            <a:pPr marL="756000" marR="0" lvl="0" indent="-172800" defTabSz="914400" eaLnBrk="1" fontAlgn="auto" latinLnBrk="0" hangingPunct="1">
              <a:lnSpc>
                <a:spcPts val="1700"/>
              </a:lnSpc>
              <a:spcAft>
                <a:spcPts val="300"/>
              </a:spcAft>
              <a:buClrTx/>
              <a:buSzPct val="100000"/>
              <a:buFont typeface="Courier New" panose="02070309020205020404" pitchFamily="49" charset="0"/>
              <a:buChar char="o"/>
              <a:tabLst/>
              <a:defRPr/>
            </a:pPr>
            <a:r>
              <a:rPr kumimoji="0" lang="fi-FI" sz="1400" b="0" u="none" strike="noStrike" kern="0" cap="none" spc="0" normalizeH="0" baseline="0" noProof="0" dirty="0">
                <a:ln>
                  <a:noFill/>
                </a:ln>
                <a:effectLst/>
                <a:uLnTx/>
                <a:uFillTx/>
                <a:latin typeface="Lato" panose="020F0502020204030203" pitchFamily="34" charset="77"/>
                <a:ea typeface="Calibri"/>
                <a:cs typeface="Calibri"/>
              </a:rPr>
              <a:t>Huom. Tarjotun palvelun tulee kattaa 100 % esitetyistä alustavista lämmön</a:t>
            </a:r>
            <a:r>
              <a:rPr kumimoji="0" lang="fi-FI" sz="1400" b="0" u="none" strike="noStrike" kern="0" cap="none" spc="288" normalizeH="0" baseline="0" noProof="0" dirty="0">
                <a:ln>
                  <a:noFill/>
                </a:ln>
                <a:effectLst/>
                <a:uLnTx/>
                <a:uFillTx/>
                <a:latin typeface="Lato" panose="020F0502020204030203" pitchFamily="34" charset="77"/>
                <a:ea typeface="Calibri"/>
                <a:cs typeface="Calibri"/>
              </a:rPr>
              <a:t>-</a:t>
            </a:r>
            <a:r>
              <a:rPr kumimoji="0" lang="fi-FI" sz="1400" b="0" u="none" strike="noStrike" kern="0" cap="none" spc="0" normalizeH="0" baseline="0" noProof="0" dirty="0">
                <a:ln>
                  <a:noFill/>
                </a:ln>
                <a:effectLst/>
                <a:uLnTx/>
                <a:uFillTx/>
                <a:latin typeface="Lato" panose="020F0502020204030203" pitchFamily="34" charset="77"/>
                <a:ea typeface="Calibri"/>
                <a:cs typeface="Calibri"/>
              </a:rPr>
              <a:t>ja jäähdytysenergiantarpeista sekä </a:t>
            </a:r>
            <a:br>
              <a:rPr kumimoji="0" lang="fi-FI" sz="1400" b="0" u="none" strike="noStrike" kern="0" cap="none" spc="0" normalizeH="0" baseline="0" noProof="0" dirty="0">
                <a:ln>
                  <a:noFill/>
                </a:ln>
                <a:effectLst/>
                <a:uLnTx/>
                <a:uFillTx/>
                <a:latin typeface="Lato" panose="020F0502020204030203" pitchFamily="34" charset="77"/>
                <a:ea typeface="Calibri"/>
                <a:cs typeface="Calibri"/>
              </a:rPr>
            </a:br>
            <a:r>
              <a:rPr kumimoji="0" lang="fi-FI" sz="1400" b="0" u="none" strike="noStrike" kern="0" cap="none" spc="0" normalizeH="0" baseline="0" noProof="0" dirty="0">
                <a:ln>
                  <a:noFill/>
                </a:ln>
                <a:effectLst/>
                <a:uLnTx/>
                <a:uFillTx/>
                <a:latin typeface="Lato" panose="020F0502020204030203" pitchFamily="34" charset="77"/>
                <a:ea typeface="Calibri"/>
                <a:cs typeface="Calibri"/>
              </a:rPr>
              <a:t>-tehontarpeista</a:t>
            </a:r>
            <a:r>
              <a:rPr lang="fi-FI" sz="1400" kern="0" dirty="0">
                <a:latin typeface="Lato" panose="020F0502020204030203" pitchFamily="34" charset="77"/>
                <a:ea typeface="Calibri"/>
                <a:cs typeface="Calibri"/>
              </a:rPr>
              <a:t>.</a:t>
            </a:r>
            <a:endParaRPr lang="fi-FI" sz="1400" b="0" u="none" strike="noStrike" kern="0" cap="none" spc="0" normalizeH="0" baseline="0" noProof="0" dirty="0">
              <a:ln>
                <a:noFill/>
              </a:ln>
              <a:effectLst/>
              <a:uLnTx/>
              <a:uFillTx/>
              <a:latin typeface="Lato" panose="020F0502020204030203" pitchFamily="34" charset="77"/>
              <a:ea typeface="Calibri"/>
              <a:cs typeface="Calibri"/>
            </a:endParaRPr>
          </a:p>
          <a:p>
            <a:pPr marL="468000" indent="-172800">
              <a:lnSpc>
                <a:spcPts val="1700"/>
              </a:lnSpc>
              <a:spcAft>
                <a:spcPts val="300"/>
              </a:spcAft>
              <a:buSzPct val="100000"/>
              <a:buFont typeface="Normaali järjestelmäfontti"/>
              <a:buChar char="–"/>
              <a:defRPr/>
            </a:pPr>
            <a:r>
              <a:rPr lang="fi-FI" sz="1400" kern="0" dirty="0">
                <a:latin typeface="Lato" panose="020F0502020204030203" pitchFamily="34" charset="77"/>
                <a:cs typeface="Calibri"/>
              </a:rPr>
              <a:t>Määritä mahdolliset kiinteät teho-/perus-/käyttömaksut, </a:t>
            </a:r>
            <a:br>
              <a:rPr lang="fi-FI" sz="1400" kern="0" dirty="0">
                <a:latin typeface="Lato" panose="020F0502020204030203" pitchFamily="34" charset="77"/>
                <a:cs typeface="Calibri"/>
              </a:rPr>
            </a:br>
            <a:r>
              <a:rPr lang="fi-FI" sz="1400" kern="0" dirty="0">
                <a:latin typeface="Lato" panose="020F0502020204030203" pitchFamily="34" charset="77"/>
                <a:cs typeface="Calibri"/>
              </a:rPr>
              <a:t>€/kk tai €/v alv 0 %.</a:t>
            </a:r>
          </a:p>
          <a:p>
            <a:pPr marL="468000" indent="-172800">
              <a:lnSpc>
                <a:spcPts val="1700"/>
              </a:lnSpc>
              <a:spcAft>
                <a:spcPts val="300"/>
              </a:spcAft>
              <a:buSzPct val="100000"/>
              <a:buFont typeface="Normaali järjestelmäfontti"/>
              <a:buChar char="–"/>
              <a:defRPr/>
            </a:pPr>
            <a:r>
              <a:rPr lang="fi-FI" sz="1400" kern="0" dirty="0">
                <a:latin typeface="Lato" panose="020F0502020204030203" pitchFamily="34" charset="77"/>
                <a:cs typeface="Calibri"/>
              </a:rPr>
              <a:t>Täsmennä indeksi tai muu määritetty hinnantarkastus-mekanismi, johon energia- ja/tai kiinteät maksut sidotaan.</a:t>
            </a:r>
          </a:p>
          <a:p>
            <a:pPr marL="468000" indent="-172800">
              <a:lnSpc>
                <a:spcPts val="1700"/>
              </a:lnSpc>
              <a:spcAft>
                <a:spcPts val="300"/>
              </a:spcAft>
              <a:buSzPct val="100000"/>
              <a:buFont typeface="Normaali järjestelmäfontti"/>
              <a:buChar char="–"/>
              <a:defRPr/>
            </a:pPr>
            <a:r>
              <a:rPr lang="fi-FI" sz="1400" kern="0" dirty="0">
                <a:latin typeface="Lato" panose="020F0502020204030203" pitchFamily="34" charset="77"/>
                <a:cs typeface="Calibri"/>
              </a:rPr>
              <a:t>Määritä mahdolliset liittymis-/sopimusmaksut tai muut tilaajalle aiheutuvat investointikustannukset.</a:t>
            </a:r>
          </a:p>
          <a:p>
            <a:pPr marL="468000" indent="-172800">
              <a:lnSpc>
                <a:spcPts val="1700"/>
              </a:lnSpc>
              <a:spcAft>
                <a:spcPts val="300"/>
              </a:spcAft>
              <a:buSzPct val="100000"/>
              <a:buFont typeface="Normaali järjestelmäfontti"/>
              <a:buChar char="–"/>
              <a:defRPr/>
            </a:pPr>
            <a:r>
              <a:rPr lang="fi-FI" sz="1400" kern="0" dirty="0">
                <a:latin typeface="Lato" panose="020F0502020204030203" pitchFamily="34" charset="77"/>
                <a:cs typeface="Calibri"/>
              </a:rPr>
              <a:t>Täsmennä mahdolliset lunastusmaksut sopimuskauden jälkeen tai mahdolliset sopimuskauden uusimisen maksut.</a:t>
            </a:r>
          </a:p>
        </p:txBody>
      </p:sp>
      <p:sp>
        <p:nvSpPr>
          <p:cNvPr id="23" name="Tekstiruutu 22">
            <a:extLst>
              <a:ext uri="{FF2B5EF4-FFF2-40B4-BE49-F238E27FC236}">
                <a16:creationId xmlns:a16="http://schemas.microsoft.com/office/drawing/2014/main" id="{790C5D9F-F781-B178-5730-DC27526ED198}"/>
              </a:ext>
            </a:extLst>
          </p:cNvPr>
          <p:cNvSpPr txBox="1"/>
          <p:nvPr/>
        </p:nvSpPr>
        <p:spPr>
          <a:xfrm>
            <a:off x="6334864" y="1751076"/>
            <a:ext cx="5209674" cy="3330784"/>
          </a:xfrm>
          <a:prstGeom prst="rect">
            <a:avLst/>
          </a:prstGeom>
          <a:noFill/>
        </p:spPr>
        <p:txBody>
          <a:bodyPr wrap="square" lIns="0" tIns="0" rIns="0" bIns="0">
            <a:noAutofit/>
          </a:bodyPr>
          <a:lstStyle/>
          <a:p>
            <a:pPr marL="288000" marR="0" lvl="0" indent="-144000" fontAlgn="auto">
              <a:lnSpc>
                <a:spcPts val="1700"/>
              </a:lnSpc>
              <a:spcAft>
                <a:spcPts val="300"/>
              </a:spcAft>
              <a:buClrTx/>
              <a:buSzPct val="120000"/>
              <a:buFont typeface="Arial" panose="020B0604020202020204" pitchFamily="34" charset="0"/>
              <a:buChar char="•"/>
              <a:tabLst/>
              <a:defRPr/>
            </a:pPr>
            <a:r>
              <a:rPr lang="fi-FI" sz="1400" b="1" kern="0" dirty="0">
                <a:latin typeface="Lato" panose="020F0502020204030203" pitchFamily="34" charset="77"/>
                <a:cs typeface="Calibri"/>
              </a:rPr>
              <a:t>Alustavat taserajat:</a:t>
            </a:r>
          </a:p>
          <a:p>
            <a:pPr marL="468000" indent="-172800">
              <a:lnSpc>
                <a:spcPts val="1700"/>
              </a:lnSpc>
              <a:buSzPct val="100000"/>
              <a:buFont typeface="Normaali järjestelmäfontti"/>
              <a:buChar char="–"/>
              <a:defRPr/>
            </a:pPr>
            <a:r>
              <a:rPr lang="fi-FI" sz="1400" kern="0" dirty="0">
                <a:latin typeface="Lato" panose="020F0502020204030203" pitchFamily="34" charset="77"/>
                <a:cs typeface="Calibri"/>
              </a:rPr>
              <a:t>Tarjoaja vastaa järjestelmän ylläpidosta ja huolloista/</a:t>
            </a:r>
            <a:br>
              <a:rPr lang="fi-FI" sz="1400" kern="0" dirty="0">
                <a:latin typeface="Lato" panose="020F0502020204030203" pitchFamily="34" charset="77"/>
                <a:cs typeface="Calibri"/>
              </a:rPr>
            </a:br>
            <a:r>
              <a:rPr lang="fi-FI" sz="1400" kern="0" dirty="0">
                <a:latin typeface="Lato" panose="020F0502020204030203" pitchFamily="34" charset="77"/>
                <a:cs typeface="Calibri"/>
              </a:rPr>
              <a:t>korjauksista kustannuksineen koko sopimuskauden ajan.</a:t>
            </a:r>
          </a:p>
          <a:p>
            <a:pPr marL="756000" indent="-172800">
              <a:lnSpc>
                <a:spcPts val="1700"/>
              </a:lnSpc>
              <a:buSzPct val="100000"/>
              <a:buFont typeface="Courier New" panose="02070309020205020404" pitchFamily="49" charset="0"/>
              <a:buChar char="o"/>
              <a:defRPr/>
            </a:pPr>
            <a:r>
              <a:rPr lang="fi-FI" sz="1400" kern="0" dirty="0">
                <a:latin typeface="Lato" panose="020F0502020204030203" pitchFamily="34" charset="77"/>
                <a:cs typeface="Calibri"/>
              </a:rPr>
              <a:t>Myös alueverkoston investointi, huolto ja kunnossapito kuuluu operaattorin vastuulle. </a:t>
            </a:r>
          </a:p>
          <a:p>
            <a:pPr marL="972000" indent="-216000">
              <a:lnSpc>
                <a:spcPts val="1700"/>
              </a:lnSpc>
              <a:buSzPct val="110000"/>
              <a:buFont typeface="Normaali järjestelmäfontti"/>
              <a:buChar char="→"/>
              <a:defRPr/>
            </a:pPr>
            <a:r>
              <a:rPr lang="fi-FI" sz="1400" b="1" kern="0" dirty="0">
                <a:latin typeface="Lato" panose="020F0502020204030203" pitchFamily="34" charset="77"/>
                <a:cs typeface="Calibri"/>
              </a:rPr>
              <a:t>Päivitettiin taserajan ulkopuolelle</a:t>
            </a:r>
            <a:r>
              <a:rPr lang="fi-FI" sz="1400" kern="0" dirty="0">
                <a:latin typeface="Lato" panose="020F0502020204030203" pitchFamily="34" charset="77"/>
                <a:cs typeface="Calibri"/>
              </a:rPr>
              <a:t>.</a:t>
            </a:r>
          </a:p>
          <a:p>
            <a:pPr marL="756000" indent="-172800">
              <a:lnSpc>
                <a:spcPts val="1700"/>
              </a:lnSpc>
              <a:buSzPct val="100000"/>
              <a:buFont typeface="Courier New" panose="02070309020205020404" pitchFamily="49" charset="0"/>
              <a:buChar char="o"/>
              <a:defRPr/>
            </a:pPr>
            <a:r>
              <a:rPr lang="fi-FI" sz="1400" kern="0" dirty="0">
                <a:latin typeface="Lato" panose="020F0502020204030203" pitchFamily="34" charset="77"/>
                <a:cs typeface="Calibri"/>
              </a:rPr>
              <a:t>Mahdollisen energiakeskuksen sähköliittymän tulee kokonaisuudessaan sisältyä operaattorin vastuulle (huomioitava indikatiivisessa hinnassa).</a:t>
            </a:r>
          </a:p>
          <a:p>
            <a:pPr marL="756000" indent="-172800">
              <a:lnSpc>
                <a:spcPts val="1700"/>
              </a:lnSpc>
              <a:spcAft>
                <a:spcPts val="300"/>
              </a:spcAft>
              <a:buSzPct val="100000"/>
              <a:buFont typeface="Courier New" panose="02070309020205020404" pitchFamily="49" charset="0"/>
              <a:buChar char="o"/>
              <a:defRPr/>
            </a:pPr>
            <a:r>
              <a:rPr lang="fi-FI" sz="1400" kern="0" dirty="0">
                <a:latin typeface="Lato" panose="020F0502020204030203" pitchFamily="34" charset="77"/>
                <a:cs typeface="Calibri"/>
              </a:rPr>
              <a:t>Alustavasti tilaaja/rakennuttaja varaa energiakeskukselle riittävän tilan esim. alueen pysäköintihallista (tilavarausta ei tarvitse huomioida indikatiivisessa hinnassa).</a:t>
            </a:r>
          </a:p>
          <a:p>
            <a:pPr marL="1080000" indent="-172800">
              <a:lnSpc>
                <a:spcPts val="1700"/>
              </a:lnSpc>
              <a:buClr>
                <a:schemeClr val="bg1">
                  <a:lumMod val="50000"/>
                </a:schemeClr>
              </a:buClr>
              <a:buSzPct val="100000"/>
              <a:buFont typeface="Normaali järjestelmäfontti"/>
              <a:buChar char="■"/>
              <a:defRPr/>
            </a:pPr>
            <a:r>
              <a:rPr kumimoji="0" lang="fi-FI" sz="1400" b="0" u="none" strike="noStrike" kern="0" cap="none" spc="0" normalizeH="0" baseline="0" noProof="0" dirty="0">
                <a:ln>
                  <a:noFill/>
                </a:ln>
                <a:effectLst/>
                <a:uLnTx/>
                <a:uFillTx/>
                <a:latin typeface="Lato" panose="020F0502020204030203" pitchFamily="34" charset="77"/>
                <a:ea typeface="Calibri"/>
                <a:cs typeface="Calibri"/>
              </a:rPr>
              <a:t>Pyydä samalla karkeaa arviota ratkaisun tilan-tarpeesta </a:t>
            </a:r>
            <a:r>
              <a:rPr lang="fi-FI" sz="1400" kern="0" dirty="0">
                <a:latin typeface="Lato" panose="020F0502020204030203" pitchFamily="34" charset="77"/>
                <a:ea typeface="Calibri"/>
                <a:cs typeface="Calibri"/>
              </a:rPr>
              <a:t>kiinteistöissä, m</a:t>
            </a:r>
            <a:r>
              <a:rPr lang="fi-FI" sz="1400" kern="0" baseline="34374" dirty="0">
                <a:latin typeface="Lato" panose="020F0502020204030203" pitchFamily="34" charset="77"/>
                <a:ea typeface="Calibri"/>
                <a:cs typeface="Calibri"/>
              </a:rPr>
              <a:t>2</a:t>
            </a:r>
            <a:r>
              <a:rPr lang="fi-FI" sz="1400" kern="0" dirty="0">
                <a:latin typeface="Lato" panose="020F0502020204030203" pitchFamily="34" charset="77"/>
                <a:ea typeface="Calibri"/>
                <a:cs typeface="Calibri"/>
              </a:rPr>
              <a:t>.</a:t>
            </a:r>
            <a:endParaRPr lang="fi-FI" sz="1400" b="0" u="none" strike="noStrike" kern="0" cap="none" spc="0" normalizeH="0" noProof="0" dirty="0">
              <a:ln>
                <a:noFill/>
              </a:ln>
              <a:effectLst/>
              <a:uLnTx/>
              <a:uFillTx/>
              <a:latin typeface="Lato" panose="020F0502020204030203" pitchFamily="34" charset="77"/>
              <a:ea typeface="Calibri"/>
              <a:cs typeface="Calibri"/>
            </a:endParaRPr>
          </a:p>
        </p:txBody>
      </p:sp>
      <p:cxnSp>
        <p:nvCxnSpPr>
          <p:cNvPr id="25" name="Suora yhdysviiva 24">
            <a:extLst>
              <a:ext uri="{FF2B5EF4-FFF2-40B4-BE49-F238E27FC236}">
                <a16:creationId xmlns:a16="http://schemas.microsoft.com/office/drawing/2014/main" id="{C9D26A1F-0D84-F633-7126-A73B7C575545}"/>
              </a:ext>
              <a:ext uri="{C183D7F6-B498-43B3-948B-1728B52AA6E4}">
                <adec:decorative xmlns:adec="http://schemas.microsoft.com/office/drawing/2017/decorative" val="1"/>
              </a:ext>
            </a:extLst>
          </p:cNvPr>
          <p:cNvCxnSpPr>
            <a:cxnSpLocks/>
          </p:cNvCxnSpPr>
          <p:nvPr/>
        </p:nvCxnSpPr>
        <p:spPr>
          <a:xfrm>
            <a:off x="720000" y="6033713"/>
            <a:ext cx="10824538"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8" name="Tekstiruutu 17">
            <a:extLst>
              <a:ext uri="{FF2B5EF4-FFF2-40B4-BE49-F238E27FC236}">
                <a16:creationId xmlns:a16="http://schemas.microsoft.com/office/drawing/2014/main" id="{30143436-8AAC-58EF-9E7F-1883CD2687AC}"/>
              </a:ext>
            </a:extLst>
          </p:cNvPr>
          <p:cNvSpPr txBox="1"/>
          <p:nvPr/>
        </p:nvSpPr>
        <p:spPr>
          <a:xfrm>
            <a:off x="644893" y="6080298"/>
            <a:ext cx="7796464" cy="440233"/>
          </a:xfrm>
          <a:prstGeom prst="rect">
            <a:avLst/>
          </a:prstGeom>
          <a:noFill/>
        </p:spPr>
        <p:txBody>
          <a:bodyPr wrap="square">
            <a:noAutofit/>
          </a:bodyPr>
          <a:lstStyle/>
          <a:p>
            <a:r>
              <a:rPr lang="fi-FI" sz="1100" noProof="0" dirty="0">
                <a:latin typeface="Lato" panose="020F0502020204030203" pitchFamily="34" charset="77"/>
                <a:ea typeface="Calibri"/>
                <a:cs typeface="Calibri"/>
              </a:rPr>
              <a:t>*Toivotun sopimuskauden pituus riippuu tilaajan tarpeista, sopimuskausi voi olla esim. rakennuksen elinkaaren pituinen tai </a:t>
            </a:r>
            <a:br>
              <a:rPr lang="fi-FI" sz="1100" noProof="0" dirty="0">
                <a:latin typeface="Lato" panose="020F0502020204030203" pitchFamily="34" charset="77"/>
                <a:ea typeface="Calibri"/>
                <a:cs typeface="Calibri"/>
              </a:rPr>
            </a:br>
            <a:r>
              <a:rPr lang="fi-FI" sz="1100" noProof="0" dirty="0">
                <a:latin typeface="Lato" panose="020F0502020204030203" pitchFamily="34" charset="77"/>
                <a:ea typeface="Calibri"/>
                <a:cs typeface="Calibri"/>
              </a:rPr>
              <a:t>sopimus voi olla toistaiseksi voimassa oleva. Energiaoperaattorit ovat sopimuskauden suhteen joustavia.</a:t>
            </a:r>
          </a:p>
        </p:txBody>
      </p:sp>
      <p:sp>
        <p:nvSpPr>
          <p:cNvPr id="4" name="Dian numeron paikkamerkki 3">
            <a:extLst>
              <a:ext uri="{FF2B5EF4-FFF2-40B4-BE49-F238E27FC236}">
                <a16:creationId xmlns:a16="http://schemas.microsoft.com/office/drawing/2014/main" id="{890ADD1A-94C2-DF2B-9DAE-650778989228}"/>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26</a:t>
            </a:fld>
            <a:endParaRPr lang="fi-FI" dirty="0"/>
          </a:p>
        </p:txBody>
      </p:sp>
      <p:pic>
        <p:nvPicPr>
          <p:cNvPr id="29" name="Kuva 28">
            <a:extLst>
              <a:ext uri="{FF2B5EF4-FFF2-40B4-BE49-F238E27FC236}">
                <a16:creationId xmlns:a16="http://schemas.microsoft.com/office/drawing/2014/main" id="{00CB35FF-665B-BB69-54C7-E4425C3B23F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2797243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D034BD2-796E-5B71-CBC7-8A6D07F1079C}"/>
              </a:ext>
            </a:extLst>
          </p:cNvPr>
          <p:cNvSpPr>
            <a:spLocks noGrp="1"/>
          </p:cNvSpPr>
          <p:nvPr>
            <p:ph type="title"/>
          </p:nvPr>
        </p:nvSpPr>
        <p:spPr>
          <a:xfrm>
            <a:off x="0" y="540000"/>
            <a:ext cx="11855936" cy="511486"/>
          </a:xfrm>
        </p:spPr>
        <p:txBody>
          <a:bodyPr/>
          <a:lstStyle/>
          <a:p>
            <a:r>
              <a:rPr lang="fi-FI" kern="0" dirty="0">
                <a:ea typeface="Calibri"/>
                <a:cs typeface="Calibri"/>
              </a:rPr>
              <a:t>Muistilista indikatiivisten tarjousten hankintaan</a:t>
            </a:r>
            <a:endParaRPr lang="fi-FI" dirty="0"/>
          </a:p>
        </p:txBody>
      </p:sp>
      <p:sp>
        <p:nvSpPr>
          <p:cNvPr id="15" name="Suorakulmio 14">
            <a:extLst>
              <a:ext uri="{FF2B5EF4-FFF2-40B4-BE49-F238E27FC236}">
                <a16:creationId xmlns:a16="http://schemas.microsoft.com/office/drawing/2014/main" id="{77CBD163-54F4-EB3D-6002-9725776352FF}"/>
              </a:ext>
              <a:ext uri="{C183D7F6-B498-43B3-948B-1728B52AA6E4}">
                <adec:decorative xmlns:adec="http://schemas.microsoft.com/office/drawing/2017/decorative" val="1"/>
              </a:ext>
            </a:extLst>
          </p:cNvPr>
          <p:cNvSpPr/>
          <p:nvPr/>
        </p:nvSpPr>
        <p:spPr>
          <a:xfrm>
            <a:off x="750329" y="1247340"/>
            <a:ext cx="3218384" cy="2598639"/>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20" name="Tekstiruutu 19">
            <a:extLst>
              <a:ext uri="{FF2B5EF4-FFF2-40B4-BE49-F238E27FC236}">
                <a16:creationId xmlns:a16="http://schemas.microsoft.com/office/drawing/2014/main" id="{0BCAFF26-082A-FE6C-F426-BAEA711F7905}"/>
              </a:ext>
            </a:extLst>
          </p:cNvPr>
          <p:cNvSpPr txBox="1"/>
          <p:nvPr/>
        </p:nvSpPr>
        <p:spPr>
          <a:xfrm>
            <a:off x="749074" y="1603233"/>
            <a:ext cx="3218384" cy="1457835"/>
          </a:xfrm>
          <a:prstGeom prst="rect">
            <a:avLst/>
          </a:prstGeom>
          <a:noFill/>
        </p:spPr>
        <p:txBody>
          <a:bodyPr wrap="square" lIns="0" tIns="0" rIns="0" bIns="0">
            <a:noAutofit/>
          </a:bodyPr>
          <a:lstStyle/>
          <a:p>
            <a:pPr marL="0" indent="0" algn="ctr" defTabSz="720000">
              <a:lnSpc>
                <a:spcPts val="1800"/>
              </a:lnSpc>
              <a:spcAft>
                <a:spcPts val="0"/>
              </a:spcAft>
              <a:buNone/>
              <a:defRPr/>
            </a:pPr>
            <a:r>
              <a:rPr lang="fi-FI" sz="2000" b="1" kern="0" dirty="0">
                <a:latin typeface="Lato" panose="020F0502020204030203" pitchFamily="34" charset="77"/>
                <a:ea typeface="Calibri"/>
                <a:cs typeface="Calibri"/>
              </a:rPr>
              <a:t>1. </a:t>
            </a:r>
          </a:p>
          <a:p>
            <a:pPr marL="0" indent="0" algn="ctr" defTabSz="720000">
              <a:lnSpc>
                <a:spcPts val="1800"/>
              </a:lnSpc>
              <a:spcAft>
                <a:spcPts val="0"/>
              </a:spcAft>
              <a:buNone/>
              <a:defRPr/>
            </a:pPr>
            <a:r>
              <a:rPr lang="fi-FI" sz="1400" b="1" kern="0" dirty="0">
                <a:latin typeface="Lato" panose="020F0502020204030203" pitchFamily="34" charset="77"/>
                <a:ea typeface="Calibri"/>
                <a:cs typeface="Calibri"/>
              </a:rPr>
              <a:t>Selvitä hankkeen lähtötiedot ja tavoitteet riittävällä tarkkuudella </a:t>
            </a:r>
            <a:br>
              <a:rPr lang="fi-FI" sz="1400" b="1" kern="0" dirty="0">
                <a:latin typeface="Lato" panose="020F0502020204030203" pitchFamily="34" charset="77"/>
                <a:ea typeface="Calibri"/>
                <a:cs typeface="Calibri"/>
              </a:rPr>
            </a:br>
            <a:r>
              <a:rPr lang="fi-FI" sz="1400" b="1" kern="0" dirty="0">
                <a:latin typeface="Lato" panose="020F0502020204030203" pitchFamily="34" charset="77"/>
                <a:ea typeface="Calibri"/>
                <a:cs typeface="Calibri"/>
              </a:rPr>
              <a:t>ja kokoa ne tarjouspyynnön liitemateriaaliksi* </a:t>
            </a:r>
            <a:br>
              <a:rPr lang="fi-FI" sz="1400" b="1" kern="0" dirty="0">
                <a:latin typeface="Lato" panose="020F0502020204030203" pitchFamily="34" charset="77"/>
                <a:ea typeface="Calibri"/>
                <a:cs typeface="Calibri"/>
              </a:rPr>
            </a:br>
            <a:r>
              <a:rPr lang="fi-FI" sz="1400" kern="0" dirty="0">
                <a:latin typeface="Lato" panose="020F0502020204030203" pitchFamily="34" charset="77"/>
                <a:ea typeface="Calibri"/>
                <a:cs typeface="Calibri"/>
              </a:rPr>
              <a:t>(katso sivu 25).</a:t>
            </a:r>
            <a:endParaRPr lang="fi-FI" sz="1400" dirty="0">
              <a:latin typeface="Lato" panose="020F0502020204030203" pitchFamily="34" charset="77"/>
              <a:ea typeface="Calibri"/>
              <a:cs typeface="Calibri"/>
            </a:endParaRPr>
          </a:p>
        </p:txBody>
      </p:sp>
      <p:sp>
        <p:nvSpPr>
          <p:cNvPr id="16" name="Suorakulmio 15">
            <a:extLst>
              <a:ext uri="{FF2B5EF4-FFF2-40B4-BE49-F238E27FC236}">
                <a16:creationId xmlns:a16="http://schemas.microsoft.com/office/drawing/2014/main" id="{7EB1A796-1516-4E5B-576A-A541EABB5D7D}"/>
              </a:ext>
              <a:ext uri="{C183D7F6-B498-43B3-948B-1728B52AA6E4}">
                <adec:decorative xmlns:adec="http://schemas.microsoft.com/office/drawing/2017/decorative" val="1"/>
              </a:ext>
            </a:extLst>
          </p:cNvPr>
          <p:cNvSpPr/>
          <p:nvPr/>
        </p:nvSpPr>
        <p:spPr>
          <a:xfrm>
            <a:off x="4486808" y="1233061"/>
            <a:ext cx="3218384" cy="2598639"/>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25" name="Kaari 24">
            <a:extLst>
              <a:ext uri="{FF2B5EF4-FFF2-40B4-BE49-F238E27FC236}">
                <a16:creationId xmlns:a16="http://schemas.microsoft.com/office/drawing/2014/main" id="{9853C22D-8923-A54C-3FF5-FFCD6B8C80C1}"/>
              </a:ext>
              <a:ext uri="{C183D7F6-B498-43B3-948B-1728B52AA6E4}">
                <adec:decorative xmlns:adec="http://schemas.microsoft.com/office/drawing/2017/decorative" val="1"/>
              </a:ext>
            </a:extLst>
          </p:cNvPr>
          <p:cNvSpPr/>
          <p:nvPr/>
        </p:nvSpPr>
        <p:spPr>
          <a:xfrm rot="19026336">
            <a:off x="3397969" y="1527839"/>
            <a:ext cx="1703671" cy="1703671"/>
          </a:xfrm>
          <a:prstGeom prst="arc">
            <a:avLst/>
          </a:prstGeom>
          <a:ln w="31750" cap="rnd">
            <a:solidFill>
              <a:srgbClr val="79A1D2"/>
            </a:solidFill>
            <a:round/>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i-FI"/>
          </a:p>
        </p:txBody>
      </p:sp>
      <p:sp>
        <p:nvSpPr>
          <p:cNvPr id="22" name="Tekstiruutu 21">
            <a:extLst>
              <a:ext uri="{FF2B5EF4-FFF2-40B4-BE49-F238E27FC236}">
                <a16:creationId xmlns:a16="http://schemas.microsoft.com/office/drawing/2014/main" id="{35F1111C-4BFD-56D5-7DB0-6687D541E0B7}"/>
              </a:ext>
            </a:extLst>
          </p:cNvPr>
          <p:cNvSpPr txBox="1"/>
          <p:nvPr/>
        </p:nvSpPr>
        <p:spPr>
          <a:xfrm>
            <a:off x="4483803" y="1603233"/>
            <a:ext cx="3218384" cy="1227003"/>
          </a:xfrm>
          <a:prstGeom prst="rect">
            <a:avLst/>
          </a:prstGeom>
          <a:noFill/>
        </p:spPr>
        <p:txBody>
          <a:bodyPr wrap="square" lIns="0" tIns="0" rIns="0" bIns="0">
            <a:noAutofit/>
          </a:bodyPr>
          <a:lstStyle/>
          <a:p>
            <a:pPr marL="0" indent="0" algn="ctr" defTabSz="720000">
              <a:lnSpc>
                <a:spcPts val="1800"/>
              </a:lnSpc>
              <a:spcAft>
                <a:spcPts val="0"/>
              </a:spcAft>
              <a:buNone/>
              <a:defRPr/>
            </a:pPr>
            <a:r>
              <a:rPr lang="fi-FI" sz="2000" b="1" kern="0" dirty="0">
                <a:latin typeface="Lato" panose="020F0502020204030203" pitchFamily="34" charset="77"/>
                <a:ea typeface="Calibri"/>
                <a:cs typeface="Calibri"/>
              </a:rPr>
              <a:t>2. </a:t>
            </a:r>
          </a:p>
          <a:p>
            <a:pPr marL="0" indent="0" algn="ctr" defTabSz="720000">
              <a:lnSpc>
                <a:spcPts val="1800"/>
              </a:lnSpc>
              <a:spcAft>
                <a:spcPts val="0"/>
              </a:spcAft>
              <a:buNone/>
              <a:defRPr/>
            </a:pPr>
            <a:r>
              <a:rPr lang="fi-FI" sz="1400" b="1" kern="0" dirty="0">
                <a:latin typeface="Lato" panose="020F0502020204030203" pitchFamily="34" charset="77"/>
                <a:ea typeface="Calibri"/>
                <a:cs typeface="Calibri"/>
              </a:rPr>
              <a:t>Määrittele tarjouspyynnön </a:t>
            </a:r>
            <a:br>
              <a:rPr lang="fi-FI" sz="1400" b="1" kern="0" dirty="0">
                <a:latin typeface="Lato" panose="020F0502020204030203" pitchFamily="34" charset="77"/>
                <a:ea typeface="Calibri"/>
                <a:cs typeface="Calibri"/>
              </a:rPr>
            </a:br>
            <a:r>
              <a:rPr lang="fi-FI" sz="1400" b="1" kern="0" dirty="0">
                <a:latin typeface="Lato" panose="020F0502020204030203" pitchFamily="34" charset="77"/>
                <a:ea typeface="Calibri"/>
                <a:cs typeface="Calibri"/>
              </a:rPr>
              <a:t>reunaehdot ja taserajat </a:t>
            </a:r>
            <a:br>
              <a:rPr lang="fi-FI" sz="1400" b="1" kern="0" dirty="0">
                <a:latin typeface="Lato" panose="020F0502020204030203" pitchFamily="34" charset="77"/>
                <a:ea typeface="Calibri"/>
                <a:cs typeface="Calibri"/>
              </a:rPr>
            </a:br>
            <a:r>
              <a:rPr lang="fi-FI" sz="1400" b="1" kern="0" dirty="0">
                <a:latin typeface="Lato" panose="020F0502020204030203" pitchFamily="34" charset="77"/>
                <a:ea typeface="Calibri"/>
                <a:cs typeface="Calibri"/>
              </a:rPr>
              <a:t>mahdollisimman tarkasti* </a:t>
            </a:r>
            <a:br>
              <a:rPr lang="fi-FI" sz="1400" b="1" kern="0" dirty="0">
                <a:latin typeface="Lato" panose="020F0502020204030203" pitchFamily="34" charset="77"/>
                <a:ea typeface="Calibri"/>
                <a:cs typeface="Calibri"/>
              </a:rPr>
            </a:br>
            <a:r>
              <a:rPr lang="fi-FI" sz="1400" kern="0" dirty="0">
                <a:latin typeface="Lato" panose="020F0502020204030203" pitchFamily="34" charset="77"/>
                <a:ea typeface="Calibri"/>
                <a:cs typeface="Calibri"/>
              </a:rPr>
              <a:t>(katso sivu 26).</a:t>
            </a:r>
          </a:p>
        </p:txBody>
      </p:sp>
      <p:sp>
        <p:nvSpPr>
          <p:cNvPr id="17" name="Suorakulmio 16">
            <a:extLst>
              <a:ext uri="{FF2B5EF4-FFF2-40B4-BE49-F238E27FC236}">
                <a16:creationId xmlns:a16="http://schemas.microsoft.com/office/drawing/2014/main" id="{942C70FE-B90B-D3C4-A589-1A086BA45489}"/>
              </a:ext>
              <a:ext uri="{C183D7F6-B498-43B3-948B-1728B52AA6E4}">
                <adec:decorative xmlns:adec="http://schemas.microsoft.com/office/drawing/2017/decorative" val="1"/>
              </a:ext>
            </a:extLst>
          </p:cNvPr>
          <p:cNvSpPr/>
          <p:nvPr/>
        </p:nvSpPr>
        <p:spPr>
          <a:xfrm>
            <a:off x="8184046" y="1233059"/>
            <a:ext cx="3218384" cy="4272388"/>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26" name="Kaari 25">
            <a:extLst>
              <a:ext uri="{FF2B5EF4-FFF2-40B4-BE49-F238E27FC236}">
                <a16:creationId xmlns:a16="http://schemas.microsoft.com/office/drawing/2014/main" id="{BB19A156-3BA9-66AE-1B95-54FAB1A4FF0A}"/>
              </a:ext>
              <a:ext uri="{C183D7F6-B498-43B3-948B-1728B52AA6E4}">
                <adec:decorative xmlns:adec="http://schemas.microsoft.com/office/drawing/2017/decorative" val="1"/>
              </a:ext>
            </a:extLst>
          </p:cNvPr>
          <p:cNvSpPr/>
          <p:nvPr/>
        </p:nvSpPr>
        <p:spPr>
          <a:xfrm rot="19026336">
            <a:off x="7115217" y="1511226"/>
            <a:ext cx="1703671" cy="1703671"/>
          </a:xfrm>
          <a:prstGeom prst="arc">
            <a:avLst/>
          </a:prstGeom>
          <a:ln w="31750" cap="rnd">
            <a:solidFill>
              <a:srgbClr val="79A1D2"/>
            </a:solidFill>
            <a:round/>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i-FI"/>
          </a:p>
        </p:txBody>
      </p:sp>
      <p:sp>
        <p:nvSpPr>
          <p:cNvPr id="24" name="Tekstiruutu 23">
            <a:extLst>
              <a:ext uri="{FF2B5EF4-FFF2-40B4-BE49-F238E27FC236}">
                <a16:creationId xmlns:a16="http://schemas.microsoft.com/office/drawing/2014/main" id="{7E1A19CD-FD48-20B9-8EE2-2D69BF3E7CE7}"/>
              </a:ext>
            </a:extLst>
          </p:cNvPr>
          <p:cNvSpPr txBox="1"/>
          <p:nvPr/>
        </p:nvSpPr>
        <p:spPr>
          <a:xfrm>
            <a:off x="8182791" y="1603233"/>
            <a:ext cx="3218384" cy="3676391"/>
          </a:xfrm>
          <a:prstGeom prst="rect">
            <a:avLst/>
          </a:prstGeom>
          <a:noFill/>
        </p:spPr>
        <p:txBody>
          <a:bodyPr wrap="square" lIns="0" tIns="0" rIns="0" bIns="0">
            <a:noAutofit/>
          </a:bodyPr>
          <a:lstStyle/>
          <a:p>
            <a:pPr marL="0" indent="0" algn="ctr" defTabSz="720000">
              <a:lnSpc>
                <a:spcPts val="1800"/>
              </a:lnSpc>
              <a:spcAft>
                <a:spcPts val="0"/>
              </a:spcAft>
              <a:buNone/>
              <a:defRPr/>
            </a:pPr>
            <a:r>
              <a:rPr lang="fi-FI" sz="2000" b="1" kern="0" dirty="0">
                <a:latin typeface="Lato" panose="020F0502020204030203" pitchFamily="34" charset="77"/>
                <a:ea typeface="Calibri"/>
                <a:cs typeface="Calibri"/>
              </a:rPr>
              <a:t>3. </a:t>
            </a:r>
          </a:p>
          <a:p>
            <a:pPr marL="0" indent="0" algn="ctr" defTabSz="720000">
              <a:lnSpc>
                <a:spcPts val="1800"/>
              </a:lnSpc>
              <a:spcAft>
                <a:spcPts val="0"/>
              </a:spcAft>
              <a:buNone/>
              <a:defRPr/>
            </a:pPr>
            <a:r>
              <a:rPr lang="fi-FI" sz="1400" b="1" kern="0" dirty="0">
                <a:latin typeface="Lato" panose="020F0502020204030203" pitchFamily="34" charset="77"/>
                <a:ea typeface="Calibri"/>
                <a:cs typeface="Calibri"/>
              </a:rPr>
              <a:t>Lähetä tarjouspyynnöt </a:t>
            </a:r>
            <a:br>
              <a:rPr lang="fi-FI" sz="1400" b="1" kern="0" dirty="0">
                <a:latin typeface="Lato" panose="020F0502020204030203" pitchFamily="34" charset="77"/>
                <a:ea typeface="Calibri"/>
                <a:cs typeface="Calibri"/>
              </a:rPr>
            </a:br>
            <a:r>
              <a:rPr lang="fi-FI" sz="1400" b="1" kern="0" dirty="0">
                <a:latin typeface="Lato" panose="020F0502020204030203" pitchFamily="34" charset="77"/>
                <a:ea typeface="Calibri"/>
                <a:cs typeface="Calibri"/>
              </a:rPr>
              <a:t>useammalle eri toimijalle.</a:t>
            </a:r>
          </a:p>
          <a:p>
            <a:pPr marL="288000" indent="-144000" defTabSz="720000">
              <a:lnSpc>
                <a:spcPts val="1800"/>
              </a:lnSpc>
              <a:spcBef>
                <a:spcPts val="1000"/>
              </a:spcBef>
              <a:spcAft>
                <a:spcPts val="300"/>
              </a:spcAft>
              <a:buSzPct val="140000"/>
              <a:buFont typeface="Arial" panose="020B0604020202020204" pitchFamily="34" charset="0"/>
              <a:buChar char="•"/>
              <a:defRPr/>
            </a:pPr>
            <a:r>
              <a:rPr lang="fi-FI" sz="1400" kern="0" dirty="0">
                <a:latin typeface="Lato" panose="020F0502020204030203" pitchFamily="34" charset="77"/>
                <a:cs typeface="Calibri"/>
              </a:rPr>
              <a:t>Tietoa toimijoista löytyy esim. seuraavilta sivuilta:</a:t>
            </a:r>
          </a:p>
          <a:p>
            <a:pPr marL="540000" indent="-180000" defTabSz="720000">
              <a:lnSpc>
                <a:spcPts val="1800"/>
              </a:lnSpc>
              <a:spcBef>
                <a:spcPts val="0"/>
              </a:spcBef>
              <a:spcAft>
                <a:spcPts val="300"/>
              </a:spcAft>
              <a:buSzPct val="120000"/>
              <a:buFont typeface="Normaali järjestelmäfontti"/>
              <a:buChar char="–"/>
              <a:defRPr/>
            </a:pPr>
            <a:r>
              <a:rPr lang="fi-FI" sz="1400" kern="0" dirty="0">
                <a:solidFill>
                  <a:schemeClr val="tx2"/>
                </a:solidFill>
                <a:latin typeface="Lato" panose="020F0502020204030203" pitchFamily="34" charset="77"/>
                <a:cs typeface="Calibri"/>
                <a:hlinkClick r:id="rId3">
                  <a:extLst>
                    <a:ext uri="{A12FA001-AC4F-418D-AE19-62706E023703}">
                      <ahyp:hlinkClr xmlns:ahyp="http://schemas.microsoft.com/office/drawing/2018/hyperlinkcolor" val="tx"/>
                    </a:ext>
                  </a:extLst>
                </a:hlinkClick>
              </a:rPr>
              <a:t>Helsingin kaupungin lista palveluntarjoajista taloyhtiön energiaremonttiin ja varautumistoimiin</a:t>
            </a:r>
            <a:endParaRPr lang="fi-FI" sz="1400" kern="0" dirty="0">
              <a:solidFill>
                <a:schemeClr val="tx2"/>
              </a:solidFill>
              <a:latin typeface="Lato" panose="020F0502020204030203" pitchFamily="34" charset="77"/>
              <a:cs typeface="Calibri"/>
            </a:endParaRPr>
          </a:p>
          <a:p>
            <a:pPr marL="540000" indent="-180000" defTabSz="720000">
              <a:lnSpc>
                <a:spcPts val="1800"/>
              </a:lnSpc>
              <a:spcBef>
                <a:spcPts val="0"/>
              </a:spcBef>
              <a:spcAft>
                <a:spcPts val="300"/>
              </a:spcAft>
              <a:buSzPct val="120000"/>
              <a:buFont typeface="Normaali järjestelmäfontti"/>
              <a:buChar char="–"/>
              <a:defRPr/>
            </a:pPr>
            <a:r>
              <a:rPr lang="fi-FI" sz="1400" kern="0" dirty="0">
                <a:solidFill>
                  <a:schemeClr val="tx2"/>
                </a:solidFill>
                <a:latin typeface="Lato" panose="020F0502020204030203" pitchFamily="34" charset="77"/>
                <a:cs typeface="Calibri"/>
                <a:hlinkClick r:id="rId4">
                  <a:extLst>
                    <a:ext uri="{A12FA001-AC4F-418D-AE19-62706E023703}">
                      <ahyp:hlinkClr xmlns:ahyp="http://schemas.microsoft.com/office/drawing/2018/hyperlinkcolor" val="tx"/>
                    </a:ext>
                  </a:extLst>
                </a:hlinkClick>
              </a:rPr>
              <a:t>Motivan Energiaosaajat-hakupalvelu</a:t>
            </a:r>
            <a:r>
              <a:rPr lang="fi-FI" sz="1400" kern="0" dirty="0">
                <a:latin typeface="Lato" panose="020F0502020204030203" pitchFamily="34" charset="77"/>
                <a:cs typeface="Calibri"/>
              </a:rPr>
              <a:t>.</a:t>
            </a:r>
          </a:p>
          <a:p>
            <a:pPr marL="288000" lvl="1" indent="-144000" defTabSz="720000">
              <a:lnSpc>
                <a:spcPts val="1800"/>
              </a:lnSpc>
              <a:spcBef>
                <a:spcPts val="1000"/>
              </a:spcBef>
              <a:spcAft>
                <a:spcPts val="300"/>
              </a:spcAft>
              <a:buSzPct val="140000"/>
              <a:buFont typeface="Arial" panose="020B0604020202020204" pitchFamily="34" charset="0"/>
              <a:buChar char="•"/>
              <a:defRPr/>
            </a:pPr>
            <a:r>
              <a:rPr lang="fi-FI" sz="1400" kern="0" dirty="0">
                <a:latin typeface="Lato" panose="020F0502020204030203" pitchFamily="34" charset="77"/>
                <a:cs typeface="Calibri"/>
              </a:rPr>
              <a:t>Tarvittaessa toteuta ensin erillinen markkinavuoropuhelutilaisuus</a:t>
            </a:r>
            <a:br>
              <a:rPr lang="fi-FI" sz="1400" kern="0" dirty="0">
                <a:latin typeface="Lato" panose="020F0502020204030203" pitchFamily="34" charset="77"/>
                <a:cs typeface="Calibri"/>
              </a:rPr>
            </a:br>
            <a:r>
              <a:rPr lang="fi-FI" sz="1400" kern="0" dirty="0">
                <a:latin typeface="Lato" panose="020F0502020204030203" pitchFamily="34" charset="77"/>
                <a:cs typeface="Calibri"/>
              </a:rPr>
              <a:t>(katso sivu 44).</a:t>
            </a:r>
          </a:p>
        </p:txBody>
      </p:sp>
      <p:sp>
        <p:nvSpPr>
          <p:cNvPr id="18" name="Suorakulmio 17">
            <a:extLst>
              <a:ext uri="{FF2B5EF4-FFF2-40B4-BE49-F238E27FC236}">
                <a16:creationId xmlns:a16="http://schemas.microsoft.com/office/drawing/2014/main" id="{5574B3EA-92B9-66DC-05A8-06C327F25D6B}"/>
              </a:ext>
              <a:ext uri="{C183D7F6-B498-43B3-948B-1728B52AA6E4}">
                <adec:decorative xmlns:adec="http://schemas.microsoft.com/office/drawing/2017/decorative" val="1"/>
              </a:ext>
            </a:extLst>
          </p:cNvPr>
          <p:cNvSpPr/>
          <p:nvPr/>
        </p:nvSpPr>
        <p:spPr>
          <a:xfrm>
            <a:off x="2628153" y="3216900"/>
            <a:ext cx="3218384" cy="2598639"/>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27" name="Kaari 26">
            <a:extLst>
              <a:ext uri="{FF2B5EF4-FFF2-40B4-BE49-F238E27FC236}">
                <a16:creationId xmlns:a16="http://schemas.microsoft.com/office/drawing/2014/main" id="{E115E96A-0F2C-101B-6F5F-96F7C4095261}"/>
              </a:ext>
              <a:ext uri="{C183D7F6-B498-43B3-948B-1728B52AA6E4}">
                <adec:decorative xmlns:adec="http://schemas.microsoft.com/office/drawing/2017/decorative" val="1"/>
              </a:ext>
            </a:extLst>
          </p:cNvPr>
          <p:cNvSpPr/>
          <p:nvPr/>
        </p:nvSpPr>
        <p:spPr>
          <a:xfrm rot="17619549" flipH="1" flipV="1">
            <a:off x="5074336" y="2548161"/>
            <a:ext cx="2871432" cy="3933164"/>
          </a:xfrm>
          <a:prstGeom prst="arc">
            <a:avLst>
              <a:gd name="adj1" fmla="val 16274208"/>
              <a:gd name="adj2" fmla="val 1974487"/>
            </a:avLst>
          </a:prstGeom>
          <a:ln w="31750" cap="rnd">
            <a:solidFill>
              <a:srgbClr val="79A1D2"/>
            </a:solidFill>
            <a:round/>
            <a:tailEnd type="triangle" w="lg" len="lg"/>
          </a:ln>
        </p:spPr>
        <p:style>
          <a:lnRef idx="2">
            <a:schemeClr val="accent1"/>
          </a:lnRef>
          <a:fillRef idx="0">
            <a:schemeClr val="accent1"/>
          </a:fillRef>
          <a:effectRef idx="1">
            <a:schemeClr val="accent1"/>
          </a:effectRef>
          <a:fontRef idx="minor">
            <a:schemeClr val="tx1"/>
          </a:fontRef>
        </p:style>
        <p:txBody>
          <a:bodyPr rtlCol="0" anchor="ctr"/>
          <a:lstStyle/>
          <a:p>
            <a:pPr algn="ctr"/>
            <a:endParaRPr lang="fi-FI"/>
          </a:p>
        </p:txBody>
      </p:sp>
      <p:sp>
        <p:nvSpPr>
          <p:cNvPr id="21" name="Tekstiruutu 20">
            <a:extLst>
              <a:ext uri="{FF2B5EF4-FFF2-40B4-BE49-F238E27FC236}">
                <a16:creationId xmlns:a16="http://schemas.microsoft.com/office/drawing/2014/main" id="{03893719-2A0B-4553-37BC-23099399E154}"/>
              </a:ext>
            </a:extLst>
          </p:cNvPr>
          <p:cNvSpPr txBox="1"/>
          <p:nvPr/>
        </p:nvSpPr>
        <p:spPr>
          <a:xfrm>
            <a:off x="2628153" y="3610857"/>
            <a:ext cx="3218384" cy="1586075"/>
          </a:xfrm>
          <a:prstGeom prst="rect">
            <a:avLst/>
          </a:prstGeom>
          <a:noFill/>
        </p:spPr>
        <p:txBody>
          <a:bodyPr wrap="square" lIns="0" tIns="0" rIns="0" bIns="0">
            <a:noAutofit/>
          </a:bodyPr>
          <a:lstStyle/>
          <a:p>
            <a:pPr marL="0" indent="0" algn="ctr" defTabSz="720000">
              <a:lnSpc>
                <a:spcPts val="1800"/>
              </a:lnSpc>
              <a:spcAft>
                <a:spcPts val="0"/>
              </a:spcAft>
              <a:buNone/>
              <a:defRPr/>
            </a:pPr>
            <a:r>
              <a:rPr lang="fi-FI" sz="2000" b="1" kern="0" dirty="0">
                <a:latin typeface="Lato" panose="020F0502020204030203" pitchFamily="34" charset="77"/>
                <a:ea typeface="Calibri"/>
                <a:cs typeface="Calibri"/>
              </a:rPr>
              <a:t>4. </a:t>
            </a:r>
            <a:br>
              <a:rPr lang="fi-FI" sz="1400" b="1" kern="0" dirty="0">
                <a:latin typeface="Lato" panose="020F0502020204030203" pitchFamily="34" charset="77"/>
                <a:ea typeface="Calibri"/>
                <a:cs typeface="Calibri"/>
              </a:rPr>
            </a:br>
            <a:r>
              <a:rPr lang="fi-FI" sz="1400" b="1" kern="0" dirty="0">
                <a:solidFill>
                  <a:schemeClr val="tx1"/>
                </a:solidFill>
                <a:latin typeface="Lato" panose="020F0502020204030203" pitchFamily="34" charset="77"/>
                <a:cs typeface="Calibri"/>
              </a:rPr>
              <a:t>Vertaile saadut alustavat </a:t>
            </a:r>
            <a:br>
              <a:rPr lang="fi-FI" sz="1400" b="1" kern="0" dirty="0">
                <a:solidFill>
                  <a:schemeClr val="tx1"/>
                </a:solidFill>
                <a:latin typeface="Lato" panose="020F0502020204030203" pitchFamily="34" charset="77"/>
                <a:cs typeface="Calibri"/>
              </a:rPr>
            </a:br>
            <a:r>
              <a:rPr lang="fi-FI" sz="1400" b="1" kern="0" dirty="0">
                <a:solidFill>
                  <a:schemeClr val="tx1"/>
                </a:solidFill>
                <a:latin typeface="Lato" panose="020F0502020204030203" pitchFamily="34" charset="77"/>
                <a:cs typeface="Calibri"/>
              </a:rPr>
              <a:t>tarjoukset.*</a:t>
            </a:r>
          </a:p>
          <a:p>
            <a:pPr marL="144000" lvl="1" indent="0" defTabSz="720000">
              <a:lnSpc>
                <a:spcPts val="1800"/>
              </a:lnSpc>
              <a:spcBef>
                <a:spcPts val="1000"/>
              </a:spcBef>
              <a:spcAft>
                <a:spcPts val="300"/>
              </a:spcAft>
              <a:buSzPct val="140000"/>
              <a:buNone/>
              <a:defRPr/>
            </a:pPr>
            <a:r>
              <a:rPr lang="fi-FI" sz="1400" kern="0" dirty="0">
                <a:solidFill>
                  <a:schemeClr val="tx1"/>
                </a:solidFill>
                <a:latin typeface="Lato" panose="020F0502020204030203" pitchFamily="34" charset="77"/>
                <a:ea typeface="+mn-ea"/>
                <a:cs typeface="Calibri"/>
              </a:rPr>
              <a:t>Pyydä tarvittaessa täsmennyksiä/</a:t>
            </a:r>
            <a:br>
              <a:rPr lang="fi-FI" sz="1400" kern="0" dirty="0">
                <a:solidFill>
                  <a:schemeClr val="tx1"/>
                </a:solidFill>
                <a:latin typeface="Lato" panose="020F0502020204030203" pitchFamily="34" charset="77"/>
                <a:ea typeface="+mn-ea"/>
                <a:cs typeface="Calibri"/>
              </a:rPr>
            </a:br>
            <a:r>
              <a:rPr lang="fi-FI" sz="1400" kern="0" dirty="0">
                <a:solidFill>
                  <a:schemeClr val="tx1"/>
                </a:solidFill>
                <a:latin typeface="Lato" panose="020F0502020204030203" pitchFamily="34" charset="77"/>
                <a:ea typeface="+mn-ea"/>
                <a:cs typeface="Calibri"/>
              </a:rPr>
              <a:t>lisäyksiä ja varmista, että tarjoukset ovat riittävän vertailukelpoisia.</a:t>
            </a:r>
          </a:p>
        </p:txBody>
      </p:sp>
      <p:cxnSp>
        <p:nvCxnSpPr>
          <p:cNvPr id="7" name="Suora yhdysviiva 6">
            <a:extLst>
              <a:ext uri="{FF2B5EF4-FFF2-40B4-BE49-F238E27FC236}">
                <a16:creationId xmlns:a16="http://schemas.microsoft.com/office/drawing/2014/main" id="{C9B5BDB2-5DAB-4143-14A3-74C77F3EC2FD}"/>
              </a:ext>
              <a:ext uri="{C183D7F6-B498-43B3-948B-1728B52AA6E4}">
                <adec:decorative xmlns:adec="http://schemas.microsoft.com/office/drawing/2017/decorative" val="1"/>
              </a:ext>
            </a:extLst>
          </p:cNvPr>
          <p:cNvCxnSpPr>
            <a:cxnSpLocks/>
          </p:cNvCxnSpPr>
          <p:nvPr/>
        </p:nvCxnSpPr>
        <p:spPr>
          <a:xfrm>
            <a:off x="872400" y="6186113"/>
            <a:ext cx="10530030"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6" name="Tekstiruutu 5">
            <a:extLst>
              <a:ext uri="{FF2B5EF4-FFF2-40B4-BE49-F238E27FC236}">
                <a16:creationId xmlns:a16="http://schemas.microsoft.com/office/drawing/2014/main" id="{0E7CAF1A-E292-8098-9F91-3E93770D96BD}"/>
              </a:ext>
            </a:extLst>
          </p:cNvPr>
          <p:cNvSpPr txBox="1"/>
          <p:nvPr/>
        </p:nvSpPr>
        <p:spPr>
          <a:xfrm>
            <a:off x="797293" y="6232698"/>
            <a:ext cx="7796464" cy="430887"/>
          </a:xfrm>
          <a:prstGeom prst="rect">
            <a:avLst/>
          </a:prstGeom>
          <a:noFill/>
        </p:spPr>
        <p:txBody>
          <a:bodyPr wrap="square">
            <a:spAutoFit/>
          </a:bodyPr>
          <a:lstStyle/>
          <a:p>
            <a:r>
              <a:rPr lang="fi-FI" sz="1100" noProof="0" dirty="0">
                <a:latin typeface="Lato" panose="020F0502020204030203" pitchFamily="34" charset="77"/>
                <a:ea typeface="Calibri"/>
                <a:cs typeface="Calibri"/>
              </a:rPr>
              <a:t>*</a:t>
            </a:r>
            <a:r>
              <a:rPr lang="fi-FI" sz="1100" dirty="0">
                <a:latin typeface="Lato" panose="020F0502020204030203" pitchFamily="34" charset="77"/>
                <a:cs typeface="Calibri"/>
              </a:rPr>
              <a:t>Suositellaan ulkopuolisen konsultin hyödyntämistä tukena hankintaprosessissa.</a:t>
            </a:r>
          </a:p>
          <a:p>
            <a:endParaRPr lang="fi-FI" sz="1100" noProof="0" dirty="0">
              <a:latin typeface="Lato" panose="020F0502020204030203" pitchFamily="34" charset="77"/>
              <a:ea typeface="Calibri"/>
              <a:cs typeface="Calibri"/>
            </a:endParaRPr>
          </a:p>
        </p:txBody>
      </p:sp>
      <p:grpSp>
        <p:nvGrpSpPr>
          <p:cNvPr id="9" name="Ryhmä 8">
            <a:extLst>
              <a:ext uri="{FF2B5EF4-FFF2-40B4-BE49-F238E27FC236}">
                <a16:creationId xmlns:a16="http://schemas.microsoft.com/office/drawing/2014/main" id="{24FA4C55-4CD0-F6EA-530A-3EAC64E964F3}"/>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10" name="Ellipsi 9">
              <a:extLst>
                <a:ext uri="{FF2B5EF4-FFF2-40B4-BE49-F238E27FC236}">
                  <a16:creationId xmlns:a16="http://schemas.microsoft.com/office/drawing/2014/main" id="{110972D3-41C6-B46B-4566-13DD4165CBED}"/>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1" name="Ellipsi 10">
              <a:extLst>
                <a:ext uri="{FF2B5EF4-FFF2-40B4-BE49-F238E27FC236}">
                  <a16:creationId xmlns:a16="http://schemas.microsoft.com/office/drawing/2014/main" id="{2FA09B6E-02D8-442B-8175-3EB012F19DCF}"/>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2" name="Suora yhdysviiva 11">
              <a:extLst>
                <a:ext uri="{FF2B5EF4-FFF2-40B4-BE49-F238E27FC236}">
                  <a16:creationId xmlns:a16="http://schemas.microsoft.com/office/drawing/2014/main" id="{C58F3B4B-4541-8F62-60C0-2B9CF68CA0A6}"/>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3" name="Tekstiruutu 12">
              <a:extLst>
                <a:ext uri="{FF2B5EF4-FFF2-40B4-BE49-F238E27FC236}">
                  <a16:creationId xmlns:a16="http://schemas.microsoft.com/office/drawing/2014/main" id="{94064843-38C8-9559-227E-7153FE46752D}"/>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4" name="Tekstiruutu 13">
              <a:extLst>
                <a:ext uri="{FF2B5EF4-FFF2-40B4-BE49-F238E27FC236}">
                  <a16:creationId xmlns:a16="http://schemas.microsoft.com/office/drawing/2014/main" id="{6AA254D1-EE80-B7BC-99C0-5042B75C4FD0}"/>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5" name="Dian numeron paikkamerkki 3">
            <a:extLst>
              <a:ext uri="{FF2B5EF4-FFF2-40B4-BE49-F238E27FC236}">
                <a16:creationId xmlns:a16="http://schemas.microsoft.com/office/drawing/2014/main" id="{802C2E40-19B5-3C0C-A3A0-02117C62AAA2}"/>
              </a:ext>
              <a:ext uri="{C183D7F6-B498-43B3-948B-1728B52AA6E4}">
                <adec:decorative xmlns:adec="http://schemas.microsoft.com/office/drawing/2017/decorative" val="1"/>
              </a:ext>
            </a:extLst>
          </p:cNvPr>
          <p:cNvSpPr>
            <a:spLocks noGrp="1"/>
          </p:cNvSpPr>
          <p:nvPr>
            <p:ph type="sldNum" sz="quarter" idx="10"/>
          </p:nvPr>
        </p:nvSpPr>
        <p:spPr>
          <a:xfrm>
            <a:off x="11649600" y="6368548"/>
            <a:ext cx="273536" cy="325804"/>
          </a:xfrm>
        </p:spPr>
        <p:txBody>
          <a:bodyPr/>
          <a:lstStyle/>
          <a:p>
            <a:fld id="{E70901DD-1AA0-E848-912F-2A393D06EFBD}" type="slidenum">
              <a:rPr lang="fi-FI" smtClean="0"/>
              <a:pPr/>
              <a:t>27</a:t>
            </a:fld>
            <a:endParaRPr lang="fi-FI" dirty="0"/>
          </a:p>
        </p:txBody>
      </p:sp>
      <p:pic>
        <p:nvPicPr>
          <p:cNvPr id="8" name="Kuva 7">
            <a:extLst>
              <a:ext uri="{FF2B5EF4-FFF2-40B4-BE49-F238E27FC236}">
                <a16:creationId xmlns:a16="http://schemas.microsoft.com/office/drawing/2014/main" id="{9CCA3F2C-35FD-E26E-3055-D000C90D123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1793425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Otsikko 3">
            <a:extLst>
              <a:ext uri="{FF2B5EF4-FFF2-40B4-BE49-F238E27FC236}">
                <a16:creationId xmlns:a16="http://schemas.microsoft.com/office/drawing/2014/main" id="{D4E21A13-FF4E-463F-1DEE-12E1E4BC3AAB}"/>
              </a:ext>
            </a:extLst>
          </p:cNvPr>
          <p:cNvSpPr txBox="1">
            <a:spLocks noGrp="1"/>
          </p:cNvSpPr>
          <p:nvPr>
            <p:ph type="title" idx="4294967295"/>
          </p:nvPr>
        </p:nvSpPr>
        <p:spPr>
          <a:xfrm>
            <a:off x="697783" y="672412"/>
            <a:ext cx="10305497" cy="23083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l" defTabSz="914400" rtl="0" eaLnBrk="1" fontAlgn="auto" latinLnBrk="0" hangingPunct="1">
              <a:lnSpc>
                <a:spcPts val="1800"/>
              </a:lnSpc>
              <a:spcBef>
                <a:spcPts val="0"/>
              </a:spcBef>
              <a:spcAft>
                <a:spcPts val="1200"/>
              </a:spcAft>
              <a:buClrTx/>
              <a:buSzTx/>
              <a:buFontTx/>
              <a:buNone/>
              <a:tabLst/>
              <a:defRPr/>
            </a:pPr>
            <a:r>
              <a:rPr kumimoji="0" lang="fi-FI" sz="2000" b="1" i="0" u="none" strike="noStrike" kern="1200" cap="none" spc="0" normalizeH="0" baseline="0" noProof="0" dirty="0">
                <a:ln>
                  <a:noFill/>
                </a:ln>
                <a:solidFill>
                  <a:schemeClr val="tx2"/>
                </a:solidFill>
                <a:effectLst/>
                <a:uLnTx/>
                <a:uFillTx/>
                <a:latin typeface="Lato" panose="020F0502020204030203" pitchFamily="34" charset="77"/>
                <a:ea typeface="+mn-ea"/>
                <a:cs typeface="+mn-cs"/>
              </a:rPr>
              <a:t>Huomioita</a:t>
            </a:r>
            <a:endParaRPr kumimoji="0" lang="fi-FI" sz="2000" b="0" i="0" u="none" strike="noStrike" kern="0" cap="none" spc="0" normalizeH="0" baseline="0" noProof="0" dirty="0">
              <a:ln>
                <a:noFill/>
              </a:ln>
              <a:solidFill>
                <a:schemeClr val="tx1"/>
              </a:solidFill>
              <a:effectLst/>
              <a:uLnTx/>
              <a:uFillTx/>
              <a:latin typeface="Lato" panose="020F0502020204030203" pitchFamily="34" charset="77"/>
              <a:ea typeface="Calibri"/>
              <a:cs typeface="Calibri"/>
            </a:endParaRPr>
          </a:p>
        </p:txBody>
      </p:sp>
      <p:sp>
        <p:nvSpPr>
          <p:cNvPr id="14" name="Suorakulmio 13">
            <a:extLst>
              <a:ext uri="{FF2B5EF4-FFF2-40B4-BE49-F238E27FC236}">
                <a16:creationId xmlns:a16="http://schemas.microsoft.com/office/drawing/2014/main" id="{3782472D-D9B4-B547-2BB6-53201F772843}"/>
              </a:ext>
              <a:ext uri="{C183D7F6-B498-43B3-948B-1728B52AA6E4}">
                <adec:decorative xmlns:adec="http://schemas.microsoft.com/office/drawing/2017/decorative" val="1"/>
              </a:ext>
            </a:extLst>
          </p:cNvPr>
          <p:cNvSpPr/>
          <p:nvPr/>
        </p:nvSpPr>
        <p:spPr>
          <a:xfrm>
            <a:off x="697783" y="1175401"/>
            <a:ext cx="10796434" cy="5010187"/>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5" name="Suorakulmio 14">
            <a:extLst>
              <a:ext uri="{FF2B5EF4-FFF2-40B4-BE49-F238E27FC236}">
                <a16:creationId xmlns:a16="http://schemas.microsoft.com/office/drawing/2014/main" id="{DE52153B-B810-B59B-18C8-1E23A046D0D9}"/>
              </a:ext>
              <a:ext uri="{C183D7F6-B498-43B3-948B-1728B52AA6E4}">
                <adec:decorative xmlns:adec="http://schemas.microsoft.com/office/drawing/2017/decorative" val="1"/>
              </a:ext>
            </a:extLst>
          </p:cNvPr>
          <p:cNvSpPr/>
          <p:nvPr/>
        </p:nvSpPr>
        <p:spPr>
          <a:xfrm>
            <a:off x="697783" y="1157301"/>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16" name="Suorakulmio 15">
            <a:extLst>
              <a:ext uri="{FF2B5EF4-FFF2-40B4-BE49-F238E27FC236}">
                <a16:creationId xmlns:a16="http://schemas.microsoft.com/office/drawing/2014/main" id="{3506B05C-062F-56B8-1260-C2DE80FEF889}"/>
              </a:ext>
              <a:ext uri="{C183D7F6-B498-43B3-948B-1728B52AA6E4}">
                <adec:decorative xmlns:adec="http://schemas.microsoft.com/office/drawing/2017/decorative" val="1"/>
              </a:ext>
            </a:extLst>
          </p:cNvPr>
          <p:cNvSpPr/>
          <p:nvPr/>
        </p:nvSpPr>
        <p:spPr>
          <a:xfrm>
            <a:off x="697783" y="2503434"/>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17" name="Suorakulmio 16">
            <a:extLst>
              <a:ext uri="{FF2B5EF4-FFF2-40B4-BE49-F238E27FC236}">
                <a16:creationId xmlns:a16="http://schemas.microsoft.com/office/drawing/2014/main" id="{EE4672AA-E822-8548-CD1D-9DBB6F29D606}"/>
              </a:ext>
              <a:ext uri="{C183D7F6-B498-43B3-948B-1728B52AA6E4}">
                <adec:decorative xmlns:adec="http://schemas.microsoft.com/office/drawing/2017/decorative" val="1"/>
              </a:ext>
            </a:extLst>
          </p:cNvPr>
          <p:cNvSpPr/>
          <p:nvPr/>
        </p:nvSpPr>
        <p:spPr>
          <a:xfrm>
            <a:off x="697783" y="3592012"/>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18" name="Suorakulmio 17">
            <a:extLst>
              <a:ext uri="{FF2B5EF4-FFF2-40B4-BE49-F238E27FC236}">
                <a16:creationId xmlns:a16="http://schemas.microsoft.com/office/drawing/2014/main" id="{66BDA890-2D4E-E4E0-5DBC-8F5502C0E624}"/>
              </a:ext>
              <a:ext uri="{C183D7F6-B498-43B3-948B-1728B52AA6E4}">
                <adec:decorative xmlns:adec="http://schemas.microsoft.com/office/drawing/2017/decorative" val="1"/>
              </a:ext>
            </a:extLst>
          </p:cNvPr>
          <p:cNvSpPr/>
          <p:nvPr/>
        </p:nvSpPr>
        <p:spPr>
          <a:xfrm>
            <a:off x="697783" y="5217077"/>
            <a:ext cx="10796434"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21" name="Sisällön paikkamerkki 2">
            <a:extLst>
              <a:ext uri="{FF2B5EF4-FFF2-40B4-BE49-F238E27FC236}">
                <a16:creationId xmlns:a16="http://schemas.microsoft.com/office/drawing/2014/main" id="{20ACF462-4CCF-4E8A-B1E0-485BAEDE43F7}"/>
              </a:ext>
            </a:extLst>
          </p:cNvPr>
          <p:cNvSpPr txBox="1">
            <a:spLocks/>
          </p:cNvSpPr>
          <p:nvPr/>
        </p:nvSpPr>
        <p:spPr>
          <a:xfrm>
            <a:off x="686229" y="1181866"/>
            <a:ext cx="10752568" cy="5108291"/>
          </a:xfrm>
          <a:prstGeom prst="rect">
            <a:avLst/>
          </a:prstGeom>
        </p:spPr>
        <p:txBody>
          <a:bodyPr vert="horz" lIns="36000" tIns="0" rIns="0" bIns="0" numCol="1" spcCol="25200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lvl="0" indent="0" algn="just">
              <a:lnSpc>
                <a:spcPts val="1800"/>
              </a:lnSpc>
              <a:spcAft>
                <a:spcPts val="800"/>
              </a:spcAft>
              <a:buNone/>
              <a:tabLst>
                <a:tab pos="286511" algn="l"/>
              </a:tabLst>
              <a:defRPr/>
            </a:pPr>
            <a:r>
              <a:rPr lang="fi-FI" sz="1600" b="1" dirty="0">
                <a:latin typeface="Lato" panose="020F0502020204030203" pitchFamily="34" charset="77"/>
              </a:rPr>
              <a:t>Määrittele tarkasti taserajat.</a:t>
            </a:r>
          </a:p>
          <a:p>
            <a:pPr marL="288000" lvl="0" indent="-144000">
              <a:lnSpc>
                <a:spcPts val="1600"/>
              </a:lnSpc>
              <a:spcBef>
                <a:spcPts val="300"/>
              </a:spcBef>
              <a:buSzPct val="120000"/>
              <a:buFont typeface="Arial"/>
              <a:buChar char="•"/>
              <a:tabLst>
                <a:tab pos="743711" algn="l"/>
              </a:tabLst>
              <a:defRPr/>
            </a:pPr>
            <a:r>
              <a:rPr lang="fi-FI" sz="1300" dirty="0">
                <a:latin typeface="Lato" panose="020F0502020204030203" pitchFamily="34" charset="77"/>
                <a:cs typeface="Calibri"/>
              </a:rPr>
              <a:t>Selkein taseraja asiakkaan ja energiaoperaattorin välillä on käytännössä lämmönjakohuoneen/energiakeskuksen seinässä. </a:t>
            </a:r>
            <a:br>
              <a:rPr lang="fi-FI" sz="1300" dirty="0">
                <a:latin typeface="Lato" panose="020F0502020204030203" pitchFamily="34" charset="77"/>
                <a:cs typeface="Calibri"/>
              </a:rPr>
            </a:br>
            <a:r>
              <a:rPr lang="fi-FI" sz="1300" dirty="0">
                <a:latin typeface="Lato" panose="020F0502020204030203" pitchFamily="34" charset="77"/>
                <a:cs typeface="Calibri"/>
              </a:rPr>
              <a:t>Energiaoperaattorin vastuulle kuuluisi myös ulkopuoliset energiantuotantolaitteistot ja esim. energiakaivokentät putkistoineen. </a:t>
            </a:r>
            <a:br>
              <a:rPr lang="fi-FI" sz="1300" dirty="0">
                <a:latin typeface="Lato" panose="020F0502020204030203" pitchFamily="34" charset="77"/>
                <a:cs typeface="Calibri"/>
              </a:rPr>
            </a:br>
            <a:r>
              <a:rPr lang="fi-FI" sz="1300" dirty="0">
                <a:latin typeface="Lato" panose="020F0502020204030203" pitchFamily="34" charset="77"/>
                <a:cs typeface="Calibri"/>
              </a:rPr>
              <a:t>Vastuuseen kuuluisi myös energiakeskuksen sähköliittymä, mutta ei energiakeskuksen ulkopuolisia alue- tai toisioverkostoja.</a:t>
            </a:r>
          </a:p>
          <a:p>
            <a:pPr marL="288000" lvl="0" indent="-144000">
              <a:lnSpc>
                <a:spcPts val="1600"/>
              </a:lnSpc>
              <a:spcBef>
                <a:spcPts val="300"/>
              </a:spcBef>
              <a:buSzPct val="120000"/>
              <a:buFont typeface="Arial"/>
              <a:buChar char="•"/>
              <a:tabLst>
                <a:tab pos="743711" algn="l"/>
              </a:tabLst>
              <a:defRPr/>
            </a:pPr>
            <a:r>
              <a:rPr lang="fi-FI" sz="1300" dirty="0">
                <a:latin typeface="Lato" panose="020F0502020204030203" pitchFamily="34" charset="77"/>
                <a:cs typeface="Calibri"/>
              </a:rPr>
              <a:t>Vaadi 100 % tehontuottoa lämmityksen lisäksi myös jäähdytyksen osalta (varmista tarjouksista).</a:t>
            </a:r>
          </a:p>
          <a:p>
            <a:pPr marL="144000" lvl="0" indent="0" algn="just">
              <a:lnSpc>
                <a:spcPts val="1800"/>
              </a:lnSpc>
              <a:spcAft>
                <a:spcPts val="800"/>
              </a:spcAft>
              <a:buNone/>
              <a:tabLst>
                <a:tab pos="286511" algn="l"/>
              </a:tabLst>
              <a:defRPr/>
            </a:pPr>
            <a:r>
              <a:rPr lang="fi-FI" sz="1600" b="1" dirty="0">
                <a:latin typeface="Lato" panose="020F0502020204030203" pitchFamily="34" charset="77"/>
              </a:rPr>
              <a:t>Huomioi toteutuvan energiantarpeen vaikutus.</a:t>
            </a:r>
          </a:p>
          <a:p>
            <a:pPr marL="288000" lvl="0" indent="-144000">
              <a:lnSpc>
                <a:spcPts val="1600"/>
              </a:lnSpc>
              <a:spcBef>
                <a:spcPts val="300"/>
              </a:spcBef>
              <a:buSzPct val="120000"/>
              <a:buFont typeface="Arial"/>
              <a:buChar char="•"/>
              <a:tabLst>
                <a:tab pos="743711" algn="l"/>
              </a:tabLst>
              <a:defRPr/>
            </a:pPr>
            <a:r>
              <a:rPr lang="fi-FI" sz="1300" dirty="0">
                <a:latin typeface="Lato" panose="020F0502020204030203" pitchFamily="34" charset="77"/>
                <a:cs typeface="Calibri"/>
              </a:rPr>
              <a:t>Laadi tarkat arviot tulevista energiantarpeista. Koska arviot eivät ikinä vastaa täysin todellisuutta </a:t>
            </a:r>
            <a:r>
              <a:rPr lang="fi-FI" sz="1300" b="1" dirty="0">
                <a:latin typeface="Lato" panose="020F0502020204030203" pitchFamily="34" charset="77"/>
                <a:cs typeface="Calibri"/>
              </a:rPr>
              <a:t>→</a:t>
            </a:r>
            <a:r>
              <a:rPr lang="fi-FI" sz="1300" dirty="0">
                <a:latin typeface="Lato" panose="020F0502020204030203" pitchFamily="34" charset="77"/>
                <a:cs typeface="Calibri"/>
              </a:rPr>
              <a:t> varmista kilpailutuksessa, </a:t>
            </a:r>
            <a:br>
              <a:rPr lang="fi-FI" sz="1300" dirty="0">
                <a:latin typeface="Lato" panose="020F0502020204030203" pitchFamily="34" charset="77"/>
                <a:cs typeface="Calibri"/>
              </a:rPr>
            </a:br>
            <a:r>
              <a:rPr lang="fi-FI" sz="1300" dirty="0">
                <a:latin typeface="Lato" panose="020F0502020204030203" pitchFamily="34" charset="77"/>
                <a:cs typeface="Calibri"/>
              </a:rPr>
              <a:t>millaisilla sovitteilla esimerkiksi arvioitua suuremmat tai pienemmät energiantarpeet huomioidaan hinnoittelussa ja miten tämä vaikuttaa taloudelliseen yhtälöön eri tarjoajien sovitteilla.</a:t>
            </a:r>
          </a:p>
          <a:p>
            <a:pPr marL="144000" lvl="0" indent="0" algn="just">
              <a:lnSpc>
                <a:spcPts val="1800"/>
              </a:lnSpc>
              <a:spcAft>
                <a:spcPts val="800"/>
              </a:spcAft>
              <a:buNone/>
              <a:tabLst>
                <a:tab pos="286511" algn="l"/>
              </a:tabLst>
              <a:defRPr/>
            </a:pPr>
            <a:r>
              <a:rPr lang="fi-FI" sz="1600" b="1" dirty="0">
                <a:latin typeface="Lato" panose="020F0502020204030203" pitchFamily="34" charset="77"/>
              </a:rPr>
              <a:t>Huomioi indeksointien vaikutus.</a:t>
            </a:r>
          </a:p>
          <a:p>
            <a:pPr marL="288000" lvl="0" indent="-144000">
              <a:lnSpc>
                <a:spcPts val="1600"/>
              </a:lnSpc>
              <a:spcBef>
                <a:spcPts val="300"/>
              </a:spcBef>
              <a:buSzPct val="120000"/>
              <a:buFont typeface="Arial"/>
              <a:buChar char="•"/>
              <a:tabLst>
                <a:tab pos="743711" algn="l"/>
              </a:tabLst>
              <a:defRPr/>
            </a:pPr>
            <a:r>
              <a:rPr lang="fi-FI" sz="1300" dirty="0">
                <a:latin typeface="Lato" panose="020F0502020204030203" pitchFamily="34" charset="77"/>
                <a:cs typeface="Calibri"/>
              </a:rPr>
              <a:t>Huomioi indeksoinnin ja siihen liittyvien mahdollisten reunaehtojen merkittävä vaikutus ja erot eri indekseissä.</a:t>
            </a:r>
          </a:p>
          <a:p>
            <a:pPr marL="288000" lvl="0" indent="-144000">
              <a:lnSpc>
                <a:spcPts val="1600"/>
              </a:lnSpc>
              <a:spcBef>
                <a:spcPts val="300"/>
              </a:spcBef>
              <a:buSzPct val="120000"/>
              <a:buFont typeface="Arial"/>
              <a:buChar char="•"/>
              <a:tabLst>
                <a:tab pos="743711" algn="l"/>
              </a:tabLst>
              <a:defRPr/>
            </a:pPr>
            <a:r>
              <a:rPr lang="fi-FI" sz="1300" dirty="0">
                <a:latin typeface="Lato" panose="020F0502020204030203" pitchFamily="34" charset="77"/>
                <a:cs typeface="Calibri"/>
              </a:rPr>
              <a:t>Ei suositella sitoutumaan kiinteisiin vähimmäisindekseihin.</a:t>
            </a:r>
          </a:p>
          <a:p>
            <a:pPr marL="288000" lvl="0" indent="-144000">
              <a:lnSpc>
                <a:spcPts val="1600"/>
              </a:lnSpc>
              <a:spcBef>
                <a:spcPts val="300"/>
              </a:spcBef>
              <a:buSzPct val="120000"/>
              <a:buFont typeface="Arial"/>
              <a:buChar char="•"/>
              <a:tabLst>
                <a:tab pos="743711" algn="l"/>
              </a:tabLst>
              <a:defRPr/>
            </a:pPr>
            <a:r>
              <a:rPr lang="fi-FI" sz="1300" dirty="0">
                <a:latin typeface="Lato" panose="020F0502020204030203" pitchFamily="34" charset="77"/>
                <a:cs typeface="Calibri"/>
              </a:rPr>
              <a:t>Mikäli tarjoaja pystyy sitomaan hinnoittelunsa tiettyyn indeksiin ja lisäksi määrittämään rajan maksimikorotukselle, on tämä tilaajan riskienhallinnan näkökulmasta suositeltavaa.</a:t>
            </a:r>
          </a:p>
          <a:p>
            <a:pPr marL="288000" lvl="0" indent="-144000">
              <a:lnSpc>
                <a:spcPts val="1600"/>
              </a:lnSpc>
              <a:spcBef>
                <a:spcPts val="300"/>
              </a:spcBef>
              <a:buSzPct val="120000"/>
              <a:buFont typeface="Arial"/>
              <a:buChar char="•"/>
              <a:tabLst>
                <a:tab pos="743711" algn="l"/>
              </a:tabLst>
              <a:defRPr/>
            </a:pPr>
            <a:r>
              <a:rPr lang="fi-FI" sz="1300" dirty="0">
                <a:latin typeface="Lato" panose="020F0502020204030203" pitchFamily="34" charset="77"/>
                <a:cs typeface="Calibri"/>
              </a:rPr>
              <a:t>Huomioi, että myös ilmoitettu lunastusmaksu saatetaan indeksoida.</a:t>
            </a:r>
          </a:p>
          <a:p>
            <a:pPr marL="144000" lvl="0" indent="0" algn="just">
              <a:lnSpc>
                <a:spcPts val="1800"/>
              </a:lnSpc>
              <a:spcBef>
                <a:spcPts val="900"/>
              </a:spcBef>
              <a:spcAft>
                <a:spcPts val="800"/>
              </a:spcAft>
              <a:buNone/>
              <a:tabLst>
                <a:tab pos="286511" algn="l"/>
              </a:tabLst>
              <a:defRPr/>
            </a:pPr>
            <a:r>
              <a:rPr lang="fi-FI" sz="1600" b="1" dirty="0">
                <a:latin typeface="Lato" panose="020F0502020204030203" pitchFamily="34" charset="77"/>
              </a:rPr>
              <a:t>Arvioi tarjoajien uskottavuutta ja yritysten vakavaraisuutta.</a:t>
            </a:r>
          </a:p>
          <a:p>
            <a:pPr marL="288000" lvl="0" indent="-144000">
              <a:lnSpc>
                <a:spcPts val="1600"/>
              </a:lnSpc>
              <a:spcBef>
                <a:spcPts val="300"/>
              </a:spcBef>
              <a:buSzPct val="120000"/>
              <a:buFont typeface="Arial"/>
              <a:buChar char="•"/>
              <a:tabLst>
                <a:tab pos="743711" algn="l"/>
              </a:tabLst>
              <a:defRPr/>
            </a:pPr>
            <a:r>
              <a:rPr lang="fi-FI" sz="1300" dirty="0">
                <a:latin typeface="Lato" panose="020F0502020204030203" pitchFamily="34" charset="77"/>
                <a:cs typeface="Calibri"/>
              </a:rPr>
              <a:t>Huomioi esimerkiksi yhtiön lähivuosien taloudelliset tunnusluvut (esim. liikevaihto tai tase) huomioiden kuitenkin liiketoiminnan tyyppi </a:t>
            </a:r>
            <a:br>
              <a:rPr lang="fi-FI" sz="1300" dirty="0">
                <a:latin typeface="Lato" panose="020F0502020204030203" pitchFamily="34" charset="77"/>
                <a:cs typeface="Calibri"/>
              </a:rPr>
            </a:br>
            <a:r>
              <a:rPr lang="fi-FI" sz="1300" dirty="0">
                <a:latin typeface="Lato" panose="020F0502020204030203" pitchFamily="34" charset="77"/>
                <a:cs typeface="Calibri"/>
              </a:rPr>
              <a:t>(yritykset tekevät suuret alkuinvestoinnit ja saavat kuoletettua investointinsa vasta vuosien päästä).</a:t>
            </a:r>
          </a:p>
        </p:txBody>
      </p:sp>
      <p:grpSp>
        <p:nvGrpSpPr>
          <p:cNvPr id="5" name="Ryhmä 4">
            <a:extLst>
              <a:ext uri="{FF2B5EF4-FFF2-40B4-BE49-F238E27FC236}">
                <a16:creationId xmlns:a16="http://schemas.microsoft.com/office/drawing/2014/main" id="{C99B13E1-2525-4CA7-50EB-6427941011C1}"/>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6" name="Ellipsi 5">
              <a:extLst>
                <a:ext uri="{FF2B5EF4-FFF2-40B4-BE49-F238E27FC236}">
                  <a16:creationId xmlns:a16="http://schemas.microsoft.com/office/drawing/2014/main" id="{8FD7D839-306D-37FF-BCBF-17F82FBA8418}"/>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7" name="Ellipsi 6">
              <a:extLst>
                <a:ext uri="{FF2B5EF4-FFF2-40B4-BE49-F238E27FC236}">
                  <a16:creationId xmlns:a16="http://schemas.microsoft.com/office/drawing/2014/main" id="{77B97694-D1D7-C803-F12F-8B73B5078110}"/>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8" name="Suora yhdysviiva 7">
              <a:extLst>
                <a:ext uri="{FF2B5EF4-FFF2-40B4-BE49-F238E27FC236}">
                  <a16:creationId xmlns:a16="http://schemas.microsoft.com/office/drawing/2014/main" id="{DF919BF8-08CC-9C31-4555-769F2C59B926}"/>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9" name="Tekstiruutu 8">
              <a:extLst>
                <a:ext uri="{FF2B5EF4-FFF2-40B4-BE49-F238E27FC236}">
                  <a16:creationId xmlns:a16="http://schemas.microsoft.com/office/drawing/2014/main" id="{E5A538AD-F223-48A2-6A8B-218B297AB9A7}"/>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10" name="Tekstiruutu 9">
              <a:extLst>
                <a:ext uri="{FF2B5EF4-FFF2-40B4-BE49-F238E27FC236}">
                  <a16:creationId xmlns:a16="http://schemas.microsoft.com/office/drawing/2014/main" id="{11354BA0-5FAB-C598-BBFF-74C24C60F811}"/>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B54507A0-B6A3-7FCF-1F64-71D6FE096DB8}"/>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28</a:t>
            </a:fld>
            <a:endParaRPr lang="fi-FI" dirty="0"/>
          </a:p>
        </p:txBody>
      </p:sp>
      <p:pic>
        <p:nvPicPr>
          <p:cNvPr id="12" name="Kuva 11">
            <a:extLst>
              <a:ext uri="{FF2B5EF4-FFF2-40B4-BE49-F238E27FC236}">
                <a16:creationId xmlns:a16="http://schemas.microsoft.com/office/drawing/2014/main" id="{A7CA37D6-723F-8C20-5026-8A440557E97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317030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48771A7-EB70-D35A-A10C-866D806986EB}"/>
              </a:ext>
            </a:extLst>
          </p:cNvPr>
          <p:cNvSpPr>
            <a:spLocks noGrp="1"/>
          </p:cNvSpPr>
          <p:nvPr>
            <p:ph type="title"/>
          </p:nvPr>
        </p:nvSpPr>
        <p:spPr>
          <a:xfrm>
            <a:off x="0" y="540000"/>
            <a:ext cx="11855936" cy="506114"/>
          </a:xfrm>
        </p:spPr>
        <p:txBody>
          <a:bodyPr/>
          <a:lstStyle/>
          <a:p>
            <a:r>
              <a:rPr lang="fi-FI" dirty="0">
                <a:ea typeface="Lato"/>
                <a:cs typeface="Lato"/>
              </a:rPr>
              <a:t>Energiapalvelun pullonkaulat ja haasteet</a:t>
            </a:r>
            <a:endParaRPr lang="fi-FI" dirty="0"/>
          </a:p>
        </p:txBody>
      </p:sp>
      <p:sp>
        <p:nvSpPr>
          <p:cNvPr id="14" name="Tekstiruutu 13">
            <a:extLst>
              <a:ext uri="{FF2B5EF4-FFF2-40B4-BE49-F238E27FC236}">
                <a16:creationId xmlns:a16="http://schemas.microsoft.com/office/drawing/2014/main" id="{CF8C8AD1-0ED5-1545-E3F6-D4917CC57C86}"/>
              </a:ext>
            </a:extLst>
          </p:cNvPr>
          <p:cNvSpPr txBox="1"/>
          <p:nvPr/>
        </p:nvSpPr>
        <p:spPr>
          <a:xfrm>
            <a:off x="719998" y="1328653"/>
            <a:ext cx="10862402" cy="215444"/>
          </a:xfrm>
          <a:prstGeom prst="rect">
            <a:avLst/>
          </a:prstGeom>
          <a:noFill/>
        </p:spPr>
        <p:txBody>
          <a:bodyPr wrap="square" lIns="0" tIns="0" rIns="0" bIns="0">
            <a:noAutofit/>
          </a:bodyPr>
          <a:lstStyle/>
          <a:p>
            <a:pPr marL="0" indent="0">
              <a:buNone/>
            </a:pPr>
            <a:r>
              <a:rPr lang="fi-FI" sz="1400" dirty="0">
                <a:latin typeface="Lato" panose="020F0502020204030203" pitchFamily="34" charset="77"/>
                <a:ea typeface="Calibri" panose="020F0502020204030204"/>
                <a:cs typeface="Calibri" panose="020F0502020204030204"/>
              </a:rPr>
              <a:t>Alueellisen energiapalvelun toteutuksessa on tunnistettuja haasteita, jotka on hyvä huomioida valmistelun aikana.</a:t>
            </a:r>
          </a:p>
        </p:txBody>
      </p:sp>
      <p:sp>
        <p:nvSpPr>
          <p:cNvPr id="3" name="Sisällön paikkamerkki 2">
            <a:extLst>
              <a:ext uri="{FF2B5EF4-FFF2-40B4-BE49-F238E27FC236}">
                <a16:creationId xmlns:a16="http://schemas.microsoft.com/office/drawing/2014/main" id="{A21682FF-E07D-4948-E429-9DB48420D8F6}"/>
              </a:ext>
            </a:extLst>
          </p:cNvPr>
          <p:cNvSpPr>
            <a:spLocks noGrp="1"/>
          </p:cNvSpPr>
          <p:nvPr>
            <p:ph idx="1"/>
          </p:nvPr>
        </p:nvSpPr>
        <p:spPr>
          <a:xfrm>
            <a:off x="719998" y="1749634"/>
            <a:ext cx="10929602" cy="4625016"/>
          </a:xfrm>
        </p:spPr>
        <p:txBody>
          <a:bodyPr numCol="2" spcCol="36000"/>
          <a:lstStyle/>
          <a:p>
            <a:pPr marL="144000" indent="-144000">
              <a:lnSpc>
                <a:spcPts val="1500"/>
              </a:lnSpc>
              <a:spcBef>
                <a:spcPts val="300"/>
              </a:spcBef>
              <a:spcAft>
                <a:spcPts val="0"/>
              </a:spcAft>
              <a:buSzPct val="120000"/>
              <a:buFont typeface="Arial" panose="020B0604020202020204" pitchFamily="34" charset="0"/>
              <a:buChar char="•"/>
              <a:defRPr/>
            </a:pPr>
            <a:r>
              <a:rPr lang="fi-FI" sz="1300" b="1" kern="0" dirty="0">
                <a:latin typeface="Lato" panose="020F0502020204030203" pitchFamily="34" charset="77"/>
                <a:ea typeface="+mn-ea"/>
                <a:cs typeface="Calibri"/>
              </a:rPr>
              <a:t>Alueen omistuksen pirstaloituminen. </a:t>
            </a:r>
            <a:r>
              <a:rPr lang="fi-FI" sz="1300" kern="0" dirty="0">
                <a:latin typeface="Lato" panose="020F0502020204030203" pitchFamily="34" charset="77"/>
                <a:ea typeface="+mn-ea"/>
                <a:cs typeface="Calibri"/>
              </a:rPr>
              <a:t>Useamman kiinteistön omistajan kanssa neuvottelu sekä suunnitelmien ja aikataulujen yhteen-sovittaminen muodostavat riskin. Riskin toteutumisen seuraukset:</a:t>
            </a:r>
          </a:p>
          <a:p>
            <a:pPr marL="468000" lvl="2" indent="-171450">
              <a:lnSpc>
                <a:spcPts val="1500"/>
              </a:lnSpc>
              <a:spcBef>
                <a:spcPts val="300"/>
              </a:spcBef>
              <a:buSzPct val="120000"/>
              <a:buFont typeface="Normaali järjestelmäfontti"/>
              <a:buChar char="–"/>
            </a:pPr>
            <a:r>
              <a:rPr lang="fi-FI" sz="1300" dirty="0">
                <a:cs typeface="Calibri" panose="020F0502020204030204"/>
              </a:rPr>
              <a:t>Kustannukset kasvavat.</a:t>
            </a:r>
          </a:p>
          <a:p>
            <a:pPr marL="468000" lvl="2" indent="-171450">
              <a:lnSpc>
                <a:spcPts val="1500"/>
              </a:lnSpc>
              <a:buSzPct val="120000"/>
              <a:buFont typeface="Normaali järjestelmäfontti"/>
              <a:buChar char="–"/>
            </a:pPr>
            <a:r>
              <a:rPr lang="fi-FI" sz="1300" dirty="0">
                <a:cs typeface="Calibri" panose="020F0502020204030204"/>
              </a:rPr>
              <a:t>Hanke ei saa kaikkia kiinteistön omistajia sitoutumaan palvelumalliin.</a:t>
            </a:r>
          </a:p>
          <a:p>
            <a:pPr marL="144000" indent="-144000">
              <a:lnSpc>
                <a:spcPts val="1500"/>
              </a:lnSpc>
              <a:spcBef>
                <a:spcPts val="600"/>
              </a:spcBef>
              <a:spcAft>
                <a:spcPts val="300"/>
              </a:spcAft>
              <a:buSzPct val="120000"/>
              <a:buFont typeface="Arial" panose="020B0604020202020204" pitchFamily="34" charset="0"/>
              <a:buChar char="•"/>
              <a:defRPr/>
            </a:pPr>
            <a:r>
              <a:rPr lang="fi-FI" sz="1300" b="1" kern="0" dirty="0">
                <a:latin typeface="Lato" panose="020F0502020204030203" pitchFamily="34" charset="77"/>
                <a:ea typeface="+mn-ea"/>
                <a:cs typeface="Calibri"/>
              </a:rPr>
              <a:t>Asiakkaiden sitouttaminen. </a:t>
            </a:r>
            <a:r>
              <a:rPr lang="fi-FI" sz="1300" kern="0" dirty="0">
                <a:latin typeface="Lato" panose="020F0502020204030203" pitchFamily="34" charset="77"/>
                <a:ea typeface="+mn-ea"/>
                <a:cs typeface="Calibri"/>
              </a:rPr>
              <a:t>Mikäli kaupunki vastaa energiapalvelun hankinnasta, kaupungilla on vastuu sitouttaa asiakkaat ratkaisuun.  </a:t>
            </a:r>
          </a:p>
          <a:p>
            <a:pPr marL="468000" lvl="2" indent="-171450">
              <a:lnSpc>
                <a:spcPts val="1500"/>
              </a:lnSpc>
              <a:buSzPct val="120000"/>
              <a:buFont typeface="Normaali järjestelmäfontti"/>
              <a:buChar char="–"/>
            </a:pPr>
            <a:r>
              <a:rPr lang="fi-FI" sz="1300" dirty="0">
                <a:cs typeface="Calibri" panose="020F0502020204030204"/>
              </a:rPr>
              <a:t>Kaavassa ei voida määrätä energiaratkaisua.</a:t>
            </a:r>
          </a:p>
          <a:p>
            <a:pPr marL="468000" lvl="2" indent="-171450">
              <a:lnSpc>
                <a:spcPts val="1500"/>
              </a:lnSpc>
              <a:buSzPct val="120000"/>
              <a:buFont typeface="Normaali järjestelmäfontti"/>
              <a:buChar char="–"/>
            </a:pPr>
            <a:r>
              <a:rPr lang="fi-FI" sz="1300" dirty="0">
                <a:cs typeface="Calibri" panose="020F0502020204030204"/>
              </a:rPr>
              <a:t>Tämän voi tehdä esim. esisopimuksilla tai tontinluovutusehdoissa </a:t>
            </a:r>
            <a:br>
              <a:rPr lang="fi-FI" sz="1300" dirty="0">
                <a:cs typeface="Calibri" panose="020F0502020204030204"/>
              </a:rPr>
            </a:br>
            <a:r>
              <a:rPr lang="fi-FI" sz="1300" dirty="0">
                <a:cs typeface="Calibri" panose="020F0502020204030204"/>
              </a:rPr>
              <a:t>(katso sivut 31–34).</a:t>
            </a:r>
          </a:p>
          <a:p>
            <a:pPr marL="144000" indent="-144000">
              <a:lnSpc>
                <a:spcPts val="1500"/>
              </a:lnSpc>
              <a:spcBef>
                <a:spcPts val="600"/>
              </a:spcBef>
              <a:spcAft>
                <a:spcPts val="300"/>
              </a:spcAft>
              <a:buSzPct val="120000"/>
              <a:buFont typeface="Arial" panose="020B0604020202020204" pitchFamily="34" charset="0"/>
              <a:buChar char="•"/>
              <a:defRPr/>
            </a:pPr>
            <a:r>
              <a:rPr lang="fi-FI" sz="1300" b="1" kern="0" dirty="0">
                <a:latin typeface="Lato" panose="020F0502020204030203" pitchFamily="34" charset="77"/>
                <a:ea typeface="+mn-ea"/>
                <a:cs typeface="Calibri"/>
              </a:rPr>
              <a:t>Vaiheistus: </a:t>
            </a:r>
          </a:p>
          <a:p>
            <a:pPr marL="468000" lvl="2" indent="-171450">
              <a:lnSpc>
                <a:spcPts val="1500"/>
              </a:lnSpc>
              <a:buSzPct val="120000"/>
              <a:buFont typeface="Normaali järjestelmäfontti"/>
              <a:buChar char="–"/>
            </a:pPr>
            <a:r>
              <a:rPr lang="fi-FI" sz="1300" dirty="0">
                <a:cs typeface="Calibri" panose="020F0502020204030204"/>
              </a:rPr>
              <a:t>Aikataulujen suunnittelu: Alueellisen energiapalvelun on </a:t>
            </a:r>
            <a:r>
              <a:rPr lang="fi-FI" sz="1300" dirty="0" err="1">
                <a:cs typeface="Calibri" panose="020F0502020204030204"/>
              </a:rPr>
              <a:t>toteu-duttava</a:t>
            </a:r>
            <a:r>
              <a:rPr lang="fi-FI" sz="1300" dirty="0">
                <a:cs typeface="Calibri" panose="020F0502020204030204"/>
              </a:rPr>
              <a:t> noin viiden vuoden aikajänteellä tai hanke on jaettava pienemmiksi kokonaisuuksiksi. Vaiheistuksen suunnittelu jo kaavoituksen aikana on tärkeää, jotta alueen aikataululle </a:t>
            </a:r>
            <a:br>
              <a:rPr lang="fi-FI" sz="1300" dirty="0">
                <a:cs typeface="Calibri" panose="020F0502020204030204"/>
              </a:rPr>
            </a:br>
            <a:r>
              <a:rPr lang="fi-FI" sz="1300" dirty="0">
                <a:cs typeface="Calibri" panose="020F0502020204030204"/>
              </a:rPr>
              <a:t>saadaan selkeät raamit.</a:t>
            </a:r>
          </a:p>
          <a:p>
            <a:pPr marL="468000" lvl="2" indent="-172800">
              <a:lnSpc>
                <a:spcPts val="1500"/>
              </a:lnSpc>
              <a:buSzPct val="120000"/>
              <a:buFont typeface="Normaali järjestelmäfontti"/>
              <a:buChar char="–"/>
            </a:pPr>
            <a:r>
              <a:rPr lang="fi-FI" sz="1300" dirty="0">
                <a:cs typeface="Calibri" panose="020F0502020204030204"/>
              </a:rPr>
              <a:t>Hankkeiden aikataulujen yhteensovittaminen koko hankkeen ajan:</a:t>
            </a:r>
          </a:p>
          <a:p>
            <a:pPr marL="756000" lvl="2" indent="-172800">
              <a:lnSpc>
                <a:spcPts val="1500"/>
              </a:lnSpc>
              <a:buFont typeface="Courier New" panose="02070309020205020404" pitchFamily="49" charset="0"/>
              <a:buChar char="o"/>
            </a:pPr>
            <a:r>
              <a:rPr lang="fi-FI" sz="1300" dirty="0">
                <a:latin typeface="Lato" panose="020F0502020204030203" pitchFamily="34" charset="77"/>
                <a:ea typeface="Calibri" panose="020F0502020204030204"/>
                <a:cs typeface="Calibri" panose="020F0502020204030204"/>
              </a:rPr>
              <a:t>tontinluovutusehdot – vaatimukset rakentumisaikataululle</a:t>
            </a:r>
          </a:p>
          <a:p>
            <a:pPr marL="756000" lvl="2" indent="-172800">
              <a:lnSpc>
                <a:spcPts val="1500"/>
              </a:lnSpc>
              <a:buFont typeface="Courier New" panose="02070309020205020404" pitchFamily="49" charset="0"/>
              <a:buChar char="o"/>
            </a:pPr>
            <a:r>
              <a:rPr lang="fi-FI" sz="1300" dirty="0">
                <a:latin typeface="Lato" panose="020F0502020204030203" pitchFamily="34" charset="77"/>
                <a:ea typeface="Calibri" panose="020F0502020204030204"/>
                <a:cs typeface="Calibri" panose="020F0502020204030204"/>
              </a:rPr>
              <a:t>aluekehityksen aikataulujen jakaminen</a:t>
            </a:r>
          </a:p>
          <a:p>
            <a:pPr marL="756000" lvl="2" indent="-172800">
              <a:lnSpc>
                <a:spcPts val="1500"/>
              </a:lnSpc>
              <a:buFont typeface="Courier New" panose="02070309020205020404" pitchFamily="49" charset="0"/>
              <a:buChar char="o"/>
            </a:pPr>
            <a:r>
              <a:rPr lang="fi-FI" sz="1300" dirty="0">
                <a:latin typeface="Lato" panose="020F0502020204030203" pitchFamily="34" charset="77"/>
                <a:ea typeface="Calibri" panose="020F0502020204030204"/>
                <a:cs typeface="Calibri" panose="020F0502020204030204"/>
              </a:rPr>
              <a:t>aikataulun kriittisten vaiheiden tunnistaminen</a:t>
            </a:r>
          </a:p>
          <a:p>
            <a:pPr marL="756000" lvl="2" indent="-172800">
              <a:lnSpc>
                <a:spcPts val="1500"/>
              </a:lnSpc>
              <a:buFont typeface="Courier New" panose="02070309020205020404" pitchFamily="49" charset="0"/>
              <a:buChar char="o"/>
            </a:pPr>
            <a:r>
              <a:rPr lang="fi-FI" sz="1300" dirty="0">
                <a:latin typeface="Lato" panose="020F0502020204030203" pitchFamily="34" charset="77"/>
                <a:ea typeface="Calibri" panose="020F0502020204030204"/>
                <a:cs typeface="Calibri" panose="020F0502020204030204"/>
              </a:rPr>
              <a:t>rakennushankkeiden yhteensovittaminen</a:t>
            </a:r>
          </a:p>
          <a:p>
            <a:pPr marL="756000" lvl="2" indent="-172800">
              <a:lnSpc>
                <a:spcPts val="1500"/>
              </a:lnSpc>
              <a:buFont typeface="Courier New" panose="02070309020205020404" pitchFamily="49" charset="0"/>
              <a:buChar char="o"/>
            </a:pPr>
            <a:r>
              <a:rPr lang="fi-FI" sz="1300" dirty="0">
                <a:cs typeface="Calibri" panose="020F0502020204030204"/>
              </a:rPr>
              <a:t>muutoksista tiedotus ja reagointi.</a:t>
            </a:r>
          </a:p>
          <a:p>
            <a:pPr marL="144000" indent="-172800">
              <a:lnSpc>
                <a:spcPts val="1500"/>
              </a:lnSpc>
              <a:spcBef>
                <a:spcPts val="300"/>
              </a:spcBef>
              <a:spcAft>
                <a:spcPts val="300"/>
              </a:spcAft>
              <a:buSzPct val="120000"/>
              <a:buFont typeface="Arial" panose="020B0604020202020204" pitchFamily="34" charset="0"/>
              <a:buChar char="•"/>
            </a:pPr>
            <a:r>
              <a:rPr lang="fi-FI" sz="1300" b="1" kern="0" dirty="0">
                <a:ea typeface="+mn-ea"/>
                <a:cs typeface="Calibri"/>
              </a:rPr>
              <a:t>Alueverkon rakentaminen ja vaiheistus:</a:t>
            </a:r>
          </a:p>
          <a:p>
            <a:pPr marL="504000" lvl="2" indent="-172800">
              <a:lnSpc>
                <a:spcPts val="1500"/>
              </a:lnSpc>
              <a:buSzPct val="120000"/>
              <a:buFont typeface="Normaali järjestelmäfontti"/>
              <a:buChar char="–"/>
            </a:pPr>
            <a:r>
              <a:rPr lang="fi-FI" sz="1300" dirty="0">
                <a:cs typeface="Calibri" panose="020F0502020204030204"/>
              </a:rPr>
              <a:t>Alueverkon toteutuksesta voi vastata joko tilaaja tai energiayhtiö, </a:t>
            </a:r>
            <a:br>
              <a:rPr lang="fi-FI" sz="1300" dirty="0">
                <a:cs typeface="Calibri" panose="020F0502020204030204"/>
              </a:rPr>
            </a:br>
            <a:r>
              <a:rPr lang="fi-FI" sz="1300" dirty="0">
                <a:cs typeface="Calibri" panose="020F0502020204030204"/>
              </a:rPr>
              <a:t>ja vastuunjako on tärkeää määritellä jo hankinnan suunnittelu-vaiheessa.</a:t>
            </a:r>
          </a:p>
          <a:p>
            <a:pPr marL="504000" lvl="2" indent="-172800">
              <a:lnSpc>
                <a:spcPts val="1500"/>
              </a:lnSpc>
              <a:buSzPct val="120000"/>
              <a:buFont typeface="Normaali järjestelmäfontti"/>
              <a:buChar char="–"/>
            </a:pPr>
            <a:r>
              <a:rPr lang="fi-FI" sz="1300" dirty="0">
                <a:cs typeface="Calibri" panose="020F0502020204030204"/>
              </a:rPr>
              <a:t>Mikäli alueverkko rakennetaan ennen kiinteistöjen toteutusta, kustannuksia voidaan alentaa toteuttamalla verkko samanaikaisesti katuhankkeiden kanssa. Tämä edellyttää, että energiapalvelun hankinta ja suunnittelu on tehty ennakkoon, alue kehittyy </a:t>
            </a:r>
            <a:r>
              <a:rPr lang="fi-FI" sz="1300" dirty="0" err="1">
                <a:cs typeface="Calibri" panose="020F0502020204030204"/>
              </a:rPr>
              <a:t>suhteel-lisen</a:t>
            </a:r>
            <a:r>
              <a:rPr lang="fi-FI" sz="1300" dirty="0">
                <a:cs typeface="Calibri" panose="020F0502020204030204"/>
              </a:rPr>
              <a:t> lyhyellä aikajänteellä ja tulevat rakennukset toteutetaan valitun energiaratkaisun teknisten edellytysten mukaisesti.</a:t>
            </a:r>
          </a:p>
          <a:p>
            <a:pPr marL="504000" lvl="2" indent="-172800">
              <a:lnSpc>
                <a:spcPts val="1500"/>
              </a:lnSpc>
              <a:buSzPct val="120000"/>
              <a:buFont typeface="Normaali järjestelmäfontti"/>
              <a:buChar char="–"/>
            </a:pPr>
            <a:r>
              <a:rPr lang="fi-FI" sz="1300" dirty="0">
                <a:cs typeface="Calibri" panose="020F0502020204030204"/>
              </a:rPr>
              <a:t>Alueverkko voidaan toteuttaa myös vaiheittain rakennushankkeiden käynnistyessä. Tämä toteutusmalli on tyypillisesti rakentamis-kustannuksiltaan kalliimpi ja edellyttää rakennushankkeiden aikataulujen huolellista yhteensovittamista. Toisaalta vaiheittainen toteutus lisää joustavuutta, mahdollistaa reagoinnin suunnitelmien muutoksiin ja voi lyhentää investoinnin takaisinmaksuaikaa.</a:t>
            </a:r>
          </a:p>
          <a:p>
            <a:pPr marL="144000" lvl="2" indent="-172800">
              <a:lnSpc>
                <a:spcPts val="1500"/>
              </a:lnSpc>
              <a:spcBef>
                <a:spcPts val="600"/>
              </a:spcBef>
              <a:spcAft>
                <a:spcPts val="300"/>
              </a:spcAft>
              <a:buSzPct val="120000"/>
              <a:buFont typeface="Arial" panose="020B0604020202020204" pitchFamily="34" charset="0"/>
              <a:buChar char="•"/>
            </a:pPr>
            <a:r>
              <a:rPr lang="fi-FI" sz="1300" b="1" dirty="0">
                <a:latin typeface="Lato" panose="020F0502020204030203" pitchFamily="34" charset="77"/>
                <a:cs typeface="Calibri" panose="020F0502020204030204"/>
              </a:rPr>
              <a:t>Investointikustannukset</a:t>
            </a:r>
          </a:p>
          <a:p>
            <a:pPr marL="504000" lvl="1" indent="-172800">
              <a:lnSpc>
                <a:spcPts val="1500"/>
              </a:lnSpc>
              <a:buFont typeface="Normaali järjestelmäfontti"/>
              <a:buChar char="–"/>
            </a:pPr>
            <a:r>
              <a:rPr lang="fi-FI" sz="1300" dirty="0">
                <a:cs typeface="Calibri" panose="020F0502020204030204"/>
              </a:rPr>
              <a:t>Taserajoista riippuen kustannusten arviointi voi olla haastavaa. </a:t>
            </a:r>
          </a:p>
          <a:p>
            <a:pPr marL="0" indent="0">
              <a:buNone/>
            </a:pPr>
            <a:endParaRPr lang="fi-FI" dirty="0"/>
          </a:p>
        </p:txBody>
      </p:sp>
      <p:grpSp>
        <p:nvGrpSpPr>
          <p:cNvPr id="4" name="Ryhmä 3">
            <a:extLst>
              <a:ext uri="{FF2B5EF4-FFF2-40B4-BE49-F238E27FC236}">
                <a16:creationId xmlns:a16="http://schemas.microsoft.com/office/drawing/2014/main" id="{3F9FC2C7-5EAF-BEDA-A441-9CADE7200A7B}"/>
              </a:ext>
              <a:ext uri="{C183D7F6-B498-43B3-948B-1728B52AA6E4}">
                <adec:decorative xmlns:adec="http://schemas.microsoft.com/office/drawing/2017/decorative" val="1"/>
              </a:ext>
            </a:extLst>
          </p:cNvPr>
          <p:cNvGrpSpPr/>
          <p:nvPr/>
        </p:nvGrpSpPr>
        <p:grpSpPr>
          <a:xfrm>
            <a:off x="6289195" y="5720980"/>
            <a:ext cx="3806528" cy="586995"/>
            <a:chOff x="6289195" y="5720980"/>
            <a:chExt cx="3806528" cy="586995"/>
          </a:xfrm>
        </p:grpSpPr>
        <p:sp>
          <p:nvSpPr>
            <p:cNvPr id="8" name="Pyöristetty suorakulmio 7">
              <a:extLst>
                <a:ext uri="{FF2B5EF4-FFF2-40B4-BE49-F238E27FC236}">
                  <a16:creationId xmlns:a16="http://schemas.microsoft.com/office/drawing/2014/main" id="{6373A726-54CD-5BF1-6C5F-6C82864AB0AB}"/>
                </a:ext>
                <a:ext uri="{C183D7F6-B498-43B3-948B-1728B52AA6E4}">
                  <adec:decorative xmlns:adec="http://schemas.microsoft.com/office/drawing/2017/decorative" val="1"/>
                </a:ext>
              </a:extLst>
            </p:cNvPr>
            <p:cNvSpPr/>
            <p:nvPr/>
          </p:nvSpPr>
          <p:spPr>
            <a:xfrm>
              <a:off x="6938279" y="5758652"/>
              <a:ext cx="3102823" cy="507907"/>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7B18C87A-0D53-7C7C-049F-53A79DF0662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6334296" y="5730938"/>
              <a:ext cx="569662" cy="569787"/>
            </a:xfrm>
            <a:prstGeom prst="rect">
              <a:avLst/>
            </a:prstGeom>
          </p:spPr>
        </p:pic>
        <p:sp>
          <p:nvSpPr>
            <p:cNvPr id="10" name="Tekstiruutu 9">
              <a:extLst>
                <a:ext uri="{FF2B5EF4-FFF2-40B4-BE49-F238E27FC236}">
                  <a16:creationId xmlns:a16="http://schemas.microsoft.com/office/drawing/2014/main" id="{C411309E-A074-D3B1-6129-34A7C4F4D712}"/>
                </a:ext>
                <a:ext uri="{C183D7F6-B498-43B3-948B-1728B52AA6E4}">
                  <adec:decorative xmlns:adec="http://schemas.microsoft.com/office/drawing/2017/decorative" val="1"/>
                </a:ext>
              </a:extLst>
            </p:cNvPr>
            <p:cNvSpPr txBox="1"/>
            <p:nvPr/>
          </p:nvSpPr>
          <p:spPr>
            <a:xfrm>
              <a:off x="7019766" y="5830361"/>
              <a:ext cx="3021336" cy="436197"/>
            </a:xfrm>
            <a:prstGeom prst="rect">
              <a:avLst/>
            </a:prstGeom>
            <a:noFill/>
          </p:spPr>
          <p:txBody>
            <a:bodyPr wrap="square" lIns="0" tIns="0" rIns="0" bIns="0">
              <a:noAutofit/>
            </a:bodyPr>
            <a:lstStyle/>
            <a:p>
              <a:pPr marR="0">
                <a:spcBef>
                  <a:spcPts val="2000"/>
                </a:spcBef>
                <a:spcAft>
                  <a:spcPts val="600"/>
                </a:spcAft>
                <a:buNone/>
              </a:pPr>
              <a:r>
                <a:rPr lang="fi-FI" sz="1100" u="sng" dirty="0">
                  <a:solidFill>
                    <a:schemeClr val="tx2"/>
                  </a:solidFill>
                  <a:latin typeface="Lato" panose="020F0502020204030203" pitchFamily="34" charset="77"/>
                  <a:hlinkClick r:id="rId4"/>
                </a:rPr>
                <a:t>Lue lisää riskien kartoittamisesta ja käsittelystä </a:t>
              </a:r>
              <a:br>
                <a:rPr lang="fi-FI" sz="1100" u="sng" dirty="0">
                  <a:solidFill>
                    <a:schemeClr val="tx2"/>
                  </a:solidFill>
                  <a:latin typeface="Lato" panose="020F0502020204030203" pitchFamily="34" charset="77"/>
                  <a:hlinkClick r:id="rId4"/>
                </a:rPr>
              </a:br>
              <a:r>
                <a:rPr lang="fi-FI" sz="1100" u="sng" dirty="0">
                  <a:solidFill>
                    <a:schemeClr val="tx2"/>
                  </a:solidFill>
                  <a:latin typeface="Lato" panose="020F0502020204030203" pitchFamily="34" charset="77"/>
                  <a:hlinkClick r:id="rId4"/>
                </a:rPr>
                <a:t>Excel-aineiston välilehdeltä 5. Riskikartoitus</a:t>
              </a:r>
              <a:r>
                <a:rPr lang="fi-FI" sz="1100" u="sng" dirty="0">
                  <a:solidFill>
                    <a:schemeClr val="tx2"/>
                  </a:solidFill>
                  <a:latin typeface="Lato" panose="020F0502020204030203" pitchFamily="34" charset="77"/>
                </a:rPr>
                <a:t>.</a:t>
              </a:r>
            </a:p>
          </p:txBody>
        </p:sp>
        <p:sp>
          <p:nvSpPr>
            <p:cNvPr id="11" name="Pyöristetty suorakulmio 10">
              <a:extLst>
                <a:ext uri="{FF2B5EF4-FFF2-40B4-BE49-F238E27FC236}">
                  <a16:creationId xmlns:a16="http://schemas.microsoft.com/office/drawing/2014/main" id="{B32C6077-FBA2-A504-ABAB-CDEFC06535F2}"/>
                </a:ext>
                <a:ext uri="{C183D7F6-B498-43B3-948B-1728B52AA6E4}">
                  <adec:decorative xmlns:adec="http://schemas.microsoft.com/office/drawing/2017/decorative" val="1"/>
                </a:ext>
              </a:extLst>
            </p:cNvPr>
            <p:cNvSpPr/>
            <p:nvPr/>
          </p:nvSpPr>
          <p:spPr>
            <a:xfrm>
              <a:off x="6289195" y="5720980"/>
              <a:ext cx="3806528" cy="586995"/>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sp>
        <p:nvSpPr>
          <p:cNvPr id="12" name="Dian numeron paikkamerkki 3">
            <a:extLst>
              <a:ext uri="{FF2B5EF4-FFF2-40B4-BE49-F238E27FC236}">
                <a16:creationId xmlns:a16="http://schemas.microsoft.com/office/drawing/2014/main" id="{5BA44AC8-94A5-5870-7518-1B0B2EA3030C}"/>
              </a:ext>
              <a:ext uri="{C183D7F6-B498-43B3-948B-1728B52AA6E4}">
                <adec:decorative xmlns:adec="http://schemas.microsoft.com/office/drawing/2017/decorative" val="1"/>
              </a:ext>
            </a:extLst>
          </p:cNvPr>
          <p:cNvSpPr>
            <a:spLocks noGrp="1"/>
          </p:cNvSpPr>
          <p:nvPr>
            <p:ph type="sldNum" sz="quarter" idx="10"/>
          </p:nvPr>
        </p:nvSpPr>
        <p:spPr>
          <a:xfrm>
            <a:off x="11649600" y="6368548"/>
            <a:ext cx="273536" cy="325804"/>
          </a:xfrm>
        </p:spPr>
        <p:txBody>
          <a:bodyPr/>
          <a:lstStyle/>
          <a:p>
            <a:fld id="{E70901DD-1AA0-E848-912F-2A393D06EFBD}" type="slidenum">
              <a:rPr lang="fi-FI" smtClean="0"/>
              <a:pPr/>
              <a:t>29</a:t>
            </a:fld>
            <a:endParaRPr lang="fi-FI" dirty="0"/>
          </a:p>
        </p:txBody>
      </p:sp>
      <p:pic>
        <p:nvPicPr>
          <p:cNvPr id="15" name="Kuva 14">
            <a:extLst>
              <a:ext uri="{FF2B5EF4-FFF2-40B4-BE49-F238E27FC236}">
                <a16:creationId xmlns:a16="http://schemas.microsoft.com/office/drawing/2014/main" id="{E98F3EAC-6089-7A36-0963-1D42C3ECC5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3852551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4A60B1-86B7-0B30-7033-24023C6CE9F0}"/>
              </a:ext>
            </a:extLst>
          </p:cNvPr>
          <p:cNvSpPr txBox="1">
            <a:spLocks noGrp="1"/>
          </p:cNvSpPr>
          <p:nvPr>
            <p:ph type="title" idx="4294967295"/>
          </p:nvPr>
        </p:nvSpPr>
        <p:spPr>
          <a:xfrm>
            <a:off x="1260" y="900000"/>
            <a:ext cx="12192000" cy="163593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5. Tontinluovutus ja</a:t>
            </a:r>
            <a:b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b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maankäytön ohjaus</a:t>
            </a:r>
          </a:p>
        </p:txBody>
      </p:sp>
      <p:grpSp>
        <p:nvGrpSpPr>
          <p:cNvPr id="77" name="Ryhmä 76">
            <a:extLst>
              <a:ext uri="{FF2B5EF4-FFF2-40B4-BE49-F238E27FC236}">
                <a16:creationId xmlns:a16="http://schemas.microsoft.com/office/drawing/2014/main" id="{D6022EAD-6914-28D2-C2F0-1E3BAAFF699A}"/>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53" name="Kuva 527">
              <a:extLst>
                <a:ext uri="{FF2B5EF4-FFF2-40B4-BE49-F238E27FC236}">
                  <a16:creationId xmlns:a16="http://schemas.microsoft.com/office/drawing/2014/main" id="{EB3A40CF-2C82-DDCA-3D36-CEDD3ACE9C37}"/>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4" name="Kuva 528">
              <a:extLst>
                <a:ext uri="{FF2B5EF4-FFF2-40B4-BE49-F238E27FC236}">
                  <a16:creationId xmlns:a16="http://schemas.microsoft.com/office/drawing/2014/main" id="{38B21542-6CD7-A5C0-AB61-1DF53C1AEEA5}"/>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5" name="Kuva 527">
              <a:extLst>
                <a:ext uri="{FF2B5EF4-FFF2-40B4-BE49-F238E27FC236}">
                  <a16:creationId xmlns:a16="http://schemas.microsoft.com/office/drawing/2014/main" id="{8357A450-D3EB-AA60-B9E9-98B2D8DE0BAB}"/>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F6D220A0-A047-ADDF-F9B2-ADC292D9F561}"/>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73964EA3-DF54-59C0-1920-E80D0288AB7A}"/>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E30A280C-EC96-A4E5-E5F5-4308AAE0BBC5}"/>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EBB2D0E7-F583-0FDD-0D6F-E41B622EA5DD}"/>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CC455571-CDD1-437F-79E9-0BCE0EB2214F}"/>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592A7E82-F0E1-38B3-3023-22E150AFE8F3}"/>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63CF89D4-8E7F-25FA-DCD7-193489733F5B}"/>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5C7D607C-8114-AC1D-BEC7-B116929638CD}"/>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4" name="Google Shape;539;p3">
              <a:extLst>
                <a:ext uri="{FF2B5EF4-FFF2-40B4-BE49-F238E27FC236}">
                  <a16:creationId xmlns:a16="http://schemas.microsoft.com/office/drawing/2014/main" id="{FBB40B96-49DB-A878-995E-2C39E1B92CFA}"/>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5" name="Google Shape;539;p3">
              <a:extLst>
                <a:ext uri="{FF2B5EF4-FFF2-40B4-BE49-F238E27FC236}">
                  <a16:creationId xmlns:a16="http://schemas.microsoft.com/office/drawing/2014/main" id="{82B73AE6-2DCC-3F70-2B61-CA85BEDEEA90}"/>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6" name="Google Shape;541;p3">
              <a:extLst>
                <a:ext uri="{FF2B5EF4-FFF2-40B4-BE49-F238E27FC236}">
                  <a16:creationId xmlns:a16="http://schemas.microsoft.com/office/drawing/2014/main" id="{F23B8FE1-ACDA-69AD-B50F-559C12DCD2F1}"/>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7" name="Google Shape;543;p3">
              <a:extLst>
                <a:ext uri="{FF2B5EF4-FFF2-40B4-BE49-F238E27FC236}">
                  <a16:creationId xmlns:a16="http://schemas.microsoft.com/office/drawing/2014/main" id="{18974ECD-2A37-6175-D8ED-272BF466275E}"/>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8" name="Google Shape;545;p3">
              <a:extLst>
                <a:ext uri="{FF2B5EF4-FFF2-40B4-BE49-F238E27FC236}">
                  <a16:creationId xmlns:a16="http://schemas.microsoft.com/office/drawing/2014/main" id="{615B9745-4195-4EA6-185F-8DFD6F6149BC}"/>
                </a:ext>
                <a:ext uri="{C183D7F6-B498-43B3-948B-1728B52AA6E4}">
                  <adec:decorative xmlns:adec="http://schemas.microsoft.com/office/drawing/2017/decorative" val="1"/>
                </a:ext>
              </a:extLst>
            </p:cNvPr>
            <p:cNvSpPr txBox="1"/>
            <p:nvPr/>
          </p:nvSpPr>
          <p:spPr>
            <a:xfrm>
              <a:off x="4551851"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69" name="Google Shape;547;p3">
              <a:extLst>
                <a:ext uri="{FF2B5EF4-FFF2-40B4-BE49-F238E27FC236}">
                  <a16:creationId xmlns:a16="http://schemas.microsoft.com/office/drawing/2014/main" id="{D4852A50-688A-3AD6-E616-00769BB84CE3}"/>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0" name="Google Shape;549;p3">
              <a:extLst>
                <a:ext uri="{FF2B5EF4-FFF2-40B4-BE49-F238E27FC236}">
                  <a16:creationId xmlns:a16="http://schemas.microsoft.com/office/drawing/2014/main" id="{C0E1CD20-9EA7-753C-0E6D-5B08D88F07AE}"/>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1" name="Google Shape;551;p3">
              <a:extLst>
                <a:ext uri="{FF2B5EF4-FFF2-40B4-BE49-F238E27FC236}">
                  <a16:creationId xmlns:a16="http://schemas.microsoft.com/office/drawing/2014/main" id="{EF183D96-5A68-D446-E6A2-2DD6A87C90A3}"/>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2" name="Google Shape;553;p3">
              <a:extLst>
                <a:ext uri="{FF2B5EF4-FFF2-40B4-BE49-F238E27FC236}">
                  <a16:creationId xmlns:a16="http://schemas.microsoft.com/office/drawing/2014/main" id="{C98267AF-940F-2C6D-C629-565F60594249}"/>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3" name="Google Shape;555;p3">
              <a:extLst>
                <a:ext uri="{FF2B5EF4-FFF2-40B4-BE49-F238E27FC236}">
                  <a16:creationId xmlns:a16="http://schemas.microsoft.com/office/drawing/2014/main" id="{FE2640F6-5D9E-55D8-A13E-F94A90B766A8}"/>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4" name="Google Shape;557;p3">
              <a:extLst>
                <a:ext uri="{FF2B5EF4-FFF2-40B4-BE49-F238E27FC236}">
                  <a16:creationId xmlns:a16="http://schemas.microsoft.com/office/drawing/2014/main" id="{5F8B61E9-5F7D-D7CA-745D-F4EBA703B4DB}"/>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5" name="Kuva 74">
              <a:extLst>
                <a:ext uri="{FF2B5EF4-FFF2-40B4-BE49-F238E27FC236}">
                  <a16:creationId xmlns:a16="http://schemas.microsoft.com/office/drawing/2014/main" id="{89FBFD3F-218E-F2CF-9AED-E82F8CE3FB90}"/>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6" name="Kuva 75">
              <a:extLst>
                <a:ext uri="{FF2B5EF4-FFF2-40B4-BE49-F238E27FC236}">
                  <a16:creationId xmlns:a16="http://schemas.microsoft.com/office/drawing/2014/main" id="{32F7BB7C-F9DD-7CC1-8492-541ABB8B5803}"/>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4190480" y="5796000"/>
              <a:ext cx="587516" cy="500713"/>
            </a:xfrm>
            <a:prstGeom prst="rect">
              <a:avLst/>
            </a:prstGeom>
          </p:spPr>
        </p:pic>
      </p:grpSp>
    </p:spTree>
    <p:extLst>
      <p:ext uri="{BB962C8B-B14F-4D97-AF65-F5344CB8AC3E}">
        <p14:creationId xmlns:p14="http://schemas.microsoft.com/office/powerpoint/2010/main" val="41053628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BFD0F53-56B7-22F2-2B28-E90CAE5B7F34}"/>
              </a:ext>
            </a:extLst>
          </p:cNvPr>
          <p:cNvSpPr>
            <a:spLocks noGrp="1"/>
          </p:cNvSpPr>
          <p:nvPr>
            <p:ph type="title"/>
          </p:nvPr>
        </p:nvSpPr>
        <p:spPr>
          <a:xfrm>
            <a:off x="0" y="540000"/>
            <a:ext cx="12192000" cy="924989"/>
          </a:xfrm>
        </p:spPr>
        <p:txBody>
          <a:bodyPr/>
          <a:lstStyle/>
          <a:p>
            <a:r>
              <a:rPr lang="fi-FI" dirty="0"/>
              <a:t>Tontinluovutuksen rooli korttelitason </a:t>
            </a:r>
            <a:br>
              <a:rPr lang="fi-FI" dirty="0"/>
            </a:br>
            <a:r>
              <a:rPr lang="fi-FI" dirty="0"/>
              <a:t>energiapalvelumallien edistämisessä</a:t>
            </a:r>
          </a:p>
        </p:txBody>
      </p:sp>
      <p:sp>
        <p:nvSpPr>
          <p:cNvPr id="3" name="Sisällön paikkamerkki 2">
            <a:extLst>
              <a:ext uri="{FF2B5EF4-FFF2-40B4-BE49-F238E27FC236}">
                <a16:creationId xmlns:a16="http://schemas.microsoft.com/office/drawing/2014/main" id="{FB17B935-CB13-3BB8-07CF-821E144A2A76}"/>
              </a:ext>
            </a:extLst>
          </p:cNvPr>
          <p:cNvSpPr>
            <a:spLocks noGrp="1"/>
          </p:cNvSpPr>
          <p:nvPr>
            <p:ph idx="1"/>
          </p:nvPr>
        </p:nvSpPr>
        <p:spPr>
          <a:xfrm>
            <a:off x="719998" y="1620000"/>
            <a:ext cx="10800000" cy="4242038"/>
          </a:xfrm>
        </p:spPr>
        <p:txBody>
          <a:bodyPr lIns="0" numCol="2" spcCol="252000"/>
          <a:lstStyle/>
          <a:p>
            <a:pPr marL="0" indent="0" defTabSz="540000">
              <a:lnSpc>
                <a:spcPts val="1600"/>
              </a:lnSpc>
              <a:spcBef>
                <a:spcPts val="1700"/>
              </a:spcBef>
              <a:spcAft>
                <a:spcPts val="0"/>
              </a:spcAft>
              <a:buNone/>
            </a:pPr>
            <a:r>
              <a:rPr lang="fi-FI" sz="1350" dirty="0">
                <a:latin typeface="Lato" panose="020F0502020204030203" pitchFamily="34" charset="77"/>
                <a:ea typeface="Calibri"/>
                <a:cs typeface="Calibri"/>
              </a:rPr>
              <a:t>Tontinluovutuksen avulla kaupungit edistävät strategisia tavoitteitaan: tontinluovutuksessa voidaan tehdä tarkempia vaatimuksia tontin ostajalle kuin esim. kaavassa. Tontinluovutus koostuu neuvottelusta, varausehdoista ja tontinluovutusehdoista. Tontinluovutusehtojen täytyy olla ennalta selvillä ja niiden pitää olla tasapuoliset kaikille toimijoille (valtiontukisäädös). </a:t>
            </a:r>
            <a:endParaRPr lang="fi-FI" sz="1350" dirty="0">
              <a:ea typeface="Calibri"/>
              <a:cs typeface="Calibri"/>
            </a:endParaRPr>
          </a:p>
          <a:p>
            <a:pPr marL="576000" indent="-180000" defTabSz="540000">
              <a:lnSpc>
                <a:spcPts val="1600"/>
              </a:lnSpc>
              <a:spcBef>
                <a:spcPts val="1700"/>
              </a:spcBef>
              <a:spcAft>
                <a:spcPts val="1700"/>
              </a:spcAft>
              <a:buNone/>
            </a:pPr>
            <a:r>
              <a:rPr lang="fi-FI" sz="1350" u="sng" dirty="0">
                <a:solidFill>
                  <a:schemeClr val="tx2"/>
                </a:solidFill>
                <a:latin typeface="Lato" panose="020F0502020204030203" pitchFamily="34" charset="77"/>
                <a:ea typeface="Calibri"/>
                <a:cs typeface="Calibri"/>
                <a:hlinkClick r:id="rId3">
                  <a:extLst>
                    <a:ext uri="{A12FA001-AC4F-418D-AE19-62706E023703}">
                      <ahyp:hlinkClr xmlns:ahyp="http://schemas.microsoft.com/office/drawing/2018/hyperlinkcolor" val="tx"/>
                    </a:ext>
                  </a:extLst>
                </a:hlinkClick>
              </a:rPr>
              <a:t>Lisätietoja maapolitiikasta Kuntaliiton </a:t>
            </a:r>
            <a:r>
              <a:rPr lang="fi-FI" sz="1350" u="sng" dirty="0">
                <a:solidFill>
                  <a:schemeClr val="tx2"/>
                </a:solidFill>
                <a:latin typeface="Lato" panose="020F0502020204030203" pitchFamily="34" charset="77"/>
                <a:ea typeface="+mn-lt"/>
                <a:cs typeface="+mn-lt"/>
                <a:hlinkClick r:id="rId3">
                  <a:extLst>
                    <a:ext uri="{A12FA001-AC4F-418D-AE19-62706E023703}">
                      <ahyp:hlinkClr xmlns:ahyp="http://schemas.microsoft.com/office/drawing/2018/hyperlinkcolor" val="tx"/>
                    </a:ext>
                  </a:extLst>
                </a:hlinkClick>
              </a:rPr>
              <a:t>sivulla</a:t>
            </a:r>
            <a:r>
              <a:rPr lang="fi-FI" sz="1350" u="sng" dirty="0">
                <a:latin typeface="Lato" panose="020F0502020204030203" pitchFamily="34" charset="77"/>
                <a:ea typeface="+mn-lt"/>
                <a:cs typeface="+mn-lt"/>
              </a:rPr>
              <a:t>. </a:t>
            </a:r>
            <a:endParaRPr lang="fi-FI" sz="1350" u="sng" dirty="0">
              <a:latin typeface="Lato" panose="020F0502020204030203" pitchFamily="34" charset="77"/>
              <a:ea typeface="Calibri"/>
              <a:cs typeface="Calibri"/>
            </a:endParaRPr>
          </a:p>
          <a:p>
            <a:pPr marL="0" indent="0">
              <a:lnSpc>
                <a:spcPts val="1600"/>
              </a:lnSpc>
              <a:spcBef>
                <a:spcPts val="0"/>
              </a:spcBef>
              <a:spcAft>
                <a:spcPts val="1700"/>
              </a:spcAft>
              <a:buNone/>
            </a:pPr>
            <a:r>
              <a:rPr lang="fi-FI" sz="1350" dirty="0">
                <a:latin typeface="Lato" panose="020F0502020204030203" pitchFamily="34" charset="77"/>
              </a:rPr>
              <a:t>ENPA-hankkeen aikana keskeiseksi kysymykseksi korttelitason energiapalvelumallien edistämisessä nousi maankäytön prosessien, </a:t>
            </a:r>
            <a:br>
              <a:rPr lang="fi-FI" sz="1350" dirty="0">
                <a:latin typeface="Lato" panose="020F0502020204030203" pitchFamily="34" charset="77"/>
              </a:rPr>
            </a:br>
            <a:r>
              <a:rPr lang="fi-FI" sz="1350" dirty="0">
                <a:latin typeface="Lato" panose="020F0502020204030203" pitchFamily="34" charset="77"/>
              </a:rPr>
              <a:t>kuten tontinluovutuksen, hyödyntäminen ohjauskeinona.</a:t>
            </a:r>
            <a:r>
              <a:rPr lang="fi-FI" sz="1350" dirty="0">
                <a:latin typeface="Lato" panose="020F0502020204030203" pitchFamily="34" charset="77"/>
                <a:ea typeface="Calibri"/>
                <a:cs typeface="Calibri"/>
              </a:rPr>
              <a:t> </a:t>
            </a:r>
            <a:r>
              <a:rPr lang="fi-FI" sz="1350" dirty="0">
                <a:latin typeface="Lato" panose="020F0502020204030203" pitchFamily="34" charset="77"/>
              </a:rPr>
              <a:t>Hankkeen </a:t>
            </a:r>
            <a:br>
              <a:rPr lang="fi-FI" sz="1350" dirty="0">
                <a:latin typeface="Lato" panose="020F0502020204030203" pitchFamily="34" charset="77"/>
              </a:rPr>
            </a:br>
            <a:r>
              <a:rPr lang="fi-FI" sz="1350" dirty="0">
                <a:latin typeface="Lato" panose="020F0502020204030203" pitchFamily="34" charset="77"/>
              </a:rPr>
              <a:t>aikana nähtiin, että kunnat voivat ohjata näiden prosessien kautta tontinsaajia kunnan tavoitteiden mukaisiin, kestävämpiin ja energia-tehokkaampiin ratkaisuihin. Korttelitason energiapalvelumallit ovat </a:t>
            </a:r>
            <a:br>
              <a:rPr lang="fi-FI" sz="1350" dirty="0">
                <a:latin typeface="Lato" panose="020F0502020204030203" pitchFamily="34" charset="77"/>
              </a:rPr>
            </a:br>
            <a:r>
              <a:rPr lang="fi-FI" sz="1350" dirty="0">
                <a:latin typeface="Lato" panose="020F0502020204030203" pitchFamily="34" charset="77"/>
              </a:rPr>
              <a:t>näistä yksi mahdollinen ratkaisu, joiden toteutettavuutta kannattaa </a:t>
            </a:r>
            <a:br>
              <a:rPr lang="fi-FI" sz="1350" dirty="0">
                <a:latin typeface="Lato" panose="020F0502020204030203" pitchFamily="34" charset="77"/>
              </a:rPr>
            </a:br>
            <a:r>
              <a:rPr lang="fi-FI" sz="1350" dirty="0">
                <a:latin typeface="Lato" panose="020F0502020204030203" pitchFamily="34" charset="77"/>
              </a:rPr>
              <a:t>peilata korttelin profiiliin ja tavoitteisiin.</a:t>
            </a:r>
            <a:endParaRPr lang="fi-FI" sz="1350" dirty="0">
              <a:latin typeface="Lato" panose="020F0502020204030203" pitchFamily="34" charset="77"/>
              <a:ea typeface="Calibri"/>
              <a:cs typeface="Calibri"/>
            </a:endParaRPr>
          </a:p>
          <a:p>
            <a:pPr marL="0" indent="0">
              <a:lnSpc>
                <a:spcPts val="1600"/>
              </a:lnSpc>
              <a:spcBef>
                <a:spcPts val="0"/>
              </a:spcBef>
              <a:spcAft>
                <a:spcPts val="1700"/>
              </a:spcAft>
              <a:buNone/>
            </a:pPr>
            <a:r>
              <a:rPr lang="fi-FI" sz="1350" dirty="0">
                <a:latin typeface="Lato" panose="020F0502020204030203" pitchFamily="34" charset="77"/>
              </a:rPr>
              <a:t>Maankäytön osalta ENPA-hankkeessa päätettiin keskittyä tontin-luovutuksen erityisehtojen mahdollisuuksiin. Kestävän kehityksen ja energiatehokkuuden edistämiseen tähtääviä erityisehtoja on pilotoitu eri edelläkävijäkohteissa sekä pääkaupunkiseudulla että muualla Suomessa. Näitä ovat esimerkiksi Espoon Finnoo, Helsingin Kala-satama, Turun Skanssi ja Tampereen Hiedanranta. Hankkeen työn aikana huomattiin, että kaupungit eivät ole vielä laajasti istuneet saman pöydän ääreen pohtimaan näissä toteutuksissa nousseita haasteita ja mahdollisia ratkaisuja. ENPA-hankkeen työpajoissa tavoiteltiin juuri tätä yhteistyön käynnistämistä, aluksi Espoon, Helsingin, Vantaan ja Metropolian kesken.</a:t>
            </a:r>
          </a:p>
          <a:p>
            <a:pPr marL="0" indent="0">
              <a:lnSpc>
                <a:spcPts val="1600"/>
              </a:lnSpc>
              <a:spcBef>
                <a:spcPts val="0"/>
              </a:spcBef>
              <a:spcAft>
                <a:spcPts val="1700"/>
              </a:spcAft>
              <a:buNone/>
            </a:pPr>
            <a:r>
              <a:rPr lang="fi-FI" sz="1350" dirty="0">
                <a:latin typeface="Lato" panose="020F0502020204030203" pitchFamily="34" charset="77"/>
              </a:rPr>
              <a:t>Työpajojen perusteella luotiin viitekehys, jonka perustana toimii huoneentaulu. Huoneentaulussa esitellään 1) ennen tontinluovutusta, 2) tontinluovutuskilpailun yhteydessä sekä 3) tontinluovutuksen jälkeen tarkasteltavia ja huomioitavia asioita sekä suosituksia ja </a:t>
            </a:r>
            <a:br>
              <a:rPr lang="fi-FI" sz="1350" dirty="0">
                <a:latin typeface="Lato" panose="020F0502020204030203" pitchFamily="34" charset="77"/>
              </a:rPr>
            </a:br>
            <a:r>
              <a:rPr lang="fi-FI" sz="1350" dirty="0">
                <a:latin typeface="Lato" panose="020F0502020204030203" pitchFamily="34" charset="77"/>
              </a:rPr>
              <a:t>ohjeita niin suunnitteluvaiheiden kuin konkreettisten tontinluovutus-sopimuksiin kirjattavien kirjausten osalta. Osa huoneentaulusta on esitelty tässä käsikirjassa, mutta huoneentaulu löytyy </a:t>
            </a:r>
            <a:r>
              <a:rPr lang="fi-FI" sz="1350" dirty="0" err="1">
                <a:latin typeface="Lato" panose="020F0502020204030203" pitchFamily="34" charset="77"/>
              </a:rPr>
              <a:t>kokonaisuu-dessaan</a:t>
            </a:r>
            <a:r>
              <a:rPr lang="fi-FI" sz="1350" dirty="0">
                <a:latin typeface="Lato" panose="020F0502020204030203" pitchFamily="34" charset="77"/>
              </a:rPr>
              <a:t> liitteenä olevasta loppuraportista ja </a:t>
            </a:r>
            <a:r>
              <a:rPr lang="fi-FI" sz="1350" dirty="0">
                <a:latin typeface="Lato" panose="020F0502020204030203" pitchFamily="34" charset="77"/>
                <a:ea typeface="+mn-lt"/>
                <a:cs typeface="+mn-lt"/>
              </a:rPr>
              <a:t>Energiapalvelumallin hankkijan materiaalit -Excelistä</a:t>
            </a:r>
            <a:r>
              <a:rPr lang="fi-FI" sz="1350" dirty="0">
                <a:latin typeface="Lato" panose="020F0502020204030203" pitchFamily="34" charset="77"/>
              </a:rPr>
              <a:t>.</a:t>
            </a:r>
          </a:p>
        </p:txBody>
      </p:sp>
      <p:grpSp>
        <p:nvGrpSpPr>
          <p:cNvPr id="4" name="Ryhmä 3">
            <a:extLst>
              <a:ext uri="{FF2B5EF4-FFF2-40B4-BE49-F238E27FC236}">
                <a16:creationId xmlns:a16="http://schemas.microsoft.com/office/drawing/2014/main" id="{1509853F-868F-34F1-BBBC-7CB8019D9EC6}"/>
              </a:ext>
              <a:ext uri="{C183D7F6-B498-43B3-948B-1728B52AA6E4}">
                <adec:decorative xmlns:adec="http://schemas.microsoft.com/office/drawing/2017/decorative" val="1"/>
              </a:ext>
            </a:extLst>
          </p:cNvPr>
          <p:cNvGrpSpPr/>
          <p:nvPr/>
        </p:nvGrpSpPr>
        <p:grpSpPr>
          <a:xfrm>
            <a:off x="732545" y="2984862"/>
            <a:ext cx="293028" cy="319667"/>
            <a:chOff x="7953284" y="441396"/>
            <a:chExt cx="503818" cy="549620"/>
          </a:xfrm>
        </p:grpSpPr>
        <p:sp>
          <p:nvSpPr>
            <p:cNvPr id="5" name="Ellipsi 4">
              <a:extLst>
                <a:ext uri="{FF2B5EF4-FFF2-40B4-BE49-F238E27FC236}">
                  <a16:creationId xmlns:a16="http://schemas.microsoft.com/office/drawing/2014/main" id="{6001DB1D-EE1A-EC43-C176-7B718AD8F916}"/>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6" name="Kuva 5">
              <a:extLst>
                <a:ext uri="{FF2B5EF4-FFF2-40B4-BE49-F238E27FC236}">
                  <a16:creationId xmlns:a16="http://schemas.microsoft.com/office/drawing/2014/main" id="{19112B1D-59FF-CB17-0B54-33DFBB0D2F5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53284" y="441396"/>
              <a:ext cx="503818" cy="549620"/>
            </a:xfrm>
            <a:prstGeom prst="rect">
              <a:avLst/>
            </a:prstGeom>
          </p:spPr>
        </p:pic>
      </p:grpSp>
      <p:grpSp>
        <p:nvGrpSpPr>
          <p:cNvPr id="7" name="Ryhmä 6">
            <a:extLst>
              <a:ext uri="{FF2B5EF4-FFF2-40B4-BE49-F238E27FC236}">
                <a16:creationId xmlns:a16="http://schemas.microsoft.com/office/drawing/2014/main" id="{281E1FEE-29E5-148E-845F-A8F397C00764}"/>
              </a:ext>
              <a:ext uri="{C183D7F6-B498-43B3-948B-1728B52AA6E4}">
                <adec:decorative xmlns:adec="http://schemas.microsoft.com/office/drawing/2017/decorative" val="1"/>
              </a:ext>
            </a:extLst>
          </p:cNvPr>
          <p:cNvGrpSpPr/>
          <p:nvPr/>
        </p:nvGrpSpPr>
        <p:grpSpPr>
          <a:xfrm>
            <a:off x="719998" y="5950374"/>
            <a:ext cx="5686226" cy="583014"/>
            <a:chOff x="719998" y="5950374"/>
            <a:chExt cx="5686226" cy="583014"/>
          </a:xfrm>
        </p:grpSpPr>
        <p:sp>
          <p:nvSpPr>
            <p:cNvPr id="20" name="Pyöristetty suorakulmio 19">
              <a:extLst>
                <a:ext uri="{FF2B5EF4-FFF2-40B4-BE49-F238E27FC236}">
                  <a16:creationId xmlns:a16="http://schemas.microsoft.com/office/drawing/2014/main" id="{01E5A739-E84E-D9CF-FFCB-D45FF1F3B4E2}"/>
                </a:ext>
                <a:ext uri="{C183D7F6-B498-43B3-948B-1728B52AA6E4}">
                  <adec:decorative xmlns:adec="http://schemas.microsoft.com/office/drawing/2017/decorative" val="1"/>
                </a:ext>
              </a:extLst>
            </p:cNvPr>
            <p:cNvSpPr/>
            <p:nvPr/>
          </p:nvSpPr>
          <p:spPr>
            <a:xfrm>
              <a:off x="1348962" y="5988703"/>
              <a:ext cx="5013510" cy="504463"/>
            </a:xfrm>
            <a:prstGeom prst="roundRect">
              <a:avLst>
                <a:gd name="adj" fmla="val 13876"/>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21" name="Kuva 20">
              <a:extLst>
                <a:ext uri="{FF2B5EF4-FFF2-40B4-BE49-F238E27FC236}">
                  <a16:creationId xmlns:a16="http://schemas.microsoft.com/office/drawing/2014/main" id="{0D33B6BF-916D-6B7D-3B30-4706CA37F1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751595" y="5961153"/>
              <a:ext cx="565769" cy="565923"/>
            </a:xfrm>
            <a:prstGeom prst="rect">
              <a:avLst/>
            </a:prstGeom>
          </p:spPr>
        </p:pic>
        <p:sp>
          <p:nvSpPr>
            <p:cNvPr id="22" name="Pyöristetty suorakulmio 21">
              <a:extLst>
                <a:ext uri="{FF2B5EF4-FFF2-40B4-BE49-F238E27FC236}">
                  <a16:creationId xmlns:a16="http://schemas.microsoft.com/office/drawing/2014/main" id="{1D04FF64-A527-E2A8-12C8-24592A32B9CF}"/>
                </a:ext>
                <a:ext uri="{C183D7F6-B498-43B3-948B-1728B52AA6E4}">
                  <adec:decorative xmlns:adec="http://schemas.microsoft.com/office/drawing/2017/decorative" val="1"/>
                </a:ext>
              </a:extLst>
            </p:cNvPr>
            <p:cNvSpPr/>
            <p:nvPr/>
          </p:nvSpPr>
          <p:spPr>
            <a:xfrm>
              <a:off x="719998" y="5950374"/>
              <a:ext cx="5686226" cy="583014"/>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23" name="Tekstiruutu 22">
              <a:extLst>
                <a:ext uri="{FF2B5EF4-FFF2-40B4-BE49-F238E27FC236}">
                  <a16:creationId xmlns:a16="http://schemas.microsoft.com/office/drawing/2014/main" id="{7523D38F-1A56-901D-7993-033BC755B9F0}"/>
                </a:ext>
                <a:ext uri="{C183D7F6-B498-43B3-948B-1728B52AA6E4}">
                  <adec:decorative xmlns:adec="http://schemas.microsoft.com/office/drawing/2017/decorative" val="1"/>
                </a:ext>
              </a:extLst>
            </p:cNvPr>
            <p:cNvSpPr txBox="1"/>
            <p:nvPr/>
          </p:nvSpPr>
          <p:spPr>
            <a:xfrm>
              <a:off x="1447043" y="6071871"/>
              <a:ext cx="4959181" cy="411492"/>
            </a:xfrm>
            <a:prstGeom prst="rect">
              <a:avLst/>
            </a:prstGeom>
            <a:noFill/>
          </p:spPr>
          <p:txBody>
            <a:bodyPr wrap="square" lIns="0" tIns="0" rIns="0" bIns="0">
              <a:noAutofit/>
            </a:bodyPr>
            <a:lstStyle/>
            <a:p>
              <a:r>
                <a:rPr lang="fi-FI" sz="1100" dirty="0">
                  <a:solidFill>
                    <a:schemeClr val="tx2"/>
                  </a:solidFill>
                  <a:latin typeface="Arial"/>
                  <a:ea typeface="Calibri" panose="020F0502020204030204"/>
                  <a:cs typeface="Arial"/>
                  <a:hlinkClick r:id="rId6">
                    <a:extLst>
                      <a:ext uri="{A12FA001-AC4F-418D-AE19-62706E023703}">
                        <ahyp:hlinkClr xmlns:ahyp="http://schemas.microsoft.com/office/drawing/2018/hyperlinkcolor" val="tx"/>
                      </a:ext>
                    </a:extLst>
                  </a:hlinkClick>
                </a:rPr>
                <a:t>Alueellisen energiapalvelun hankinta ja tontinluovutusprosessi – loppuraportti ENPA-hankkeen kaupungeille järjestämistä tontinluovutustyöpajoista (PDF</a:t>
              </a:r>
              <a:r>
                <a:rPr lang="fi-FI" sz="1100" dirty="0">
                  <a:solidFill>
                    <a:schemeClr val="tx2"/>
                  </a:solidFill>
                  <a:latin typeface="Arial"/>
                  <a:ea typeface="Calibri" panose="020F0502020204030204"/>
                  <a:cs typeface="Arial"/>
                </a:rPr>
                <a:t>).</a:t>
              </a:r>
              <a:endParaRPr lang="en-US" sz="1100" dirty="0">
                <a:solidFill>
                  <a:schemeClr val="tx2"/>
                </a:solidFill>
              </a:endParaRPr>
            </a:p>
          </p:txBody>
        </p:sp>
      </p:grpSp>
      <p:grpSp>
        <p:nvGrpSpPr>
          <p:cNvPr id="9" name="Ryhmä 8">
            <a:extLst>
              <a:ext uri="{FF2B5EF4-FFF2-40B4-BE49-F238E27FC236}">
                <a16:creationId xmlns:a16="http://schemas.microsoft.com/office/drawing/2014/main" id="{FDE094F1-C89D-E996-8A99-7AD735B23AA0}"/>
              </a:ext>
              <a:ext uri="{C183D7F6-B498-43B3-948B-1728B52AA6E4}">
                <adec:decorative xmlns:adec="http://schemas.microsoft.com/office/drawing/2017/decorative" val="1"/>
              </a:ext>
            </a:extLst>
          </p:cNvPr>
          <p:cNvGrpSpPr/>
          <p:nvPr/>
        </p:nvGrpSpPr>
        <p:grpSpPr>
          <a:xfrm>
            <a:off x="6671143" y="5935095"/>
            <a:ext cx="3236366" cy="586995"/>
            <a:chOff x="6671143" y="5935095"/>
            <a:chExt cx="3236366" cy="586995"/>
          </a:xfrm>
        </p:grpSpPr>
        <p:sp>
          <p:nvSpPr>
            <p:cNvPr id="33" name="Pyöristetty suorakulmio 32">
              <a:extLst>
                <a:ext uri="{FF2B5EF4-FFF2-40B4-BE49-F238E27FC236}">
                  <a16:creationId xmlns:a16="http://schemas.microsoft.com/office/drawing/2014/main" id="{3F6B66CD-B777-D26D-3E78-BAE75CE2D5C1}"/>
                </a:ext>
                <a:ext uri="{C183D7F6-B498-43B3-948B-1728B52AA6E4}">
                  <adec:decorative xmlns:adec="http://schemas.microsoft.com/office/drawing/2017/decorative" val="1"/>
                </a:ext>
              </a:extLst>
            </p:cNvPr>
            <p:cNvSpPr/>
            <p:nvPr/>
          </p:nvSpPr>
          <p:spPr>
            <a:xfrm>
              <a:off x="7320227" y="5972767"/>
              <a:ext cx="2541057" cy="507907"/>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34" name="Kuva 33">
              <a:extLst>
                <a:ext uri="{FF2B5EF4-FFF2-40B4-BE49-F238E27FC236}">
                  <a16:creationId xmlns:a16="http://schemas.microsoft.com/office/drawing/2014/main" id="{0C7BAE80-2CAA-BB25-1510-80CAFCC3088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6716244" y="5945053"/>
              <a:ext cx="569662" cy="569787"/>
            </a:xfrm>
            <a:prstGeom prst="rect">
              <a:avLst/>
            </a:prstGeom>
          </p:spPr>
        </p:pic>
        <p:sp>
          <p:nvSpPr>
            <p:cNvPr id="35" name="Tekstiruutu 34">
              <a:extLst>
                <a:ext uri="{FF2B5EF4-FFF2-40B4-BE49-F238E27FC236}">
                  <a16:creationId xmlns:a16="http://schemas.microsoft.com/office/drawing/2014/main" id="{3DEB9AC3-B7DA-3ECC-0B56-8B284148D5E3}"/>
                </a:ext>
                <a:ext uri="{C183D7F6-B498-43B3-948B-1728B52AA6E4}">
                  <adec:decorative xmlns:adec="http://schemas.microsoft.com/office/drawing/2017/decorative" val="1"/>
                </a:ext>
              </a:extLst>
            </p:cNvPr>
            <p:cNvSpPr txBox="1"/>
            <p:nvPr/>
          </p:nvSpPr>
          <p:spPr>
            <a:xfrm>
              <a:off x="7401714" y="6044476"/>
              <a:ext cx="2306618" cy="436197"/>
            </a:xfrm>
            <a:prstGeom prst="rect">
              <a:avLst/>
            </a:prstGeom>
            <a:noFill/>
          </p:spPr>
          <p:txBody>
            <a:bodyPr wrap="square" lIns="0" tIns="0" rIns="0" bIns="0">
              <a:noAutofit/>
            </a:bodyPr>
            <a:lstStyle/>
            <a:p>
              <a:pPr marR="0">
                <a:spcBef>
                  <a:spcPts val="2000"/>
                </a:spcBef>
                <a:spcAft>
                  <a:spcPts val="600"/>
                </a:spcAft>
                <a:buNone/>
              </a:pPr>
              <a:r>
                <a:rPr lang="fi-FI" sz="1100" u="sng" dirty="0">
                  <a:solidFill>
                    <a:schemeClr val="tx2"/>
                  </a:solidFill>
                  <a:latin typeface="Lato" panose="020F0502020204030203" pitchFamily="34" charset="77"/>
                  <a:hlinkClick r:id="rId8"/>
                </a:rPr>
                <a:t>Lue lisää Excel-aineiston välilehdeltä </a:t>
              </a:r>
              <a:br>
                <a:rPr lang="fi-FI" sz="1100" u="sng" dirty="0">
                  <a:solidFill>
                    <a:schemeClr val="tx2"/>
                  </a:solidFill>
                  <a:latin typeface="Lato" panose="020F0502020204030203" pitchFamily="34" charset="77"/>
                  <a:hlinkClick r:id="rId8"/>
                </a:rPr>
              </a:br>
              <a:r>
                <a:rPr lang="fi-FI" sz="1100" u="sng" dirty="0">
                  <a:solidFill>
                    <a:schemeClr val="tx2"/>
                  </a:solidFill>
                  <a:latin typeface="Lato" panose="020F0502020204030203" pitchFamily="34" charset="77"/>
                  <a:hlinkClick r:id="rId8"/>
                </a:rPr>
                <a:t>2. Tontinluovutushuoneentaulu</a:t>
              </a:r>
              <a:r>
                <a:rPr lang="fi-FI" sz="1100" u="sng" dirty="0">
                  <a:solidFill>
                    <a:schemeClr val="tx2"/>
                  </a:solidFill>
                  <a:latin typeface="Lato" panose="020F0502020204030203" pitchFamily="34" charset="77"/>
                </a:rPr>
                <a:t>.</a:t>
              </a:r>
            </a:p>
          </p:txBody>
        </p:sp>
        <p:sp>
          <p:nvSpPr>
            <p:cNvPr id="36" name="Pyöristetty suorakulmio 35">
              <a:extLst>
                <a:ext uri="{FF2B5EF4-FFF2-40B4-BE49-F238E27FC236}">
                  <a16:creationId xmlns:a16="http://schemas.microsoft.com/office/drawing/2014/main" id="{20ED438F-265B-40C3-E20F-1D1B4D41046D}"/>
                </a:ext>
                <a:ext uri="{C183D7F6-B498-43B3-948B-1728B52AA6E4}">
                  <adec:decorative xmlns:adec="http://schemas.microsoft.com/office/drawing/2017/decorative" val="1"/>
                </a:ext>
              </a:extLst>
            </p:cNvPr>
            <p:cNvSpPr/>
            <p:nvPr/>
          </p:nvSpPr>
          <p:spPr>
            <a:xfrm>
              <a:off x="6671143" y="5935095"/>
              <a:ext cx="3236366" cy="586995"/>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sp>
        <p:nvSpPr>
          <p:cNvPr id="13" name="Dian numeron paikkamerkki 3">
            <a:extLst>
              <a:ext uri="{FF2B5EF4-FFF2-40B4-BE49-F238E27FC236}">
                <a16:creationId xmlns:a16="http://schemas.microsoft.com/office/drawing/2014/main" id="{25ABABBA-652D-F628-03D5-CBF0AF9E02E3}"/>
              </a:ext>
              <a:ext uri="{C183D7F6-B498-43B3-948B-1728B52AA6E4}">
                <adec:decorative xmlns:adec="http://schemas.microsoft.com/office/drawing/2017/decorative" val="1"/>
              </a:ext>
            </a:extLst>
          </p:cNvPr>
          <p:cNvSpPr>
            <a:spLocks noGrp="1"/>
          </p:cNvSpPr>
          <p:nvPr>
            <p:ph type="sldNum" sz="quarter" idx="10"/>
          </p:nvPr>
        </p:nvSpPr>
        <p:spPr>
          <a:xfrm>
            <a:off x="11654824" y="6368548"/>
            <a:ext cx="273536" cy="325804"/>
          </a:xfrm>
        </p:spPr>
        <p:txBody>
          <a:bodyPr/>
          <a:lstStyle/>
          <a:p>
            <a:fld id="{E70901DD-1AA0-E848-912F-2A393D06EFBD}" type="slidenum">
              <a:rPr lang="fi-FI" smtClean="0"/>
              <a:pPr/>
              <a:t>31</a:t>
            </a:fld>
            <a:endParaRPr lang="fi-FI" dirty="0"/>
          </a:p>
        </p:txBody>
      </p:sp>
      <p:pic>
        <p:nvPicPr>
          <p:cNvPr id="31" name="Kuva 30">
            <a:extLst>
              <a:ext uri="{FF2B5EF4-FFF2-40B4-BE49-F238E27FC236}">
                <a16:creationId xmlns:a16="http://schemas.microsoft.com/office/drawing/2014/main" id="{902560C4-3CEF-E0C0-DEC7-29A0F682BD54}"/>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3643899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6EBF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69F9E57-7350-3BF3-C7EB-04C35E2E1405}"/>
              </a:ext>
            </a:extLst>
          </p:cNvPr>
          <p:cNvSpPr>
            <a:spLocks noGrp="1"/>
          </p:cNvSpPr>
          <p:nvPr>
            <p:ph type="title"/>
          </p:nvPr>
        </p:nvSpPr>
        <p:spPr>
          <a:xfrm>
            <a:off x="0" y="540000"/>
            <a:ext cx="10515600" cy="582725"/>
          </a:xfrm>
        </p:spPr>
        <p:txBody>
          <a:bodyPr/>
          <a:lstStyle/>
          <a:p>
            <a:r>
              <a:rPr lang="fi-FI" dirty="0"/>
              <a:t>Mahdollisia tontinluovutuskilpailun kriteerejä</a:t>
            </a:r>
          </a:p>
        </p:txBody>
      </p:sp>
      <p:sp>
        <p:nvSpPr>
          <p:cNvPr id="8" name="Pyöristetty suorakulmio 7">
            <a:extLst>
              <a:ext uri="{FF2B5EF4-FFF2-40B4-BE49-F238E27FC236}">
                <a16:creationId xmlns:a16="http://schemas.microsoft.com/office/drawing/2014/main" id="{3A562A34-6645-5883-5AF7-F5778386A753}"/>
              </a:ext>
              <a:ext uri="{C183D7F6-B498-43B3-948B-1728B52AA6E4}">
                <adec:decorative xmlns:adec="http://schemas.microsoft.com/office/drawing/2017/decorative" val="1"/>
              </a:ext>
            </a:extLst>
          </p:cNvPr>
          <p:cNvSpPr/>
          <p:nvPr/>
        </p:nvSpPr>
        <p:spPr>
          <a:xfrm>
            <a:off x="629977" y="1440000"/>
            <a:ext cx="5446973" cy="4333875"/>
          </a:xfrm>
          <a:prstGeom prst="roundRect">
            <a:avLst>
              <a:gd name="adj" fmla="val 3480"/>
            </a:avLst>
          </a:prstGeom>
          <a:solidFill>
            <a:schemeClr val="bg1"/>
          </a:solidFill>
          <a:ln w="28575">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9" name="Pyöristetty suorakulmio 8">
            <a:extLst>
              <a:ext uri="{FF2B5EF4-FFF2-40B4-BE49-F238E27FC236}">
                <a16:creationId xmlns:a16="http://schemas.microsoft.com/office/drawing/2014/main" id="{F76937C2-BFB7-2C6A-B127-EF618B08181E}"/>
              </a:ext>
              <a:ext uri="{C183D7F6-B498-43B3-948B-1728B52AA6E4}">
                <adec:decorative xmlns:adec="http://schemas.microsoft.com/office/drawing/2017/decorative" val="1"/>
              </a:ext>
            </a:extLst>
          </p:cNvPr>
          <p:cNvSpPr/>
          <p:nvPr/>
        </p:nvSpPr>
        <p:spPr>
          <a:xfrm>
            <a:off x="6191250" y="1440000"/>
            <a:ext cx="5446973" cy="4333875"/>
          </a:xfrm>
          <a:prstGeom prst="roundRect">
            <a:avLst>
              <a:gd name="adj" fmla="val 3480"/>
            </a:avLst>
          </a:prstGeom>
          <a:solidFill>
            <a:schemeClr val="bg1"/>
          </a:solidFill>
          <a:ln w="28575">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B98504CC-9F3E-3680-9696-FF7C7BDD7EB5}"/>
              </a:ext>
            </a:extLst>
          </p:cNvPr>
          <p:cNvSpPr>
            <a:spLocks noGrp="1"/>
          </p:cNvSpPr>
          <p:nvPr>
            <p:ph idx="1"/>
          </p:nvPr>
        </p:nvSpPr>
        <p:spPr>
          <a:xfrm>
            <a:off x="790575" y="1620975"/>
            <a:ext cx="10753200" cy="4055925"/>
          </a:xfrm>
        </p:spPr>
        <p:txBody>
          <a:bodyPr rIns="0" numCol="2" spcCol="360000"/>
          <a:lstStyle/>
          <a:p>
            <a:pPr marL="0" lvl="0" indent="0">
              <a:lnSpc>
                <a:spcPts val="1600"/>
              </a:lnSpc>
              <a:spcBef>
                <a:spcPts val="0"/>
              </a:spcBef>
              <a:spcAft>
                <a:spcPts val="1600"/>
              </a:spcAft>
              <a:buNone/>
              <a:defRPr/>
            </a:pPr>
            <a:r>
              <a:rPr lang="fi-FI" sz="1400" b="1" dirty="0">
                <a:latin typeface="Lato" panose="020F0502020204030203" pitchFamily="34" charset="77"/>
                <a:cs typeface="Calibri"/>
              </a:rPr>
              <a:t>Kilpailutukseen osallistumisen edellyttäminen:</a:t>
            </a:r>
          </a:p>
          <a:p>
            <a:pPr marL="144000">
              <a:lnSpc>
                <a:spcPts val="1600"/>
              </a:lnSpc>
              <a:spcBef>
                <a:spcPts val="0"/>
              </a:spcBef>
              <a:spcAft>
                <a:spcPts val="1600"/>
              </a:spcAft>
              <a:buSzPct val="120000"/>
              <a:defRPr/>
            </a:pPr>
            <a:r>
              <a:rPr lang="fi-FI" sz="1300" kern="0" dirty="0">
                <a:latin typeface="Lato" panose="020F0502020204030203" pitchFamily="34" charset="77"/>
                <a:ea typeface="+mn-ea"/>
                <a:cs typeface="Calibri"/>
              </a:rPr>
              <a:t>Alueellisen energiaratkaisun toteutuksen mahdollistamiseksi tulisi tontinluovutusehdoissa huomioida tontinsaajien sitouttaminen energiaratkaisun kilpailutukseen. Kriteerin tarkka sanoitus riippuu kaupungin osallistumisesta kilpailutusprosessiin. Mikäli kaupunki osallistuu energiaratkaisun kilpailutukseen, voi kriteerin sanoittaa esimerkiksi seuraavasti: </a:t>
            </a:r>
          </a:p>
          <a:p>
            <a:pPr marL="504000">
              <a:lnSpc>
                <a:spcPts val="1600"/>
              </a:lnSpc>
              <a:spcBef>
                <a:spcPts val="0"/>
              </a:spcBef>
              <a:spcAft>
                <a:spcPts val="1600"/>
              </a:spcAft>
              <a:buSzPct val="120000"/>
              <a:defRPr/>
            </a:pPr>
            <a:r>
              <a:rPr lang="fi-FI" sz="1300" b="1" kern="0" dirty="0">
                <a:solidFill>
                  <a:srgbClr val="0070C0"/>
                </a:solidFill>
                <a:latin typeface="Lato" panose="020F0502020204030203" pitchFamily="34" charset="77"/>
                <a:ea typeface="+mn-ea"/>
                <a:cs typeface="Calibri"/>
              </a:rPr>
              <a:t>"Tontinsaajalta edellytetään sitoutumista energiapalvelumallin kilpailuttamiseen ja sopimuksen laatimiseen yhdessä kaupungin kanssa energiajärjestelmän hankinnasta.”</a:t>
            </a:r>
          </a:p>
          <a:p>
            <a:pPr marL="144000" lvl="0">
              <a:lnSpc>
                <a:spcPts val="1600"/>
              </a:lnSpc>
              <a:spcBef>
                <a:spcPts val="0"/>
              </a:spcBef>
              <a:spcAft>
                <a:spcPts val="1600"/>
              </a:spcAft>
              <a:buSzPct val="120000"/>
              <a:defRPr/>
            </a:pPr>
            <a:r>
              <a:rPr lang="fi-FI" sz="1300" kern="0" dirty="0">
                <a:latin typeface="Lato" panose="020F0502020204030203" pitchFamily="34" charset="77"/>
                <a:ea typeface="+mn-ea"/>
                <a:cs typeface="Calibri"/>
              </a:rPr>
              <a:t>Mikäli kaupunki ei osallistu kilpailutukseen, voi kriteerin sanoittaa esimerkiksi seuraavasti: </a:t>
            </a:r>
          </a:p>
          <a:p>
            <a:pPr marL="504000" lvl="0">
              <a:lnSpc>
                <a:spcPts val="1600"/>
              </a:lnSpc>
              <a:spcBef>
                <a:spcPts val="0"/>
              </a:spcBef>
              <a:spcAft>
                <a:spcPts val="1600"/>
              </a:spcAft>
              <a:buSzPct val="120000"/>
              <a:defRPr/>
            </a:pPr>
            <a:r>
              <a:rPr lang="fi-FI" sz="1300" b="1" kern="0" dirty="0">
                <a:solidFill>
                  <a:srgbClr val="0070C0"/>
                </a:solidFill>
                <a:latin typeface="Lato" panose="020F0502020204030203" pitchFamily="34" charset="77"/>
                <a:ea typeface="+mn-ea"/>
                <a:cs typeface="Calibri"/>
              </a:rPr>
              <a:t>"Tontinsaaja selvittää yhteistyössä energiapalveluita tarjoavien yritysten (tai yrityksen) kanssa korttelin potentiaalisimman energiantuotannon ratkaisun.”</a:t>
            </a:r>
          </a:p>
          <a:p>
            <a:pPr marL="0" indent="0">
              <a:lnSpc>
                <a:spcPts val="1600"/>
              </a:lnSpc>
              <a:spcBef>
                <a:spcPts val="300"/>
              </a:spcBef>
              <a:spcAft>
                <a:spcPts val="1600"/>
              </a:spcAft>
              <a:buNone/>
              <a:defRPr/>
            </a:pPr>
            <a:r>
              <a:rPr lang="fi-FI" sz="1400" b="1" dirty="0">
                <a:latin typeface="Lato" panose="020F0502020204030203" pitchFamily="34" charset="77"/>
                <a:cs typeface="Calibri"/>
              </a:rPr>
              <a:t>Matalalämpöverkkoon liittyminen:</a:t>
            </a:r>
          </a:p>
          <a:p>
            <a:pPr marL="144000">
              <a:lnSpc>
                <a:spcPts val="1600"/>
              </a:lnSpc>
              <a:spcBef>
                <a:spcPts val="0"/>
              </a:spcBef>
              <a:spcAft>
                <a:spcPts val="1600"/>
              </a:spcAft>
              <a:buSzPct val="120000"/>
              <a:defRPr/>
            </a:pPr>
            <a:r>
              <a:rPr lang="fi-FI" sz="1300" kern="0" dirty="0">
                <a:latin typeface="Lato" panose="020F0502020204030203" pitchFamily="34" charset="77"/>
                <a:ea typeface="+mn-ea"/>
                <a:cs typeface="Calibri"/>
              </a:rPr>
              <a:t>Mikäli alueelle toteutetaan matalalämpöverkko, on kannattavaa tontinluovutusehtojen kautta sitouttaa tontinsaajat myös tähän liittymiseen. Lisäksi tontinsaajat kannattaa myös sitouttaa mahdollistamaan hukkalämpöjen toimitus heti alusta alkaen. </a:t>
            </a:r>
            <a:br>
              <a:rPr lang="fi-FI" sz="1300" kern="0" dirty="0">
                <a:latin typeface="Lato" panose="020F0502020204030203" pitchFamily="34" charset="77"/>
                <a:ea typeface="+mn-ea"/>
                <a:cs typeface="Calibri"/>
              </a:rPr>
            </a:br>
            <a:r>
              <a:rPr lang="fi-FI" sz="1300" kern="0" dirty="0">
                <a:latin typeface="Lato" panose="020F0502020204030203" pitchFamily="34" charset="77"/>
                <a:ea typeface="+mn-ea"/>
                <a:cs typeface="Calibri"/>
              </a:rPr>
              <a:t>Tämä onnistuu esimerkiksi seuraavin kirjauksin: </a:t>
            </a:r>
          </a:p>
          <a:p>
            <a:pPr marL="504000">
              <a:lnSpc>
                <a:spcPts val="1600"/>
              </a:lnSpc>
              <a:spcBef>
                <a:spcPts val="0"/>
              </a:spcBef>
              <a:spcAft>
                <a:spcPts val="800"/>
              </a:spcAft>
              <a:buSzPct val="120000"/>
              <a:defRPr/>
            </a:pPr>
            <a:r>
              <a:rPr lang="fi-FI" sz="1300" b="1" kern="0" dirty="0">
                <a:solidFill>
                  <a:srgbClr val="0070C0"/>
                </a:solidFill>
                <a:latin typeface="Lato" panose="020F0502020204030203" pitchFamily="34" charset="77"/>
                <a:ea typeface="+mn-ea"/>
                <a:cs typeface="Calibri"/>
              </a:rPr>
              <a:t>"Tontinsaaja sitoutuu liittymään matalalämpöverkkoon.” </a:t>
            </a:r>
          </a:p>
          <a:p>
            <a:pPr marL="504000">
              <a:lnSpc>
                <a:spcPts val="1600"/>
              </a:lnSpc>
              <a:spcBef>
                <a:spcPts val="400"/>
              </a:spcBef>
              <a:spcAft>
                <a:spcPts val="1600"/>
              </a:spcAft>
              <a:buSzPct val="120000"/>
              <a:defRPr/>
            </a:pPr>
            <a:r>
              <a:rPr lang="fi-FI" sz="1300" kern="0" dirty="0">
                <a:solidFill>
                  <a:schemeClr val="tx1"/>
                </a:solidFill>
                <a:latin typeface="Lato" panose="020F0502020204030203" pitchFamily="34" charset="77"/>
                <a:ea typeface="+mn-ea"/>
                <a:cs typeface="Calibri"/>
              </a:rPr>
              <a:t>ja/tai </a:t>
            </a:r>
          </a:p>
          <a:p>
            <a:pPr marL="504000">
              <a:lnSpc>
                <a:spcPts val="1600"/>
              </a:lnSpc>
              <a:spcBef>
                <a:spcPts val="0"/>
              </a:spcBef>
              <a:spcAft>
                <a:spcPts val="1600"/>
              </a:spcAft>
              <a:buSzPct val="120000"/>
              <a:defRPr/>
            </a:pPr>
            <a:r>
              <a:rPr lang="fi-FI" sz="1300" b="1" kern="0" dirty="0">
                <a:solidFill>
                  <a:srgbClr val="0070C0"/>
                </a:solidFill>
                <a:latin typeface="Lato" panose="020F0502020204030203" pitchFamily="34" charset="77"/>
                <a:ea typeface="+mn-ea"/>
                <a:cs typeface="Calibri"/>
              </a:rPr>
              <a:t>"Tontinsaaja sitoutuu mahdollistamaan kaksisuuntaisen lämmönsiirron.”</a:t>
            </a:r>
          </a:p>
          <a:p>
            <a:pPr marL="0" indent="0">
              <a:lnSpc>
                <a:spcPts val="1800"/>
              </a:lnSpc>
              <a:buNone/>
            </a:pPr>
            <a:endParaRPr lang="fi-FI" sz="1400" dirty="0">
              <a:latin typeface="Lato" panose="020F0502020204030203" pitchFamily="34" charset="77"/>
            </a:endParaRPr>
          </a:p>
        </p:txBody>
      </p:sp>
      <p:pic>
        <p:nvPicPr>
          <p:cNvPr id="4" name="Kuva 3">
            <a:extLst>
              <a:ext uri="{FF2B5EF4-FFF2-40B4-BE49-F238E27FC236}">
                <a16:creationId xmlns:a16="http://schemas.microsoft.com/office/drawing/2014/main" id="{882067B7-B37C-453E-E113-3B1D9EFC046D}"/>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812018" y="3276150"/>
            <a:ext cx="451994" cy="385214"/>
          </a:xfrm>
          <a:prstGeom prst="rect">
            <a:avLst/>
          </a:prstGeom>
        </p:spPr>
      </p:pic>
      <p:pic>
        <p:nvPicPr>
          <p:cNvPr id="5" name="Kuva 4">
            <a:extLst>
              <a:ext uri="{FF2B5EF4-FFF2-40B4-BE49-F238E27FC236}">
                <a16:creationId xmlns:a16="http://schemas.microsoft.com/office/drawing/2014/main" id="{01E79F04-D02A-3117-BA3D-5F143E113D04}"/>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812018" y="4685849"/>
            <a:ext cx="451994" cy="385214"/>
          </a:xfrm>
          <a:prstGeom prst="rect">
            <a:avLst/>
          </a:prstGeom>
        </p:spPr>
      </p:pic>
      <p:pic>
        <p:nvPicPr>
          <p:cNvPr id="6" name="Kuva 5">
            <a:extLst>
              <a:ext uri="{FF2B5EF4-FFF2-40B4-BE49-F238E27FC236}">
                <a16:creationId xmlns:a16="http://schemas.microsoft.com/office/drawing/2014/main" id="{0D892E74-1C17-3EDA-2FB5-97C054FC46D3}"/>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6326992" y="3063302"/>
            <a:ext cx="451994" cy="385214"/>
          </a:xfrm>
          <a:prstGeom prst="rect">
            <a:avLst/>
          </a:prstGeom>
        </p:spPr>
      </p:pic>
      <p:pic>
        <p:nvPicPr>
          <p:cNvPr id="7" name="Kuva 6">
            <a:extLst>
              <a:ext uri="{FF2B5EF4-FFF2-40B4-BE49-F238E27FC236}">
                <a16:creationId xmlns:a16="http://schemas.microsoft.com/office/drawing/2014/main" id="{6CC88AD2-A3EE-7095-0777-37FE1CDE626A}"/>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6326992" y="3810381"/>
            <a:ext cx="451994" cy="385214"/>
          </a:xfrm>
          <a:prstGeom prst="rect">
            <a:avLst/>
          </a:prstGeom>
        </p:spPr>
      </p:pic>
      <p:grpSp>
        <p:nvGrpSpPr>
          <p:cNvPr id="12" name="Ryhmä 11">
            <a:extLst>
              <a:ext uri="{FF2B5EF4-FFF2-40B4-BE49-F238E27FC236}">
                <a16:creationId xmlns:a16="http://schemas.microsoft.com/office/drawing/2014/main" id="{4A9C02FB-550B-A156-B1F4-0DAD66B266B4}"/>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13" name="Ellipsi 12">
              <a:extLst>
                <a:ext uri="{FF2B5EF4-FFF2-40B4-BE49-F238E27FC236}">
                  <a16:creationId xmlns:a16="http://schemas.microsoft.com/office/drawing/2014/main" id="{549B6136-FC3C-3D9A-9782-C39BFC328A59}"/>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4" name="Ellipsi 13">
              <a:extLst>
                <a:ext uri="{FF2B5EF4-FFF2-40B4-BE49-F238E27FC236}">
                  <a16:creationId xmlns:a16="http://schemas.microsoft.com/office/drawing/2014/main" id="{40697396-3FFA-4DBA-DFBF-E23B5CCB1248}"/>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5" name="Suora yhdysviiva 14">
              <a:extLst>
                <a:ext uri="{FF2B5EF4-FFF2-40B4-BE49-F238E27FC236}">
                  <a16:creationId xmlns:a16="http://schemas.microsoft.com/office/drawing/2014/main" id="{985A7253-7888-8D34-3360-0C65B4373939}"/>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6" name="Tekstiruutu 15">
              <a:extLst>
                <a:ext uri="{FF2B5EF4-FFF2-40B4-BE49-F238E27FC236}">
                  <a16:creationId xmlns:a16="http://schemas.microsoft.com/office/drawing/2014/main" id="{F446FCA5-229C-E7ED-B8EF-3E6A8BEB75C9}"/>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7" name="Tekstiruutu 16">
              <a:extLst>
                <a:ext uri="{FF2B5EF4-FFF2-40B4-BE49-F238E27FC236}">
                  <a16:creationId xmlns:a16="http://schemas.microsoft.com/office/drawing/2014/main" id="{87D4DB0F-223E-2E20-5FC7-0E20157449C6}"/>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3</a:t>
              </a:r>
            </a:p>
          </p:txBody>
        </p:sp>
      </p:grpSp>
      <p:sp>
        <p:nvSpPr>
          <p:cNvPr id="19" name="Dian numeron paikkamerkki 1">
            <a:extLst>
              <a:ext uri="{FF2B5EF4-FFF2-40B4-BE49-F238E27FC236}">
                <a16:creationId xmlns:a16="http://schemas.microsoft.com/office/drawing/2014/main" id="{05826D19-2E62-2EDD-530B-E94F37C382C1}"/>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32</a:t>
            </a:fld>
            <a:endParaRPr lang="fi-FI" dirty="0"/>
          </a:p>
        </p:txBody>
      </p:sp>
      <p:pic>
        <p:nvPicPr>
          <p:cNvPr id="18" name="Kuva 17">
            <a:extLst>
              <a:ext uri="{FF2B5EF4-FFF2-40B4-BE49-F238E27FC236}">
                <a16:creationId xmlns:a16="http://schemas.microsoft.com/office/drawing/2014/main" id="{136F9B57-13A7-AB3C-D895-7E89C881984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7536088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6EBF5"/>
        </a:solidFill>
        <a:effectLst/>
      </p:bgPr>
    </p:bg>
    <p:spTree>
      <p:nvGrpSpPr>
        <p:cNvPr id="1" name=""/>
        <p:cNvGrpSpPr/>
        <p:nvPr/>
      </p:nvGrpSpPr>
      <p:grpSpPr>
        <a:xfrm>
          <a:off x="0" y="0"/>
          <a:ext cx="0" cy="0"/>
          <a:chOff x="0" y="0"/>
          <a:chExt cx="0" cy="0"/>
        </a:xfrm>
      </p:grpSpPr>
      <p:sp>
        <p:nvSpPr>
          <p:cNvPr id="17" name="Otsikko 16">
            <a:extLst>
              <a:ext uri="{FF2B5EF4-FFF2-40B4-BE49-F238E27FC236}">
                <a16:creationId xmlns:a16="http://schemas.microsoft.com/office/drawing/2014/main" id="{F1179307-7FA9-83FE-3150-50D99B12A991}"/>
              </a:ext>
            </a:extLst>
          </p:cNvPr>
          <p:cNvSpPr>
            <a:spLocks noGrp="1"/>
          </p:cNvSpPr>
          <p:nvPr>
            <p:ph type="title" idx="4294967295"/>
          </p:nvPr>
        </p:nvSpPr>
        <p:spPr>
          <a:xfrm>
            <a:off x="1" y="-686041"/>
            <a:ext cx="11650412" cy="549275"/>
          </a:xfrm>
        </p:spPr>
        <p:txBody>
          <a:bodyPr vert="horz" lIns="0" tIns="0" rIns="0" bIns="0" rtlCol="0" anchor="b" anchorCtr="0">
            <a:noAutofit/>
          </a:bodyPr>
          <a:lstStyle/>
          <a:p>
            <a:r>
              <a:rPr lang="fi-FI"/>
              <a:t>Mahdollisia tontinluovutuskilpailun kriteerejä</a:t>
            </a:r>
            <a:r>
              <a:rPr lang="fi-FI" baseline="0"/>
              <a:t> 2/3</a:t>
            </a:r>
            <a:endParaRPr lang="fi-FI"/>
          </a:p>
        </p:txBody>
      </p:sp>
      <p:sp>
        <p:nvSpPr>
          <p:cNvPr id="11" name="Pyöristetty suorakulmio 10">
            <a:extLst>
              <a:ext uri="{FF2B5EF4-FFF2-40B4-BE49-F238E27FC236}">
                <a16:creationId xmlns:a16="http://schemas.microsoft.com/office/drawing/2014/main" id="{47DF23B2-26BD-4B52-17CC-2BFC31FF8B2B}"/>
              </a:ext>
              <a:ext uri="{C183D7F6-B498-43B3-948B-1728B52AA6E4}">
                <adec:decorative xmlns:adec="http://schemas.microsoft.com/office/drawing/2017/decorative" val="1"/>
              </a:ext>
            </a:extLst>
          </p:cNvPr>
          <p:cNvSpPr/>
          <p:nvPr/>
        </p:nvSpPr>
        <p:spPr>
          <a:xfrm>
            <a:off x="628950" y="685799"/>
            <a:ext cx="5446973" cy="5611651"/>
          </a:xfrm>
          <a:prstGeom prst="roundRect">
            <a:avLst>
              <a:gd name="adj" fmla="val 3480"/>
            </a:avLst>
          </a:prstGeom>
          <a:solidFill>
            <a:schemeClr val="bg1"/>
          </a:solidFill>
          <a:ln w="28575">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9" name="Pyöristetty suorakulmio 8">
            <a:extLst>
              <a:ext uri="{FF2B5EF4-FFF2-40B4-BE49-F238E27FC236}">
                <a16:creationId xmlns:a16="http://schemas.microsoft.com/office/drawing/2014/main" id="{79567C3B-0CDF-5860-980B-7541A8BF1A14}"/>
              </a:ext>
              <a:ext uri="{C183D7F6-B498-43B3-948B-1728B52AA6E4}">
                <adec:decorative xmlns:adec="http://schemas.microsoft.com/office/drawing/2017/decorative" val="1"/>
              </a:ext>
            </a:extLst>
          </p:cNvPr>
          <p:cNvSpPr/>
          <p:nvPr/>
        </p:nvSpPr>
        <p:spPr>
          <a:xfrm>
            <a:off x="6192000" y="685799"/>
            <a:ext cx="5446973" cy="5611651"/>
          </a:xfrm>
          <a:prstGeom prst="roundRect">
            <a:avLst>
              <a:gd name="adj" fmla="val 3480"/>
            </a:avLst>
          </a:prstGeom>
          <a:solidFill>
            <a:schemeClr val="bg1"/>
          </a:solidFill>
          <a:ln w="28575">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Tekstiruutu 9">
            <a:extLst>
              <a:ext uri="{FF2B5EF4-FFF2-40B4-BE49-F238E27FC236}">
                <a16:creationId xmlns:a16="http://schemas.microsoft.com/office/drawing/2014/main" id="{70424E08-3734-C68B-E9CE-A6960C90F083}"/>
              </a:ext>
            </a:extLst>
          </p:cNvPr>
          <p:cNvSpPr txBox="1"/>
          <p:nvPr/>
        </p:nvSpPr>
        <p:spPr>
          <a:xfrm>
            <a:off x="792000" y="885600"/>
            <a:ext cx="10753200" cy="5306148"/>
          </a:xfrm>
          <a:prstGeom prst="rect">
            <a:avLst/>
          </a:prstGeom>
          <a:noFill/>
        </p:spPr>
        <p:txBody>
          <a:bodyPr wrap="square" lIns="0" tIns="0" rIns="0" bIns="0" numCol="2" spcCol="360000">
            <a:noAutofit/>
          </a:bodyPr>
          <a:lstStyle/>
          <a:p>
            <a:pPr>
              <a:lnSpc>
                <a:spcPts val="1600"/>
              </a:lnSpc>
              <a:spcAft>
                <a:spcPts val="1600"/>
              </a:spcAft>
              <a:buSzPct val="100000"/>
              <a:defRPr/>
            </a:pPr>
            <a:r>
              <a:rPr lang="fi-FI" sz="1400" b="1" dirty="0">
                <a:solidFill>
                  <a:srgbClr val="000000"/>
                </a:solidFill>
                <a:latin typeface="Lato" panose="020F0502020204030203" pitchFamily="34" charset="77"/>
                <a:cs typeface="Calibri"/>
              </a:rPr>
              <a:t>Uusiutuvan energian ja hukkalämpöjen hyödyntämisen edellyttäminen:</a:t>
            </a:r>
          </a:p>
          <a:p>
            <a:pPr marL="144000">
              <a:lnSpc>
                <a:spcPts val="1600"/>
              </a:lnSpc>
              <a:spcAft>
                <a:spcPts val="1600"/>
              </a:spcAft>
              <a:buSzPct val="120000"/>
              <a:defRPr/>
            </a:pPr>
            <a:r>
              <a:rPr lang="fi-FI" sz="1300" kern="0" dirty="0">
                <a:solidFill>
                  <a:srgbClr val="000000"/>
                </a:solidFill>
                <a:latin typeface="Lato" panose="020F0502020204030203" pitchFamily="34" charset="77"/>
                <a:cs typeface="Calibri"/>
              </a:rPr>
              <a:t>Määritetään, haluaako kunta edistää paikallista energiantuotantoa korttelin sisällä, ja asetetaan tälle raja-arvot. Alueen toteuttajille </a:t>
            </a:r>
            <a:br>
              <a:rPr lang="fi-FI" sz="1300" kern="0" dirty="0">
                <a:solidFill>
                  <a:srgbClr val="000000"/>
                </a:solidFill>
                <a:latin typeface="Lato" panose="020F0502020204030203" pitchFamily="34" charset="77"/>
                <a:cs typeface="Calibri"/>
              </a:rPr>
            </a:br>
            <a:r>
              <a:rPr lang="fi-FI" sz="1300" kern="0" dirty="0">
                <a:solidFill>
                  <a:srgbClr val="000000"/>
                </a:solidFill>
                <a:latin typeface="Lato" panose="020F0502020204030203" pitchFamily="34" charset="77"/>
                <a:cs typeface="Calibri"/>
              </a:rPr>
              <a:t>on myös kannattavaa antaa mahdollisuus korvata paikallinen energiantuotanto uusiutuvan lämmön tai sähkön hankinnalla, </a:t>
            </a:r>
            <a:br>
              <a:rPr lang="fi-FI" sz="1300" kern="0" dirty="0">
                <a:solidFill>
                  <a:srgbClr val="000000"/>
                </a:solidFill>
                <a:latin typeface="Lato" panose="020F0502020204030203" pitchFamily="34" charset="77"/>
                <a:cs typeface="Calibri"/>
              </a:rPr>
            </a:br>
            <a:r>
              <a:rPr lang="fi-FI" sz="1300" kern="0" dirty="0">
                <a:solidFill>
                  <a:srgbClr val="000000"/>
                </a:solidFill>
                <a:latin typeface="Lato" panose="020F0502020204030203" pitchFamily="34" charset="77"/>
                <a:cs typeface="Calibri"/>
              </a:rPr>
              <a:t>mikäli tarvittavan osuuden tuottaminen paikallisesti osoittautuu kannattamattomaksi. Paikallista energiantuotantoa voi edistää esimerkiksi toisella näistä kirjauksista: </a:t>
            </a:r>
          </a:p>
          <a:p>
            <a:pPr marL="504000">
              <a:lnSpc>
                <a:spcPts val="1600"/>
              </a:lnSpc>
              <a:spcAft>
                <a:spcPts val="800"/>
              </a:spcAft>
              <a:buSzPct val="120000"/>
              <a:defRPr/>
            </a:pPr>
            <a:r>
              <a:rPr lang="fi-FI" sz="1300" b="1" kern="0" dirty="0">
                <a:solidFill>
                  <a:srgbClr val="0070C0"/>
                </a:solidFill>
                <a:latin typeface="Lato" panose="020F0502020204030203" pitchFamily="34" charset="77"/>
                <a:cs typeface="Calibri"/>
              </a:rPr>
              <a:t>"X % kiinteistön energiantarpeesta tulee kattaa paikallisesti korttelin alueella tuotetulla uusiutuvalla energialla tai päästöttömästi tuotetulla kaukolämmöllä." </a:t>
            </a:r>
          </a:p>
          <a:p>
            <a:pPr marL="504000">
              <a:lnSpc>
                <a:spcPts val="1600"/>
              </a:lnSpc>
              <a:spcBef>
                <a:spcPts val="400"/>
              </a:spcBef>
              <a:spcAft>
                <a:spcPts val="1200"/>
              </a:spcAft>
              <a:buSzPct val="120000"/>
              <a:defRPr/>
            </a:pPr>
            <a:r>
              <a:rPr lang="fi-FI" sz="1300" kern="0" dirty="0">
                <a:latin typeface="Lato" panose="020F0502020204030203" pitchFamily="34" charset="77"/>
                <a:cs typeface="Calibri"/>
              </a:rPr>
              <a:t>tai </a:t>
            </a:r>
          </a:p>
          <a:p>
            <a:pPr marL="504000">
              <a:lnSpc>
                <a:spcPts val="1600"/>
              </a:lnSpc>
              <a:spcAft>
                <a:spcPts val="1600"/>
              </a:spcAft>
              <a:buSzPct val="120000"/>
              <a:defRPr/>
            </a:pPr>
            <a:r>
              <a:rPr lang="fi-FI" sz="1300" b="1" kern="0" dirty="0">
                <a:solidFill>
                  <a:srgbClr val="0070C0"/>
                </a:solidFill>
                <a:latin typeface="Lato" panose="020F0502020204030203" pitchFamily="34" charset="77"/>
                <a:cs typeface="Calibri"/>
              </a:rPr>
              <a:t>"Korttelialueella tulee tuottaa uusiutuvaa energiaa vähintään </a:t>
            </a:r>
            <a:br>
              <a:rPr lang="fi-FI" sz="1300" b="1" kern="0" dirty="0">
                <a:solidFill>
                  <a:srgbClr val="0070C0"/>
                </a:solidFill>
                <a:latin typeface="Lato" panose="020F0502020204030203" pitchFamily="34" charset="77"/>
                <a:cs typeface="Calibri"/>
              </a:rPr>
            </a:br>
            <a:r>
              <a:rPr lang="fi-FI" sz="1300" b="1" kern="0" dirty="0">
                <a:solidFill>
                  <a:srgbClr val="0070C0"/>
                </a:solidFill>
                <a:latin typeface="Lato" panose="020F0502020204030203" pitchFamily="34" charset="77"/>
                <a:cs typeface="Calibri"/>
              </a:rPr>
              <a:t>X % rakennusten energiantarpeesta.”</a:t>
            </a:r>
          </a:p>
          <a:p>
            <a:pPr marL="144000">
              <a:lnSpc>
                <a:spcPts val="1600"/>
              </a:lnSpc>
              <a:spcAft>
                <a:spcPts val="1600"/>
              </a:spcAft>
              <a:buSzPct val="120000"/>
              <a:defRPr/>
            </a:pPr>
            <a:r>
              <a:rPr lang="fi-FI" sz="1300" kern="0" dirty="0">
                <a:solidFill>
                  <a:srgbClr val="000000"/>
                </a:solidFill>
                <a:latin typeface="Lato" panose="020F0502020204030203" pitchFamily="34" charset="77"/>
                <a:cs typeface="Calibri"/>
              </a:rPr>
              <a:t>Määritetään, halutaanko korttelissa asettaa erityisiä vaatimuksia jäähdytyksen toteutukselle. Mikäli jäähdytystä hyödyntäviä kiinteistöjä alueelle tulee, on kannattavaa vaatia kohteilta jäähdytyksen lauhdelämpöjen mahdollisimman tehokasta hyödyntämistä. Tässä voi hyödyntää esimerkiksi seuraavaa tontinluovutuksen kirjausta: </a:t>
            </a:r>
          </a:p>
          <a:p>
            <a:pPr marL="504000">
              <a:lnSpc>
                <a:spcPts val="1600"/>
              </a:lnSpc>
              <a:spcAft>
                <a:spcPts val="1600"/>
              </a:spcAft>
              <a:buSzPct val="120000"/>
              <a:defRPr/>
            </a:pPr>
            <a:br>
              <a:rPr lang="fi-FI" sz="1300" b="1" kern="0" dirty="0">
                <a:solidFill>
                  <a:srgbClr val="0070C0"/>
                </a:solidFill>
                <a:latin typeface="Lato" panose="020F0502020204030203" pitchFamily="34" charset="77"/>
                <a:cs typeface="Calibri"/>
              </a:rPr>
            </a:br>
            <a:br>
              <a:rPr lang="fi-FI" sz="1300" b="1" kern="0" dirty="0">
                <a:solidFill>
                  <a:srgbClr val="0070C0"/>
                </a:solidFill>
                <a:latin typeface="Lato" panose="020F0502020204030203" pitchFamily="34" charset="77"/>
                <a:cs typeface="Calibri"/>
              </a:rPr>
            </a:br>
            <a:br>
              <a:rPr lang="fi-FI" sz="1300" b="1" kern="0" dirty="0">
                <a:solidFill>
                  <a:srgbClr val="0070C0"/>
                </a:solidFill>
                <a:latin typeface="Lato" panose="020F0502020204030203" pitchFamily="34" charset="77"/>
                <a:cs typeface="Calibri"/>
              </a:rPr>
            </a:br>
            <a:r>
              <a:rPr lang="fi-FI" sz="1300" b="1" kern="0" dirty="0">
                <a:solidFill>
                  <a:srgbClr val="0070C0"/>
                </a:solidFill>
                <a:latin typeface="Lato" panose="020F0502020204030203" pitchFamily="34" charset="77"/>
                <a:cs typeface="Calibri"/>
              </a:rPr>
              <a:t>"Tontinsaajan tulee toteuttaa kiinteistöihin jäähdytys ja hyödyntää syntyvät lauhdelämmöt joko paikallisesti tai </a:t>
            </a:r>
            <a:br>
              <a:rPr lang="fi-FI" sz="1300" b="1" kern="0" dirty="0">
                <a:solidFill>
                  <a:srgbClr val="0070C0"/>
                </a:solidFill>
                <a:latin typeface="Lato" panose="020F0502020204030203" pitchFamily="34" charset="77"/>
                <a:cs typeface="Calibri"/>
              </a:rPr>
            </a:br>
            <a:r>
              <a:rPr lang="fi-FI" sz="1300" b="1" kern="0" dirty="0">
                <a:solidFill>
                  <a:srgbClr val="0070C0"/>
                </a:solidFill>
                <a:latin typeface="Lato" panose="020F0502020204030203" pitchFamily="34" charset="77"/>
                <a:cs typeface="Calibri"/>
              </a:rPr>
              <a:t>siirtää ne korttelitason lämpöverkkoon mikäli mahdollista. Jäähdytyksen lauhdelämpöjä ei saa päästää ulkoilmaan. Tontinsaajan tulee selvittää mahdollisuudet lauhdelämmön pitkä- ja lyhytaikaiseen varastointiin.”</a:t>
            </a:r>
          </a:p>
          <a:p>
            <a:pPr marL="144000">
              <a:lnSpc>
                <a:spcPts val="1600"/>
              </a:lnSpc>
              <a:spcAft>
                <a:spcPts val="1600"/>
              </a:spcAft>
              <a:buSzPct val="120000"/>
              <a:defRPr/>
            </a:pPr>
            <a:r>
              <a:rPr lang="fi-FI" sz="1300" kern="0" dirty="0">
                <a:solidFill>
                  <a:srgbClr val="000000"/>
                </a:solidFill>
                <a:latin typeface="Lato" panose="020F0502020204030203" pitchFamily="34" charset="77"/>
                <a:cs typeface="Calibri"/>
              </a:rPr>
              <a:t>Asetetaan vaatimukset hukkalämpöpotentiaalin selvittämiselle </a:t>
            </a:r>
            <a:br>
              <a:rPr lang="fi-FI" sz="1300" kern="0" dirty="0">
                <a:solidFill>
                  <a:srgbClr val="000000"/>
                </a:solidFill>
                <a:latin typeface="Lato" panose="020F0502020204030203" pitchFamily="34" charset="77"/>
                <a:cs typeface="Calibri"/>
              </a:rPr>
            </a:br>
            <a:r>
              <a:rPr lang="fi-FI" sz="1300" kern="0" dirty="0">
                <a:solidFill>
                  <a:srgbClr val="000000"/>
                </a:solidFill>
                <a:latin typeface="Lato" panose="020F0502020204030203" pitchFamily="34" charset="77"/>
                <a:cs typeface="Calibri"/>
              </a:rPr>
              <a:t>ja potentiaalin valjastamiselle, mikäli se on teknistaloudellisesti mahdollista. Tämän voi ilmaista esim. seuraavalla kirjauksella: </a:t>
            </a:r>
          </a:p>
          <a:p>
            <a:pPr marL="504000">
              <a:lnSpc>
                <a:spcPts val="1600"/>
              </a:lnSpc>
              <a:spcAft>
                <a:spcPts val="800"/>
              </a:spcAft>
              <a:buSzPct val="120000"/>
              <a:defRPr/>
            </a:pPr>
            <a:r>
              <a:rPr lang="fi-FI" sz="1300" b="1" kern="0" dirty="0">
                <a:solidFill>
                  <a:srgbClr val="0070C0"/>
                </a:solidFill>
                <a:latin typeface="Lato" panose="020F0502020204030203" pitchFamily="34" charset="77"/>
                <a:cs typeface="Calibri"/>
              </a:rPr>
              <a:t>"Tontinsaajan tulee selvittää toiminnastaan syntyvät hukkalämmöt, ja hyödyntää ne joko kiinteistökohtaisesti </a:t>
            </a:r>
            <a:br>
              <a:rPr lang="fi-FI" sz="1300" b="1" kern="0" dirty="0">
                <a:solidFill>
                  <a:srgbClr val="0070C0"/>
                </a:solidFill>
                <a:latin typeface="Lato" panose="020F0502020204030203" pitchFamily="34" charset="77"/>
                <a:cs typeface="Calibri"/>
              </a:rPr>
            </a:br>
            <a:r>
              <a:rPr lang="fi-FI" sz="1300" b="1" kern="0" dirty="0">
                <a:solidFill>
                  <a:srgbClr val="0070C0"/>
                </a:solidFill>
                <a:latin typeface="Lato" panose="020F0502020204030203" pitchFamily="34" charset="77"/>
                <a:cs typeface="Calibri"/>
              </a:rPr>
              <a:t>tai siirtää korttelitason lämpöverkkoon.” </a:t>
            </a:r>
          </a:p>
          <a:p>
            <a:pPr marL="504000">
              <a:lnSpc>
                <a:spcPts val="1600"/>
              </a:lnSpc>
              <a:spcBef>
                <a:spcPts val="300"/>
              </a:spcBef>
              <a:spcAft>
                <a:spcPts val="1200"/>
              </a:spcAft>
              <a:buSzPct val="120000"/>
              <a:defRPr/>
            </a:pPr>
            <a:r>
              <a:rPr lang="fi-FI" sz="1300" kern="0" dirty="0">
                <a:latin typeface="Lato" panose="020F0502020204030203" pitchFamily="34" charset="77"/>
                <a:cs typeface="Calibri"/>
              </a:rPr>
              <a:t>tai</a:t>
            </a:r>
          </a:p>
          <a:p>
            <a:pPr marL="504000">
              <a:lnSpc>
                <a:spcPts val="1600"/>
              </a:lnSpc>
              <a:spcAft>
                <a:spcPts val="1600"/>
              </a:spcAft>
              <a:buSzPct val="120000"/>
              <a:defRPr/>
            </a:pPr>
            <a:r>
              <a:rPr lang="fi-FI" sz="1300" b="1" kern="0" dirty="0">
                <a:solidFill>
                  <a:srgbClr val="0070C0"/>
                </a:solidFill>
                <a:latin typeface="Lato" panose="020F0502020204030203" pitchFamily="34" charset="77"/>
                <a:cs typeface="Calibri"/>
              </a:rPr>
              <a:t>"Rakennuksessa syntyvä lauhdelämpö tulee hyödyntää paikallisesti tai siirtää alueelliseen kaukojäähdytys/</a:t>
            </a:r>
            <a:br>
              <a:rPr lang="fi-FI" sz="1300" b="1" kern="0" dirty="0">
                <a:solidFill>
                  <a:srgbClr val="0070C0"/>
                </a:solidFill>
                <a:latin typeface="Lato" panose="020F0502020204030203" pitchFamily="34" charset="77"/>
                <a:cs typeface="Calibri"/>
              </a:rPr>
            </a:br>
            <a:r>
              <a:rPr lang="fi-FI" sz="1300" b="1" kern="0" dirty="0">
                <a:solidFill>
                  <a:srgbClr val="0070C0"/>
                </a:solidFill>
                <a:latin typeface="Lato" panose="020F0502020204030203" pitchFamily="34" charset="77"/>
                <a:cs typeface="Calibri"/>
              </a:rPr>
              <a:t>-lämmitysverkostoon. Vaatimusta ei tarvitse täyttää, </a:t>
            </a:r>
            <a:br>
              <a:rPr lang="fi-FI" sz="1300" b="1" kern="0" dirty="0">
                <a:solidFill>
                  <a:srgbClr val="0070C0"/>
                </a:solidFill>
                <a:latin typeface="Lato" panose="020F0502020204030203" pitchFamily="34" charset="77"/>
                <a:cs typeface="Calibri"/>
              </a:rPr>
            </a:br>
            <a:r>
              <a:rPr lang="fi-FI" sz="1300" b="1" kern="0" dirty="0">
                <a:solidFill>
                  <a:srgbClr val="0070C0"/>
                </a:solidFill>
                <a:latin typeface="Lato" panose="020F0502020204030203" pitchFamily="34" charset="77"/>
                <a:cs typeface="Calibri"/>
              </a:rPr>
              <a:t>jos lauhdelämmön hyödyntämisen takaisinmaksuaika on tontinsaajan esittämän selvityksen mukaan yli viisi vuotta."</a:t>
            </a:r>
          </a:p>
        </p:txBody>
      </p:sp>
      <p:pic>
        <p:nvPicPr>
          <p:cNvPr id="12" name="Kuva 11">
            <a:extLst>
              <a:ext uri="{FF2B5EF4-FFF2-40B4-BE49-F238E27FC236}">
                <a16:creationId xmlns:a16="http://schemas.microsoft.com/office/drawing/2014/main" id="{D3FDF911-3FC1-5CBA-49DF-8E12A2E53257}"/>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792968" y="2952300"/>
            <a:ext cx="451994" cy="385214"/>
          </a:xfrm>
          <a:prstGeom prst="rect">
            <a:avLst/>
          </a:prstGeom>
        </p:spPr>
      </p:pic>
      <p:pic>
        <p:nvPicPr>
          <p:cNvPr id="14" name="Kuva 13">
            <a:extLst>
              <a:ext uri="{FF2B5EF4-FFF2-40B4-BE49-F238E27FC236}">
                <a16:creationId xmlns:a16="http://schemas.microsoft.com/office/drawing/2014/main" id="{EA3EC21B-EF47-0984-E383-EBC7AE6F7697}"/>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792968" y="4066724"/>
            <a:ext cx="451994" cy="385214"/>
          </a:xfrm>
          <a:prstGeom prst="rect">
            <a:avLst/>
          </a:prstGeom>
        </p:spPr>
      </p:pic>
      <p:pic>
        <p:nvPicPr>
          <p:cNvPr id="19" name="Kuva 18">
            <a:extLst>
              <a:ext uri="{FF2B5EF4-FFF2-40B4-BE49-F238E27FC236}">
                <a16:creationId xmlns:a16="http://schemas.microsoft.com/office/drawing/2014/main" id="{23E5762C-AD1B-1698-680D-8D04D5FD878E}"/>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6346041" y="1322084"/>
            <a:ext cx="451994" cy="385214"/>
          </a:xfrm>
          <a:prstGeom prst="rect">
            <a:avLst/>
          </a:prstGeom>
        </p:spPr>
      </p:pic>
      <p:pic>
        <p:nvPicPr>
          <p:cNvPr id="15" name="Kuva 14">
            <a:extLst>
              <a:ext uri="{FF2B5EF4-FFF2-40B4-BE49-F238E27FC236}">
                <a16:creationId xmlns:a16="http://schemas.microsoft.com/office/drawing/2014/main" id="{C85B0E2F-7460-F23C-5C96-C504967C2652}"/>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6346041" y="3568127"/>
            <a:ext cx="451994" cy="385214"/>
          </a:xfrm>
          <a:prstGeom prst="rect">
            <a:avLst/>
          </a:prstGeom>
        </p:spPr>
      </p:pic>
      <p:pic>
        <p:nvPicPr>
          <p:cNvPr id="16" name="Kuva 15">
            <a:extLst>
              <a:ext uri="{FF2B5EF4-FFF2-40B4-BE49-F238E27FC236}">
                <a16:creationId xmlns:a16="http://schemas.microsoft.com/office/drawing/2014/main" id="{BD0C2B86-190F-84FD-3F6A-DE0AF0CE217C}"/>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6346041" y="4666542"/>
            <a:ext cx="451994" cy="385214"/>
          </a:xfrm>
          <a:prstGeom prst="rect">
            <a:avLst/>
          </a:prstGeom>
        </p:spPr>
      </p:pic>
      <p:grpSp>
        <p:nvGrpSpPr>
          <p:cNvPr id="3" name="Ryhmä 2">
            <a:extLst>
              <a:ext uri="{FF2B5EF4-FFF2-40B4-BE49-F238E27FC236}">
                <a16:creationId xmlns:a16="http://schemas.microsoft.com/office/drawing/2014/main" id="{02AF8F1D-587F-4F22-B99E-B76AB4C425CD}"/>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4" name="Ellipsi 3">
              <a:extLst>
                <a:ext uri="{FF2B5EF4-FFF2-40B4-BE49-F238E27FC236}">
                  <a16:creationId xmlns:a16="http://schemas.microsoft.com/office/drawing/2014/main" id="{2B5D9310-9230-A879-80B7-7330E4653B13}"/>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5" name="Ellipsi 4">
              <a:extLst>
                <a:ext uri="{FF2B5EF4-FFF2-40B4-BE49-F238E27FC236}">
                  <a16:creationId xmlns:a16="http://schemas.microsoft.com/office/drawing/2014/main" id="{F6078433-FE38-1BC9-B020-B7FD36BE9104}"/>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6" name="Suora yhdysviiva 5">
              <a:extLst>
                <a:ext uri="{FF2B5EF4-FFF2-40B4-BE49-F238E27FC236}">
                  <a16:creationId xmlns:a16="http://schemas.microsoft.com/office/drawing/2014/main" id="{FF82997C-8583-C07F-03EC-BCBC389D901A}"/>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kstiruutu 6">
              <a:extLst>
                <a:ext uri="{FF2B5EF4-FFF2-40B4-BE49-F238E27FC236}">
                  <a16:creationId xmlns:a16="http://schemas.microsoft.com/office/drawing/2014/main" id="{D14C874D-8833-6DA0-98DB-1C44B1AE30A3}"/>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8" name="Tekstiruutu 7">
              <a:extLst>
                <a:ext uri="{FF2B5EF4-FFF2-40B4-BE49-F238E27FC236}">
                  <a16:creationId xmlns:a16="http://schemas.microsoft.com/office/drawing/2014/main" id="{E13F6E80-5241-1F14-71A3-3C51E8EACCB0}"/>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3</a:t>
              </a:r>
            </a:p>
          </p:txBody>
        </p:sp>
      </p:grpSp>
      <p:sp>
        <p:nvSpPr>
          <p:cNvPr id="2" name="Dian numeron paikkamerkki 1">
            <a:extLst>
              <a:ext uri="{FF2B5EF4-FFF2-40B4-BE49-F238E27FC236}">
                <a16:creationId xmlns:a16="http://schemas.microsoft.com/office/drawing/2014/main" id="{8FB23DE9-E2C2-483A-3DB7-68865A0D9E83}"/>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33</a:t>
            </a:fld>
            <a:endParaRPr lang="fi-FI" dirty="0"/>
          </a:p>
        </p:txBody>
      </p:sp>
      <p:pic>
        <p:nvPicPr>
          <p:cNvPr id="13" name="Kuva 12">
            <a:extLst>
              <a:ext uri="{FF2B5EF4-FFF2-40B4-BE49-F238E27FC236}">
                <a16:creationId xmlns:a16="http://schemas.microsoft.com/office/drawing/2014/main" id="{2D79FB9E-99BF-0536-5FE5-210FF8759FB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0242539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6EBF5"/>
        </a:solidFill>
        <a:effectLst/>
      </p:bgPr>
    </p:bg>
    <p:spTree>
      <p:nvGrpSpPr>
        <p:cNvPr id="1" name=""/>
        <p:cNvGrpSpPr/>
        <p:nvPr/>
      </p:nvGrpSpPr>
      <p:grpSpPr>
        <a:xfrm>
          <a:off x="0" y="0"/>
          <a:ext cx="0" cy="0"/>
          <a:chOff x="0" y="0"/>
          <a:chExt cx="0" cy="0"/>
        </a:xfrm>
      </p:grpSpPr>
      <p:sp>
        <p:nvSpPr>
          <p:cNvPr id="16" name="Otsikko 15">
            <a:extLst>
              <a:ext uri="{FF2B5EF4-FFF2-40B4-BE49-F238E27FC236}">
                <a16:creationId xmlns:a16="http://schemas.microsoft.com/office/drawing/2014/main" id="{3478B10A-7604-BC48-E3F0-A5614C567777}"/>
              </a:ext>
            </a:extLst>
          </p:cNvPr>
          <p:cNvSpPr>
            <a:spLocks noGrp="1"/>
          </p:cNvSpPr>
          <p:nvPr>
            <p:ph type="title" idx="4294967295"/>
          </p:nvPr>
        </p:nvSpPr>
        <p:spPr>
          <a:xfrm>
            <a:off x="1" y="-715662"/>
            <a:ext cx="11650412" cy="549275"/>
          </a:xfrm>
        </p:spPr>
        <p:txBody>
          <a:bodyPr vert="horz" lIns="0" tIns="0" rIns="0" bIns="0" rtlCol="0" anchor="b" anchorCtr="0">
            <a:noAutofit/>
          </a:bodyPr>
          <a:lstStyle/>
          <a:p>
            <a:r>
              <a:rPr lang="fi-FI"/>
              <a:t>Mahdollisia tontinluovutuskilpailun kriteerejä 3/3</a:t>
            </a:r>
          </a:p>
        </p:txBody>
      </p:sp>
      <p:sp>
        <p:nvSpPr>
          <p:cNvPr id="15" name="Pyöristetty suorakulmio 14">
            <a:extLst>
              <a:ext uri="{FF2B5EF4-FFF2-40B4-BE49-F238E27FC236}">
                <a16:creationId xmlns:a16="http://schemas.microsoft.com/office/drawing/2014/main" id="{C5610372-F587-C982-7171-B00D53E5DC31}"/>
              </a:ext>
              <a:ext uri="{C183D7F6-B498-43B3-948B-1728B52AA6E4}">
                <adec:decorative xmlns:adec="http://schemas.microsoft.com/office/drawing/2017/decorative" val="1"/>
              </a:ext>
            </a:extLst>
          </p:cNvPr>
          <p:cNvSpPr/>
          <p:nvPr/>
        </p:nvSpPr>
        <p:spPr>
          <a:xfrm>
            <a:off x="628950" y="684000"/>
            <a:ext cx="5446973" cy="5221497"/>
          </a:xfrm>
          <a:prstGeom prst="roundRect">
            <a:avLst>
              <a:gd name="adj" fmla="val 3480"/>
            </a:avLst>
          </a:prstGeom>
          <a:solidFill>
            <a:schemeClr val="bg1"/>
          </a:solidFill>
          <a:ln w="28575">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4" name="Pyöristetty suorakulmio 13">
            <a:extLst>
              <a:ext uri="{FF2B5EF4-FFF2-40B4-BE49-F238E27FC236}">
                <a16:creationId xmlns:a16="http://schemas.microsoft.com/office/drawing/2014/main" id="{C46C3966-B3A4-5DB4-35DF-EB2D78137A96}"/>
              </a:ext>
              <a:ext uri="{C183D7F6-B498-43B3-948B-1728B52AA6E4}">
                <adec:decorative xmlns:adec="http://schemas.microsoft.com/office/drawing/2017/decorative" val="1"/>
              </a:ext>
            </a:extLst>
          </p:cNvPr>
          <p:cNvSpPr/>
          <p:nvPr/>
        </p:nvSpPr>
        <p:spPr>
          <a:xfrm>
            <a:off x="6192000" y="684000"/>
            <a:ext cx="5446973" cy="5221497"/>
          </a:xfrm>
          <a:prstGeom prst="roundRect">
            <a:avLst>
              <a:gd name="adj" fmla="val 3480"/>
            </a:avLst>
          </a:prstGeom>
          <a:solidFill>
            <a:schemeClr val="bg1"/>
          </a:solidFill>
          <a:ln w="28575">
            <a:solidFill>
              <a:schemeClr val="tx2">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3" name="Tekstiruutu 12">
            <a:extLst>
              <a:ext uri="{FF2B5EF4-FFF2-40B4-BE49-F238E27FC236}">
                <a16:creationId xmlns:a16="http://schemas.microsoft.com/office/drawing/2014/main" id="{0D348E0D-DA44-221E-06EA-E5BAB8274896}"/>
              </a:ext>
            </a:extLst>
          </p:cNvPr>
          <p:cNvSpPr txBox="1"/>
          <p:nvPr/>
        </p:nvSpPr>
        <p:spPr>
          <a:xfrm>
            <a:off x="792000" y="885600"/>
            <a:ext cx="10753200" cy="4911518"/>
          </a:xfrm>
          <a:prstGeom prst="rect">
            <a:avLst/>
          </a:prstGeom>
          <a:noFill/>
        </p:spPr>
        <p:txBody>
          <a:bodyPr wrap="square" lIns="0" tIns="0" rIns="0" bIns="0" numCol="2" spcCol="360000">
            <a:noAutofit/>
          </a:bodyPr>
          <a:lstStyle/>
          <a:p>
            <a:pPr lvl="0">
              <a:lnSpc>
                <a:spcPts val="1600"/>
              </a:lnSpc>
              <a:spcAft>
                <a:spcPts val="1600"/>
              </a:spcAft>
              <a:buSzPct val="100000"/>
              <a:defRPr/>
            </a:pPr>
            <a:r>
              <a:rPr lang="fi-FI" sz="1400" b="1" dirty="0">
                <a:solidFill>
                  <a:srgbClr val="000000"/>
                </a:solidFill>
                <a:latin typeface="Lato" panose="020F0502020204030203" pitchFamily="34" charset="77"/>
                <a:cs typeface="Calibri"/>
              </a:rPr>
              <a:t>Energiatehokkuus ja hiilijalanjäljen ohjaus:</a:t>
            </a:r>
          </a:p>
          <a:p>
            <a:pPr marL="144000">
              <a:lnSpc>
                <a:spcPts val="1600"/>
              </a:lnSpc>
              <a:spcAft>
                <a:spcPts val="1600"/>
              </a:spcAft>
              <a:buSzPct val="120000"/>
              <a:defRPr/>
            </a:pPr>
            <a:r>
              <a:rPr lang="fi-FI" sz="1300" kern="0" dirty="0">
                <a:solidFill>
                  <a:srgbClr val="000000"/>
                </a:solidFill>
                <a:latin typeface="Lato" panose="020F0502020204030203" pitchFamily="34" charset="77"/>
                <a:cs typeface="Calibri"/>
              </a:rPr>
              <a:t>Alueellisen energiaratkaisun edistämisen ohessa on kannattavaa ohjata tontinsaajia myös energiatehokkuuden edistämiseen. Tämä onnistuu esim. energialuokkien kautta, seuraavalla kirjauksella: </a:t>
            </a:r>
          </a:p>
          <a:p>
            <a:pPr marL="504000">
              <a:lnSpc>
                <a:spcPts val="1600"/>
              </a:lnSpc>
              <a:spcAft>
                <a:spcPts val="1600"/>
              </a:spcAft>
              <a:buSzPct val="120000"/>
              <a:defRPr/>
            </a:pPr>
            <a:r>
              <a:rPr lang="fi-FI" sz="1300" b="1" kern="0" dirty="0">
                <a:solidFill>
                  <a:srgbClr val="0070C0"/>
                </a:solidFill>
                <a:latin typeface="Lato" panose="020F0502020204030203" pitchFamily="34" charset="77"/>
                <a:cs typeface="Calibri"/>
              </a:rPr>
              <a:t>"Tontinsaaja sitoutuu toteuttamaan rakennukset noudattaen </a:t>
            </a:r>
            <a:br>
              <a:rPr lang="fi-FI" sz="1300" b="1" kern="0" dirty="0">
                <a:solidFill>
                  <a:srgbClr val="0070C0"/>
                </a:solidFill>
                <a:latin typeface="Lato" panose="020F0502020204030203" pitchFamily="34" charset="77"/>
                <a:cs typeface="Calibri"/>
              </a:rPr>
            </a:br>
            <a:r>
              <a:rPr lang="fi-FI" sz="1300" b="1" kern="0" dirty="0">
                <a:solidFill>
                  <a:srgbClr val="0070C0"/>
                </a:solidFill>
                <a:latin typeface="Lato" panose="020F0502020204030203" pitchFamily="34" charset="77"/>
                <a:cs typeface="Calibri"/>
              </a:rPr>
              <a:t>A-energialuokkaa.” </a:t>
            </a:r>
          </a:p>
          <a:p>
            <a:pPr marL="144000">
              <a:lnSpc>
                <a:spcPts val="1600"/>
              </a:lnSpc>
              <a:spcAft>
                <a:spcPts val="1600"/>
              </a:spcAft>
              <a:buSzPct val="120000"/>
              <a:defRPr/>
            </a:pPr>
            <a:r>
              <a:rPr lang="fi-FI" sz="1300" kern="0" dirty="0">
                <a:solidFill>
                  <a:srgbClr val="000000"/>
                </a:solidFill>
                <a:latin typeface="Lato" panose="020F0502020204030203" pitchFamily="34" charset="77"/>
                <a:cs typeface="Calibri"/>
              </a:rPr>
              <a:t>Energialuokkien hyödyntämisessä on kuitenkin myös haasteita, koska näiden takana oleva laskenta voi ohjata tontinsaajia eri energiaratkaisuihin kuin haluttuun tavoitetilaan. Energialuokan sijaan tai ohessa voidaan myös hyödyntää hiilijalanjäljen ohjausta, esim. seuraavan kirjauksen kautta: </a:t>
            </a:r>
          </a:p>
          <a:p>
            <a:pPr marL="504000">
              <a:lnSpc>
                <a:spcPts val="1600"/>
              </a:lnSpc>
              <a:spcAft>
                <a:spcPts val="1600"/>
              </a:spcAft>
              <a:buSzPct val="120000"/>
              <a:defRPr/>
            </a:pPr>
            <a:r>
              <a:rPr lang="fi-FI" sz="1300" b="1" kern="0" dirty="0">
                <a:solidFill>
                  <a:srgbClr val="0070C0"/>
                </a:solidFill>
                <a:latin typeface="Lato" panose="020F0502020204030203" pitchFamily="34" charset="77"/>
                <a:cs typeface="Calibri"/>
              </a:rPr>
              <a:t>"Edellytetään rakennuksen hiilijalanjäljen raja-arvon X kgCO</a:t>
            </a:r>
            <a:r>
              <a:rPr lang="fi-FI" sz="1300" b="1" kern="0" baseline="-25000" dirty="0">
                <a:solidFill>
                  <a:srgbClr val="0070C0"/>
                </a:solidFill>
                <a:latin typeface="Lato" panose="020F0502020204030203" pitchFamily="34" charset="77"/>
                <a:cs typeface="Calibri"/>
              </a:rPr>
              <a:t>2</a:t>
            </a:r>
            <a:r>
              <a:rPr lang="fi-FI" sz="1300" b="1" kern="0" dirty="0">
                <a:solidFill>
                  <a:srgbClr val="0070C0"/>
                </a:solidFill>
                <a:latin typeface="Lato" panose="020F0502020204030203" pitchFamily="34" charset="77"/>
                <a:cs typeface="Calibri"/>
              </a:rPr>
              <a:t>e/m</a:t>
            </a:r>
            <a:r>
              <a:rPr lang="fi-FI" sz="1300" b="1" kern="0" baseline="30000" dirty="0">
                <a:solidFill>
                  <a:srgbClr val="0070C0"/>
                </a:solidFill>
                <a:latin typeface="Lato" panose="020F0502020204030203" pitchFamily="34" charset="77"/>
                <a:cs typeface="Calibri"/>
              </a:rPr>
              <a:t>2</a:t>
            </a:r>
            <a:r>
              <a:rPr lang="fi-FI" sz="1300" b="1" kern="0" dirty="0">
                <a:solidFill>
                  <a:srgbClr val="0070C0"/>
                </a:solidFill>
                <a:latin typeface="Lato" panose="020F0502020204030203" pitchFamily="34" charset="77"/>
                <a:cs typeface="Calibri"/>
              </a:rPr>
              <a:t>/a saavuttamista.*” </a:t>
            </a:r>
          </a:p>
          <a:p>
            <a:pPr marL="144000">
              <a:lnSpc>
                <a:spcPts val="1600"/>
              </a:lnSpc>
              <a:spcAft>
                <a:spcPts val="1600"/>
              </a:spcAft>
              <a:buSzPct val="120000"/>
              <a:defRPr/>
            </a:pPr>
            <a:r>
              <a:rPr lang="fi-FI" sz="1300" kern="0" dirty="0">
                <a:solidFill>
                  <a:srgbClr val="000000"/>
                </a:solidFill>
                <a:latin typeface="Lato" panose="020F0502020204030203" pitchFamily="34" charset="77"/>
                <a:cs typeface="Calibri"/>
              </a:rPr>
              <a:t>Raja-arvon asettamiseksi kannattaa käydä keskusteluja energia-alan ja rakentamisen asiantuntijoiden kesken. Raja-arvoa asettaessa tulee myös huomioida lainsäädännön minimi. Tontinluovutuksen kautta ei ole kannattavaa asettaa raja-arvoja, jotka ovat löyhempiä tai samantasoisia kuin lainsäädännön minimi. Tällöin kriteeri aiheuttaa vain lisäraportointia tontinsaajalle.</a:t>
            </a:r>
          </a:p>
          <a:p>
            <a:pPr>
              <a:lnSpc>
                <a:spcPts val="1600"/>
              </a:lnSpc>
              <a:spcAft>
                <a:spcPts val="1600"/>
              </a:spcAft>
              <a:buSzPct val="100000"/>
              <a:defRPr/>
            </a:pPr>
            <a:r>
              <a:rPr lang="fi-FI" sz="1400" b="1" dirty="0">
                <a:solidFill>
                  <a:srgbClr val="000000"/>
                </a:solidFill>
                <a:latin typeface="Lato" panose="020F0502020204030203" pitchFamily="34" charset="77"/>
                <a:cs typeface="Calibri"/>
              </a:rPr>
              <a:t>Kulutuksen seuranta:</a:t>
            </a:r>
          </a:p>
          <a:p>
            <a:pPr marL="144000">
              <a:lnSpc>
                <a:spcPts val="1600"/>
              </a:lnSpc>
              <a:spcAft>
                <a:spcPts val="1600"/>
              </a:spcAft>
              <a:buSzPct val="120000"/>
              <a:defRPr/>
            </a:pPr>
            <a:r>
              <a:rPr lang="fi-FI" sz="1300" kern="0" dirty="0">
                <a:solidFill>
                  <a:srgbClr val="000000"/>
                </a:solidFill>
                <a:latin typeface="Lato" panose="020F0502020204030203" pitchFamily="34" charset="77"/>
                <a:cs typeface="Calibri"/>
              </a:rPr>
              <a:t>Energiapalvelutoimijan toteuttaman ratkaisun vaikuttavuuden arvioimiseksi on myös keskeistä mahdollistaa todellisen kulutus-</a:t>
            </a:r>
            <a:br>
              <a:rPr lang="fi-FI" sz="1300" kern="0" dirty="0">
                <a:solidFill>
                  <a:srgbClr val="000000"/>
                </a:solidFill>
                <a:latin typeface="Lato" panose="020F0502020204030203" pitchFamily="34" charset="77"/>
                <a:cs typeface="Calibri"/>
              </a:rPr>
            </a:br>
            <a:r>
              <a:rPr lang="fi-FI" sz="1300" kern="0" dirty="0">
                <a:solidFill>
                  <a:srgbClr val="000000"/>
                </a:solidFill>
                <a:latin typeface="Lato" panose="020F0502020204030203" pitchFamily="34" charset="77"/>
                <a:cs typeface="Calibri"/>
              </a:rPr>
              <a:t>ja muun keskeisen datan keruu sekä analysointi korttelin kohteista. Tontinsaajan voi sitouttaa mittaamaan rakennusten kulutustietoa esimerkiksi seuraavilla kriteereillä: </a:t>
            </a:r>
          </a:p>
          <a:p>
            <a:pPr marL="504000">
              <a:lnSpc>
                <a:spcPts val="1600"/>
              </a:lnSpc>
              <a:spcAft>
                <a:spcPts val="800"/>
              </a:spcAft>
              <a:buSzPct val="120000"/>
              <a:defRPr/>
            </a:pPr>
            <a:r>
              <a:rPr lang="fi-FI" sz="1300" b="1" kern="0" dirty="0">
                <a:solidFill>
                  <a:srgbClr val="0070C0"/>
                </a:solidFill>
                <a:latin typeface="Lato" panose="020F0502020204030203" pitchFamily="34" charset="77"/>
                <a:cs typeface="Calibri"/>
              </a:rPr>
              <a:t>"Tontinsaaja sitoutuu mittaamaan energiankulutuksen rakennuksen lämmityksen ja sähkönkulutuksen osalta.” </a:t>
            </a:r>
          </a:p>
          <a:p>
            <a:pPr marL="504000">
              <a:lnSpc>
                <a:spcPts val="1600"/>
              </a:lnSpc>
              <a:spcAft>
                <a:spcPts val="1000"/>
              </a:spcAft>
              <a:buSzPct val="120000"/>
              <a:defRPr/>
            </a:pPr>
            <a:r>
              <a:rPr lang="fi-FI" sz="1300" kern="0" dirty="0">
                <a:latin typeface="Lato" panose="020F0502020204030203" pitchFamily="34" charset="77"/>
                <a:cs typeface="Calibri"/>
              </a:rPr>
              <a:t>ja/tai</a:t>
            </a:r>
            <a:r>
              <a:rPr lang="fi-FI" sz="1300" kern="0" dirty="0">
                <a:solidFill>
                  <a:srgbClr val="000000"/>
                </a:solidFill>
                <a:latin typeface="Lato" panose="020F0502020204030203" pitchFamily="34" charset="77"/>
                <a:cs typeface="Calibri"/>
              </a:rPr>
              <a:t> </a:t>
            </a:r>
          </a:p>
          <a:p>
            <a:pPr marL="504000">
              <a:lnSpc>
                <a:spcPts val="1600"/>
              </a:lnSpc>
              <a:spcAft>
                <a:spcPts val="800"/>
              </a:spcAft>
              <a:buSzPct val="120000"/>
              <a:defRPr/>
            </a:pPr>
            <a:r>
              <a:rPr lang="fi-FI" sz="1300" b="1" kern="0" dirty="0">
                <a:solidFill>
                  <a:srgbClr val="0070C0"/>
                </a:solidFill>
                <a:latin typeface="Lato" panose="020F0502020204030203" pitchFamily="34" charset="77"/>
                <a:cs typeface="Calibri"/>
              </a:rPr>
              <a:t>"Kylmän ja lämpimän käyttöveden määrää tulee mitata </a:t>
            </a:r>
            <a:br>
              <a:rPr lang="fi-FI" sz="1300" b="1" kern="0" dirty="0">
                <a:solidFill>
                  <a:srgbClr val="0070C0"/>
                </a:solidFill>
                <a:latin typeface="Lato" panose="020F0502020204030203" pitchFamily="34" charset="77"/>
                <a:cs typeface="Calibri"/>
              </a:rPr>
            </a:br>
            <a:r>
              <a:rPr lang="fi-FI" sz="1300" b="1" kern="0" dirty="0">
                <a:solidFill>
                  <a:srgbClr val="0070C0"/>
                </a:solidFill>
                <a:latin typeface="Lato" panose="020F0502020204030203" pitchFamily="34" charset="77"/>
                <a:cs typeface="Calibri"/>
              </a:rPr>
              <a:t>huoneisto/tilakohtaisesti. Vedenkäytön tiedot tulee siirtää kiinteistöautomaatiojärjestelmään.”</a:t>
            </a:r>
          </a:p>
          <a:p>
            <a:pPr marL="504000">
              <a:lnSpc>
                <a:spcPts val="1600"/>
              </a:lnSpc>
              <a:spcAft>
                <a:spcPts val="1000"/>
              </a:spcAft>
              <a:buSzPct val="120000"/>
              <a:defRPr/>
            </a:pPr>
            <a:r>
              <a:rPr lang="fi-FI" sz="1300" kern="0" dirty="0">
                <a:latin typeface="Lato" panose="020F0502020204030203" pitchFamily="34" charset="77"/>
                <a:cs typeface="Calibri"/>
              </a:rPr>
              <a:t> ja</a:t>
            </a:r>
          </a:p>
          <a:p>
            <a:pPr marL="504000">
              <a:lnSpc>
                <a:spcPts val="1600"/>
              </a:lnSpc>
              <a:spcAft>
                <a:spcPts val="1600"/>
              </a:spcAft>
              <a:buSzPct val="120000"/>
              <a:defRPr/>
            </a:pPr>
            <a:r>
              <a:rPr lang="fi-FI" sz="1300" b="1" kern="0" dirty="0">
                <a:solidFill>
                  <a:srgbClr val="0070C0"/>
                </a:solidFill>
                <a:latin typeface="Lato" panose="020F0502020204030203" pitchFamily="34" charset="77"/>
                <a:cs typeface="Calibri"/>
              </a:rPr>
              <a:t>"Mittaus-, ohjaus- ja tilatietojen tallennus tulee tapahtua paikallisesti vähintään kymmenen vuorokauden ajan. Tuntitasoinen tieto on säilytettävä kuluvalta ja edeltävältä kalenterivuodelta ja kuukausitasoinen tieto viimeisen viiden vuoden ajalta."</a:t>
            </a:r>
          </a:p>
        </p:txBody>
      </p:sp>
      <p:sp>
        <p:nvSpPr>
          <p:cNvPr id="10" name="Tekstiruutu 9">
            <a:extLst>
              <a:ext uri="{FF2B5EF4-FFF2-40B4-BE49-F238E27FC236}">
                <a16:creationId xmlns:a16="http://schemas.microsoft.com/office/drawing/2014/main" id="{CA236D90-5B39-3DF3-6D30-B5879F8273AB}"/>
              </a:ext>
            </a:extLst>
          </p:cNvPr>
          <p:cNvSpPr txBox="1"/>
          <p:nvPr/>
        </p:nvSpPr>
        <p:spPr>
          <a:xfrm>
            <a:off x="719236" y="6118398"/>
            <a:ext cx="7796464" cy="261610"/>
          </a:xfrm>
          <a:prstGeom prst="rect">
            <a:avLst/>
          </a:prstGeom>
          <a:noFill/>
        </p:spPr>
        <p:txBody>
          <a:bodyPr wrap="square">
            <a:noAutofit/>
          </a:bodyPr>
          <a:lstStyle/>
          <a:p>
            <a:r>
              <a:rPr lang="fi-FI" sz="1100" dirty="0">
                <a:latin typeface="Lato" panose="020F0502020204030203" pitchFamily="34" charset="77"/>
                <a:cs typeface="Calibri"/>
              </a:rPr>
              <a:t>*kgCO</a:t>
            </a:r>
            <a:r>
              <a:rPr lang="fi-FI" sz="1100" baseline="-25000" dirty="0">
                <a:latin typeface="Lato" panose="020F0502020204030203" pitchFamily="34" charset="77"/>
                <a:cs typeface="Calibri"/>
              </a:rPr>
              <a:t>2</a:t>
            </a:r>
            <a:r>
              <a:rPr lang="fi-FI" sz="1100" dirty="0">
                <a:latin typeface="Lato" panose="020F0502020204030203" pitchFamily="34" charset="77"/>
                <a:cs typeface="Calibri"/>
              </a:rPr>
              <a:t>e/m</a:t>
            </a:r>
            <a:r>
              <a:rPr lang="fi-FI" sz="1100" baseline="30000" dirty="0">
                <a:latin typeface="Lato" panose="020F0502020204030203" pitchFamily="34" charset="77"/>
                <a:cs typeface="Calibri"/>
              </a:rPr>
              <a:t>2</a:t>
            </a:r>
            <a:r>
              <a:rPr lang="fi-FI" sz="1100" dirty="0">
                <a:latin typeface="Lato" panose="020F0502020204030203" pitchFamily="34" charset="77"/>
                <a:cs typeface="Calibri"/>
              </a:rPr>
              <a:t>/a = kilogrammaa hiilidioksidiekvivalenttia neliömetriä kohden vuodessa.</a:t>
            </a:r>
            <a:endParaRPr lang="fi-FI" sz="1100" noProof="0" dirty="0">
              <a:latin typeface="Lato" panose="020F0502020204030203" pitchFamily="34" charset="77"/>
              <a:ea typeface="Calibri"/>
              <a:cs typeface="Calibri"/>
            </a:endParaRPr>
          </a:p>
        </p:txBody>
      </p:sp>
      <p:pic>
        <p:nvPicPr>
          <p:cNvPr id="17" name="Kuva 16">
            <a:extLst>
              <a:ext uri="{FF2B5EF4-FFF2-40B4-BE49-F238E27FC236}">
                <a16:creationId xmlns:a16="http://schemas.microsoft.com/office/drawing/2014/main" id="{D6AF9D41-57E2-EF00-F7FA-0FD5B0F9B2D5}"/>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739352" y="1926880"/>
            <a:ext cx="451994" cy="385214"/>
          </a:xfrm>
          <a:prstGeom prst="rect">
            <a:avLst/>
          </a:prstGeom>
        </p:spPr>
      </p:pic>
      <p:pic>
        <p:nvPicPr>
          <p:cNvPr id="18" name="Kuva 17">
            <a:extLst>
              <a:ext uri="{FF2B5EF4-FFF2-40B4-BE49-F238E27FC236}">
                <a16:creationId xmlns:a16="http://schemas.microsoft.com/office/drawing/2014/main" id="{08AF4EBF-325C-46DF-E7FD-6EC98690CE1F}"/>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739352" y="3755681"/>
            <a:ext cx="451994" cy="385214"/>
          </a:xfrm>
          <a:prstGeom prst="rect">
            <a:avLst/>
          </a:prstGeom>
        </p:spPr>
      </p:pic>
      <p:pic>
        <p:nvPicPr>
          <p:cNvPr id="19" name="Kuva 18">
            <a:extLst>
              <a:ext uri="{FF2B5EF4-FFF2-40B4-BE49-F238E27FC236}">
                <a16:creationId xmlns:a16="http://schemas.microsoft.com/office/drawing/2014/main" id="{FA6BBCC1-210E-4A17-8588-78D2B3481034}"/>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6310503" y="2343425"/>
            <a:ext cx="451994" cy="385214"/>
          </a:xfrm>
          <a:prstGeom prst="rect">
            <a:avLst/>
          </a:prstGeom>
        </p:spPr>
      </p:pic>
      <p:pic>
        <p:nvPicPr>
          <p:cNvPr id="12" name="Kuva 11">
            <a:extLst>
              <a:ext uri="{FF2B5EF4-FFF2-40B4-BE49-F238E27FC236}">
                <a16:creationId xmlns:a16="http://schemas.microsoft.com/office/drawing/2014/main" id="{8B4BE054-659D-9A73-69F5-3D25CC4F1083}"/>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2931571">
            <a:off x="6310503" y="3170118"/>
            <a:ext cx="451994" cy="385214"/>
          </a:xfrm>
          <a:prstGeom prst="rect">
            <a:avLst/>
          </a:prstGeom>
        </p:spPr>
      </p:pic>
      <p:pic>
        <p:nvPicPr>
          <p:cNvPr id="20" name="Kuva 19">
            <a:extLst>
              <a:ext uri="{FF2B5EF4-FFF2-40B4-BE49-F238E27FC236}">
                <a16:creationId xmlns:a16="http://schemas.microsoft.com/office/drawing/2014/main" id="{63499B78-52C1-C246-E9C2-D676D98B2119}"/>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6310503" y="4211415"/>
            <a:ext cx="451994" cy="385214"/>
          </a:xfrm>
          <a:prstGeom prst="rect">
            <a:avLst/>
          </a:prstGeom>
        </p:spPr>
      </p:pic>
      <p:cxnSp>
        <p:nvCxnSpPr>
          <p:cNvPr id="11" name="Suora yhdysviiva 10">
            <a:extLst>
              <a:ext uri="{FF2B5EF4-FFF2-40B4-BE49-F238E27FC236}">
                <a16:creationId xmlns:a16="http://schemas.microsoft.com/office/drawing/2014/main" id="{72B56044-AD15-2FDE-E115-F5AEAE0E7624}"/>
              </a:ext>
              <a:ext uri="{C183D7F6-B498-43B3-948B-1728B52AA6E4}">
                <adec:decorative xmlns:adec="http://schemas.microsoft.com/office/drawing/2017/decorative" val="1"/>
              </a:ext>
            </a:extLst>
          </p:cNvPr>
          <p:cNvCxnSpPr>
            <a:cxnSpLocks/>
          </p:cNvCxnSpPr>
          <p:nvPr/>
        </p:nvCxnSpPr>
        <p:spPr>
          <a:xfrm>
            <a:off x="691194" y="6090863"/>
            <a:ext cx="10947779"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grpSp>
        <p:nvGrpSpPr>
          <p:cNvPr id="4" name="Ryhmä 3">
            <a:extLst>
              <a:ext uri="{FF2B5EF4-FFF2-40B4-BE49-F238E27FC236}">
                <a16:creationId xmlns:a16="http://schemas.microsoft.com/office/drawing/2014/main" id="{CF1DAFE2-2294-3563-2513-28BDCF831BF4}"/>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5" name="Ellipsi 4">
              <a:extLst>
                <a:ext uri="{FF2B5EF4-FFF2-40B4-BE49-F238E27FC236}">
                  <a16:creationId xmlns:a16="http://schemas.microsoft.com/office/drawing/2014/main" id="{D313B1A6-1AD3-3B23-F4B8-541D9877BB99}"/>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6" name="Ellipsi 5">
              <a:extLst>
                <a:ext uri="{FF2B5EF4-FFF2-40B4-BE49-F238E27FC236}">
                  <a16:creationId xmlns:a16="http://schemas.microsoft.com/office/drawing/2014/main" id="{4DB3350A-5667-CF87-17AB-EC852F0E6B04}"/>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7" name="Suora yhdysviiva 6">
              <a:extLst>
                <a:ext uri="{FF2B5EF4-FFF2-40B4-BE49-F238E27FC236}">
                  <a16:creationId xmlns:a16="http://schemas.microsoft.com/office/drawing/2014/main" id="{06473CCE-A3DA-C575-C3F2-51B1F37807E5}"/>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8" name="Tekstiruutu 7">
              <a:extLst>
                <a:ext uri="{FF2B5EF4-FFF2-40B4-BE49-F238E27FC236}">
                  <a16:creationId xmlns:a16="http://schemas.microsoft.com/office/drawing/2014/main" id="{1DDB6353-E554-5435-969B-2094B0AF8266}"/>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3</a:t>
              </a:r>
            </a:p>
          </p:txBody>
        </p:sp>
        <p:sp>
          <p:nvSpPr>
            <p:cNvPr id="9" name="Tekstiruutu 8">
              <a:extLst>
                <a:ext uri="{FF2B5EF4-FFF2-40B4-BE49-F238E27FC236}">
                  <a16:creationId xmlns:a16="http://schemas.microsoft.com/office/drawing/2014/main" id="{022BE522-AC2F-73DF-4560-0EBC96C15F13}"/>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3</a:t>
              </a:r>
            </a:p>
          </p:txBody>
        </p:sp>
      </p:grpSp>
      <p:sp>
        <p:nvSpPr>
          <p:cNvPr id="2" name="Dian numeron paikkamerkki 1">
            <a:extLst>
              <a:ext uri="{FF2B5EF4-FFF2-40B4-BE49-F238E27FC236}">
                <a16:creationId xmlns:a16="http://schemas.microsoft.com/office/drawing/2014/main" id="{A013A9C2-9B13-E496-0CF6-0982D2046566}"/>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34</a:t>
            </a:fld>
            <a:endParaRPr lang="fi-FI" dirty="0"/>
          </a:p>
        </p:txBody>
      </p:sp>
      <p:pic>
        <p:nvPicPr>
          <p:cNvPr id="3" name="Kuva 2">
            <a:extLst>
              <a:ext uri="{FF2B5EF4-FFF2-40B4-BE49-F238E27FC236}">
                <a16:creationId xmlns:a16="http://schemas.microsoft.com/office/drawing/2014/main" id="{FDFA3AC5-4E4E-862D-CD9A-D2951EFD949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39441910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434AC87-9D65-ECD9-76C9-0B5B0BBEA9BD}"/>
              </a:ext>
            </a:extLst>
          </p:cNvPr>
          <p:cNvSpPr>
            <a:spLocks noGrp="1"/>
          </p:cNvSpPr>
          <p:nvPr>
            <p:ph type="title"/>
          </p:nvPr>
        </p:nvSpPr>
        <p:spPr>
          <a:xfrm>
            <a:off x="0" y="540000"/>
            <a:ext cx="12192000" cy="488713"/>
          </a:xfrm>
        </p:spPr>
        <p:txBody>
          <a:bodyPr/>
          <a:lstStyle/>
          <a:p>
            <a:r>
              <a:rPr lang="fi-FI" dirty="0">
                <a:latin typeface="Lato Black" panose="020F0502020204030203" pitchFamily="34" charset="77"/>
              </a:rPr>
              <a:t>Tontinluovutuskilpailun jälkeen</a:t>
            </a:r>
          </a:p>
        </p:txBody>
      </p:sp>
      <p:sp>
        <p:nvSpPr>
          <p:cNvPr id="9" name="Suorakulmio 8">
            <a:extLst>
              <a:ext uri="{FF2B5EF4-FFF2-40B4-BE49-F238E27FC236}">
                <a16:creationId xmlns:a16="http://schemas.microsoft.com/office/drawing/2014/main" id="{1171B3D7-D88C-5E32-F8C1-50A07D704866}"/>
              </a:ext>
              <a:ext uri="{C183D7F6-B498-43B3-948B-1728B52AA6E4}">
                <adec:decorative xmlns:adec="http://schemas.microsoft.com/office/drawing/2017/decorative" val="1"/>
              </a:ext>
            </a:extLst>
          </p:cNvPr>
          <p:cNvSpPr/>
          <p:nvPr/>
        </p:nvSpPr>
        <p:spPr>
          <a:xfrm>
            <a:off x="1" y="2913888"/>
            <a:ext cx="6410324" cy="3944112"/>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5" name="Tekstiruutu 4">
            <a:extLst>
              <a:ext uri="{FF2B5EF4-FFF2-40B4-BE49-F238E27FC236}">
                <a16:creationId xmlns:a16="http://schemas.microsoft.com/office/drawing/2014/main" id="{7C175B50-7AE1-739B-1E90-7F3740596446}"/>
              </a:ext>
            </a:extLst>
          </p:cNvPr>
          <p:cNvSpPr txBox="1"/>
          <p:nvPr/>
        </p:nvSpPr>
        <p:spPr>
          <a:xfrm>
            <a:off x="0" y="1335225"/>
            <a:ext cx="12311224" cy="5254352"/>
          </a:xfrm>
          <a:prstGeom prst="rect">
            <a:avLst/>
          </a:prstGeom>
          <a:noFill/>
        </p:spPr>
        <p:txBody>
          <a:bodyPr wrap="square" lIns="720000" tIns="0" rIns="0" bIns="0" numCol="2" spcCol="360000">
            <a:noAutofit/>
          </a:bodyPr>
          <a:lstStyle/>
          <a:p>
            <a:pPr>
              <a:lnSpc>
                <a:spcPts val="1700"/>
              </a:lnSpc>
              <a:spcAft>
                <a:spcPts val="1700"/>
              </a:spcAft>
              <a:defRPr/>
            </a:pP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Keskeisenä haasteena tontinluovutuksen erityisehtojen piloteissa on ollut järjestelmien kehittäminen datan seurantaan </a:t>
            </a:r>
            <a:r>
              <a:rPr lang="fi-FI" sz="1400" dirty="0">
                <a:latin typeface="Lato" panose="020F0502020204030203" pitchFamily="34" charset="77"/>
                <a:ea typeface="Calibri"/>
                <a:cs typeface="Calibri"/>
              </a:rPr>
              <a:t>ja </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tontinsaajien hyväksymien velvoitteiden valvontaan. Koska tontinluovutuksen erityisehtojen toteutumisen valvontaan</a:t>
            </a:r>
            <a:r>
              <a:rPr lang="fi-FI" sz="1400" noProof="0" dirty="0">
                <a:latin typeface="Lato" panose="020F0502020204030203" pitchFamily="34" charset="77"/>
                <a:ea typeface="Calibri"/>
                <a:cs typeface="Calibri"/>
              </a:rPr>
              <a:t> ei yleensä varata resursseja</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jää valvonta </a:t>
            </a:r>
            <a:r>
              <a:rPr lang="fi-FI" sz="1400" noProof="0" dirty="0">
                <a:latin typeface="Lato" panose="020F0502020204030203" pitchFamily="34" charset="77"/>
                <a:ea typeface="Calibri"/>
                <a:cs typeface="Calibri"/>
              </a:rPr>
              <a:t>usein</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 joko vähäiseksi tai esimerkiksi alueen projektin-johtajien harteille</a:t>
            </a:r>
            <a:r>
              <a:rPr lang="fi-FI" sz="1400" noProof="0" dirty="0">
                <a:latin typeface="Lato" panose="020F0502020204030203" pitchFamily="34" charset="77"/>
                <a:ea typeface="Calibri"/>
                <a:cs typeface="Calibri"/>
              </a:rPr>
              <a:t>,</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 </a:t>
            </a:r>
            <a:r>
              <a:rPr lang="fi-FI" sz="1400" noProof="0" dirty="0">
                <a:latin typeface="Lato" panose="020F0502020204030203" pitchFamily="34" charset="77"/>
                <a:ea typeface="Calibri"/>
                <a:cs typeface="Calibri"/>
              </a:rPr>
              <a:t>mikä ei ole </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kestävä toteutustapa. </a:t>
            </a:r>
            <a:r>
              <a:rPr lang="fi-FI" sz="1400" dirty="0">
                <a:latin typeface="Lato" panose="020F0502020204030203" pitchFamily="34" charset="77"/>
                <a:ea typeface="Calibri"/>
                <a:cs typeface="Calibri"/>
              </a:rPr>
              <a:t>Lisäksi on</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 vielä epäselvää, kuinka pitkään seurantaa </a:t>
            </a:r>
            <a:r>
              <a:rPr lang="fi-FI" sz="1400" noProof="0" dirty="0">
                <a:latin typeface="Lato" panose="020F0502020204030203" pitchFamily="34" charset="77"/>
                <a:ea typeface="Calibri"/>
                <a:cs typeface="Calibri"/>
              </a:rPr>
              <a:t>tulisi toteuttaa</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 </a:t>
            </a:r>
          </a:p>
          <a:p>
            <a:pPr>
              <a:lnSpc>
                <a:spcPts val="1700"/>
              </a:lnSpc>
              <a:spcAft>
                <a:spcPts val="900"/>
              </a:spcAft>
              <a:defRPr/>
            </a:pPr>
            <a:r>
              <a:rPr lang="fi-FI" sz="1400" noProof="0" dirty="0">
                <a:latin typeface="Lato" panose="020F0502020204030203" pitchFamily="34" charset="77"/>
                <a:ea typeface="Calibri"/>
                <a:cs typeface="Calibri"/>
              </a:rPr>
              <a:t>Tontinluovutuksen erityisehtojen valvonnan kehittämiseksi</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 </a:t>
            </a:r>
            <a:r>
              <a:rPr lang="fi-FI" sz="1400" noProof="0" dirty="0">
                <a:latin typeface="Lato" panose="020F0502020204030203" pitchFamily="34" charset="77"/>
                <a:ea typeface="Calibri"/>
                <a:cs typeface="Calibri"/>
              </a:rPr>
              <a:t>suositellaan automaattista</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 </a:t>
            </a:r>
            <a:r>
              <a:rPr lang="fi-FI" sz="1400" noProof="0" dirty="0">
                <a:latin typeface="Lato" panose="020F0502020204030203" pitchFamily="34" charset="77"/>
                <a:ea typeface="Calibri"/>
                <a:cs typeface="Calibri"/>
              </a:rPr>
              <a:t>järjestelmää</a:t>
            </a: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 alla olevan kuvauksen mukaisesti:</a:t>
            </a:r>
            <a:endParaRPr lang="fi-FI" sz="1400" noProof="0" dirty="0">
              <a:latin typeface="Lato" panose="020F0502020204030203" pitchFamily="34" charset="77"/>
            </a:endParaRPr>
          </a:p>
          <a:p>
            <a:pPr marL="288000" indent="-144000">
              <a:lnSpc>
                <a:spcPts val="1700"/>
              </a:lnSpc>
              <a:spcAft>
                <a:spcPts val="800"/>
              </a:spcAft>
              <a:buClr>
                <a:schemeClr val="dk1"/>
              </a:buClr>
              <a:buSzPct val="120000"/>
              <a:buFont typeface="Arial" pitchFamily="34"/>
              <a:buChar char="•"/>
              <a:defRPr/>
            </a:pPr>
            <a:r>
              <a:rPr lang="fi-FI" sz="1400" dirty="0">
                <a:latin typeface="Lato" panose="020F0502020204030203" pitchFamily="34" charset="77"/>
              </a:rPr>
              <a:t>Tavoitteena tulisi olla hyödyntää olemassa olevia järjestelmiä.</a:t>
            </a:r>
          </a:p>
          <a:p>
            <a:pPr marL="288000" indent="-144000">
              <a:lnSpc>
                <a:spcPts val="1700"/>
              </a:lnSpc>
              <a:spcAft>
                <a:spcPts val="800"/>
              </a:spcAft>
              <a:buClr>
                <a:schemeClr val="dk1"/>
              </a:buClr>
              <a:buSzPct val="120000"/>
              <a:buFont typeface="Arial" pitchFamily="34"/>
              <a:buChar char="•"/>
              <a:defRPr/>
            </a:pPr>
            <a:r>
              <a:rPr lang="fi-FI" sz="1400" dirty="0">
                <a:latin typeface="Lato" panose="020F0502020204030203" pitchFamily="34" charset="77"/>
              </a:rPr>
              <a:t>Kiinteistön omistajat tai niiden valtuuttamat energiapalveluiden tuottajat toimittavat tontinluovutusehdoissa seurattaviksi vaaditut tiedot kulutuksesta järjestelmään.</a:t>
            </a:r>
          </a:p>
          <a:p>
            <a:pPr marL="288000" indent="-144000">
              <a:lnSpc>
                <a:spcPts val="1700"/>
              </a:lnSpc>
              <a:spcAft>
                <a:spcPts val="800"/>
              </a:spcAft>
              <a:buClr>
                <a:schemeClr val="dk1"/>
              </a:buClr>
              <a:buSzPct val="120000"/>
              <a:buFont typeface="Arial" pitchFamily="34"/>
              <a:buChar char="•"/>
              <a:defRPr/>
            </a:pPr>
            <a:r>
              <a:rPr lang="fi-FI" sz="1400" dirty="0">
                <a:latin typeface="Lato" panose="020F0502020204030203" pitchFamily="34" charset="77"/>
              </a:rPr>
              <a:t>Automaattisten tarkistusten avulla varmistetaan, että vaadittavat tiedot on toimitettu ja ne vastaavat sovittuja reunaehtoja.</a:t>
            </a:r>
          </a:p>
          <a:p>
            <a:pPr marL="288000" indent="-144000">
              <a:lnSpc>
                <a:spcPts val="1700"/>
              </a:lnSpc>
              <a:spcAft>
                <a:spcPts val="800"/>
              </a:spcAft>
              <a:buClr>
                <a:schemeClr val="dk1"/>
              </a:buClr>
              <a:buSzPct val="120000"/>
              <a:buFont typeface="Arial" pitchFamily="34"/>
              <a:buChar char="•"/>
              <a:defRPr/>
            </a:pPr>
            <a:r>
              <a:rPr lang="fi-FI" sz="1400" dirty="0">
                <a:latin typeface="Lato" panose="020F0502020204030203" pitchFamily="34" charset="77"/>
              </a:rPr>
              <a:t>Automaattisten hälytysten myötä puututaan sellaisten toimijoiden toimintaan, jotka eivät ole täyttäneet sopimuksissa säädettyjä velvoitteita.</a:t>
            </a:r>
          </a:p>
          <a:p>
            <a:pPr marL="288000" indent="-144000">
              <a:lnSpc>
                <a:spcPts val="1700"/>
              </a:lnSpc>
              <a:spcAft>
                <a:spcPts val="800"/>
              </a:spcAft>
              <a:buClr>
                <a:schemeClr val="dk1"/>
              </a:buClr>
              <a:buSzPct val="120000"/>
              <a:buFont typeface="Arial" pitchFamily="34"/>
              <a:buChar char="•"/>
              <a:defRPr/>
            </a:pPr>
            <a:r>
              <a:rPr lang="fi-FI" sz="1400" dirty="0">
                <a:latin typeface="Lato" panose="020F0502020204030203" pitchFamily="34" charset="77"/>
              </a:rPr>
              <a:t>Järjestelmään syötetty data olisi hyödynnettävissä myös kaupungin kehitystoimintaan.</a:t>
            </a:r>
          </a:p>
          <a:p>
            <a:pPr marR="0" lvl="0" defTabSz="914400" rtl="0" eaLnBrk="1" fontAlgn="auto" latinLnBrk="0" hangingPunct="1">
              <a:lnSpc>
                <a:spcPts val="1700"/>
              </a:lnSpc>
              <a:spcBef>
                <a:spcPts val="1000"/>
              </a:spcBef>
              <a:spcAft>
                <a:spcPts val="1700"/>
              </a:spcAft>
              <a:buClrTx/>
              <a:buSzTx/>
              <a:tabLst/>
              <a:defRPr/>
            </a:pP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Automaattinen järjestelmä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helpottaa kuntien resurssitarpeita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erityisehtojen toteutumisen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valvonnassa ja tarjoaa digitaalisen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todistuksen osapuolien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toiminnasta. Järjestelmän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hankintaa tulisi edistää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yhteistyössä monien pilotti-</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kuntien välillä, jotta vältetään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kuntien ylimääräinen työ ja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rahankäyttö. Järjestelmän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omistus ja ylläpito sovitaan </a:t>
            </a:r>
            <a:b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effectLst/>
                <a:uLnTx/>
                <a:uFillTx/>
                <a:latin typeface="Lato" panose="020F0502020204030203" pitchFamily="34" charset="77"/>
                <a:ea typeface="Calibri"/>
                <a:cs typeface="Calibri"/>
              </a:rPr>
              <a:t>hankkivien osapuolien kesken.</a:t>
            </a:r>
            <a:endParaRPr lang="fi-FI" sz="1400" noProof="0" dirty="0">
              <a:latin typeface="Lato" panose="020F0502020204030203" pitchFamily="34" charset="77"/>
            </a:endParaRPr>
          </a:p>
        </p:txBody>
      </p:sp>
      <p:pic>
        <p:nvPicPr>
          <p:cNvPr id="4" name="Kuva 3" descr="Ilmakuva Espoon Finnoosta.">
            <a:extLst>
              <a:ext uri="{FF2B5EF4-FFF2-40B4-BE49-F238E27FC236}">
                <a16:creationId xmlns:a16="http://schemas.microsoft.com/office/drawing/2014/main" id="{472AC1AB-0F7F-BB67-164C-8A4C86566F74}"/>
              </a:ext>
            </a:extLst>
          </p:cNvPr>
          <p:cNvPicPr>
            <a:picLocks noChangeAspect="1"/>
          </p:cNvPicPr>
          <p:nvPr/>
        </p:nvPicPr>
        <p:blipFill>
          <a:blip r:embed="rId3">
            <a:alphaModFix/>
          </a:blip>
          <a:srcRect/>
          <a:stretch/>
        </p:blipFill>
        <p:spPr>
          <a:xfrm>
            <a:off x="8892000" y="266401"/>
            <a:ext cx="3419224" cy="5976692"/>
          </a:xfrm>
          <a:prstGeom prst="rect">
            <a:avLst/>
          </a:prstGeom>
        </p:spPr>
      </p:pic>
      <p:sp>
        <p:nvSpPr>
          <p:cNvPr id="8" name="Tekstiruutu 7">
            <a:extLst>
              <a:ext uri="{FF2B5EF4-FFF2-40B4-BE49-F238E27FC236}">
                <a16:creationId xmlns:a16="http://schemas.microsoft.com/office/drawing/2014/main" id="{96000081-05ED-5714-D561-F377B0659FBA}"/>
              </a:ext>
              <a:ext uri="{C183D7F6-B498-43B3-948B-1728B52AA6E4}">
                <adec:decorative xmlns:adec="http://schemas.microsoft.com/office/drawing/2017/decorative" val="0"/>
              </a:ext>
            </a:extLst>
          </p:cNvPr>
          <p:cNvSpPr txBox="1"/>
          <p:nvPr/>
        </p:nvSpPr>
        <p:spPr>
          <a:xfrm rot="16200000">
            <a:off x="11119546" y="4232115"/>
            <a:ext cx="1940572" cy="176119"/>
          </a:xfrm>
          <a:prstGeom prst="rect">
            <a:avLst/>
          </a:prstGeom>
          <a:noFill/>
        </p:spPr>
        <p:txBody>
          <a:bodyPr wrap="square" lIns="0" tIns="0" rIns="0" bIns="0" rtlCol="0">
            <a:noAutofit/>
          </a:bodyPr>
          <a:lstStyle/>
          <a:p>
            <a:r>
              <a:rPr lang="fi-FI" sz="800" dirty="0">
                <a:solidFill>
                  <a:schemeClr val="bg1"/>
                </a:solidFill>
                <a:latin typeface="Lato" panose="020F0502020204030203" pitchFamily="34" charset="77"/>
              </a:rPr>
              <a:t>Kuvaaja: Kimmo Leivo.</a:t>
            </a:r>
          </a:p>
        </p:txBody>
      </p:sp>
      <p:sp>
        <p:nvSpPr>
          <p:cNvPr id="7" name="Ellipsi 6">
            <a:extLst>
              <a:ext uri="{FF2B5EF4-FFF2-40B4-BE49-F238E27FC236}">
                <a16:creationId xmlns:a16="http://schemas.microsoft.com/office/drawing/2014/main" id="{6BCBF983-CC3D-42CB-66F6-D1105BF25CEA}"/>
              </a:ext>
              <a:ext uri="{C183D7F6-B498-43B3-948B-1728B52AA6E4}">
                <adec:decorative xmlns:adec="http://schemas.microsoft.com/office/drawing/2017/decorative" val="1"/>
              </a:ext>
            </a:extLst>
          </p:cNvPr>
          <p:cNvSpPr/>
          <p:nvPr/>
        </p:nvSpPr>
        <p:spPr>
          <a:xfrm>
            <a:off x="11307782" y="1212209"/>
            <a:ext cx="1787486" cy="1787486"/>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 name="Dian numeron paikkamerkki 2">
            <a:extLst>
              <a:ext uri="{FF2B5EF4-FFF2-40B4-BE49-F238E27FC236}">
                <a16:creationId xmlns:a16="http://schemas.microsoft.com/office/drawing/2014/main" id="{E94D7057-4AC3-70A7-6E5D-6518CC958E0A}"/>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35</a:t>
            </a:fld>
            <a:endParaRPr lang="fi-FI" dirty="0"/>
          </a:p>
        </p:txBody>
      </p:sp>
      <p:pic>
        <p:nvPicPr>
          <p:cNvPr id="6" name="Kuva 5">
            <a:extLst>
              <a:ext uri="{FF2B5EF4-FFF2-40B4-BE49-F238E27FC236}">
                <a16:creationId xmlns:a16="http://schemas.microsoft.com/office/drawing/2014/main" id="{F5AFBAE5-495A-88D9-0E82-52821A312BF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1099063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2ACCC18-4CDB-2991-7C34-BAFE167249DC}"/>
              </a:ext>
            </a:extLst>
          </p:cNvPr>
          <p:cNvSpPr>
            <a:spLocks noGrp="1"/>
          </p:cNvSpPr>
          <p:nvPr>
            <p:ph type="title"/>
          </p:nvPr>
        </p:nvSpPr>
        <p:spPr>
          <a:xfrm>
            <a:off x="0" y="540000"/>
            <a:ext cx="12192000" cy="965415"/>
          </a:xfrm>
        </p:spPr>
        <p:txBody>
          <a:bodyPr/>
          <a:lstStyle/>
          <a:p>
            <a:r>
              <a:rPr lang="fi-FI" dirty="0">
                <a:latin typeface="Lato Black" panose="020F0502020204030203" pitchFamily="34" charset="77"/>
              </a:rPr>
              <a:t>Tontinluovutusehtojen seurannan esimerkki: </a:t>
            </a:r>
            <a:br>
              <a:rPr lang="fi-FI" dirty="0">
                <a:latin typeface="Lato Black" panose="020F0502020204030203" pitchFamily="34" charset="77"/>
              </a:rPr>
            </a:br>
            <a:r>
              <a:rPr lang="fi-FI" dirty="0">
                <a:latin typeface="Lato Black" panose="020F0502020204030203" pitchFamily="34" charset="77"/>
              </a:rPr>
              <a:t>Finnoon kestävän kehityksen kriteerit ja </a:t>
            </a:r>
            <a:r>
              <a:rPr lang="fi-FI" dirty="0" err="1">
                <a:latin typeface="Lato Black" panose="020F0502020204030203" pitchFamily="34" charset="77"/>
              </a:rPr>
              <a:t>mittarointiohje</a:t>
            </a:r>
            <a:endParaRPr lang="fi-FI" dirty="0"/>
          </a:p>
        </p:txBody>
      </p:sp>
      <p:sp>
        <p:nvSpPr>
          <p:cNvPr id="4" name="Tekstiruutu 3">
            <a:extLst>
              <a:ext uri="{FF2B5EF4-FFF2-40B4-BE49-F238E27FC236}">
                <a16:creationId xmlns:a16="http://schemas.microsoft.com/office/drawing/2014/main" id="{36B96801-F01A-C0F5-F9FA-61EA29AE34D2}"/>
              </a:ext>
            </a:extLst>
          </p:cNvPr>
          <p:cNvSpPr txBox="1"/>
          <p:nvPr/>
        </p:nvSpPr>
        <p:spPr>
          <a:xfrm>
            <a:off x="720000" y="1738976"/>
            <a:ext cx="10930413" cy="4528010"/>
          </a:xfrm>
          <a:prstGeom prst="rect">
            <a:avLst/>
          </a:prstGeom>
          <a:noFill/>
        </p:spPr>
        <p:txBody>
          <a:bodyPr wrap="square" lIns="0" tIns="0" rIns="0" bIns="0" numCol="2" spcCol="252000" rtlCol="0" anchor="t">
            <a:noAutofit/>
          </a:bodyPr>
          <a:lstStyle/>
          <a:p>
            <a:pPr>
              <a:lnSpc>
                <a:spcPts val="1600"/>
              </a:lnSpc>
              <a:spcAft>
                <a:spcPts val="1600"/>
              </a:spcAft>
            </a:pPr>
            <a:r>
              <a:rPr lang="fi-FI" sz="1300" dirty="0">
                <a:latin typeface="Lato" panose="020F0502020204030203" pitchFamily="34" charset="77"/>
                <a:cs typeface="Calibri"/>
              </a:rPr>
              <a:t>Espoon Finnooseen valittavilta tontinsaajilta edellytetään sitoutumista rakennusten energiatehokkuutta edistäviin ratkaisuihin. Tämä </a:t>
            </a:r>
            <a:r>
              <a:rPr lang="fi-FI" sz="1300" dirty="0" err="1">
                <a:latin typeface="Lato" panose="020F0502020204030203" pitchFamily="34" charset="77"/>
                <a:cs typeface="Calibri"/>
              </a:rPr>
              <a:t>sitoutu-minen</a:t>
            </a:r>
            <a:r>
              <a:rPr lang="fi-FI" sz="1300" dirty="0">
                <a:latin typeface="Lato" panose="020F0502020204030203" pitchFamily="34" charset="77"/>
                <a:cs typeface="Calibri"/>
              </a:rPr>
              <a:t> täytetään vastaamalla alueen kestävän kehityksen kriteerien vaatimuksiin. Finnoon alueella tontinluovutuksen erityisehtojen todentaminen suunniteltiin järjestettävän eri tavoilla riippuen todentamisvaiheesta: suunnitteluvaiheessa kaupungin järjestämän projektipankin kautta ja kiinteistöjen käytön aikana erillisen energianseurantajärjestelmän kautta.</a:t>
            </a:r>
          </a:p>
          <a:p>
            <a:pPr>
              <a:lnSpc>
                <a:spcPts val="1600"/>
              </a:lnSpc>
              <a:spcAft>
                <a:spcPts val="1600"/>
              </a:spcAft>
            </a:pPr>
            <a:r>
              <a:rPr lang="fi-FI" sz="1300" dirty="0">
                <a:latin typeface="Lato" panose="020F0502020204030203" pitchFamily="34" charset="77"/>
                <a:cs typeface="Calibri"/>
              </a:rPr>
              <a:t>Projektipankki on Finnoossa järjestetty suunnitelmien mukaisesti, ja tontinsaajat toimittavat kaupungille energiasuunnitelman, energia-todistuksen ja muut pyydetyt aineistot </a:t>
            </a:r>
            <a:r>
              <a:rPr lang="fi-FI" sz="1300" dirty="0" err="1">
                <a:latin typeface="Lato" panose="020F0502020204030203" pitchFamily="34" charset="77"/>
                <a:cs typeface="Calibri"/>
              </a:rPr>
              <a:t>Sokopro</a:t>
            </a:r>
            <a:r>
              <a:rPr lang="fi-FI" sz="1300" dirty="0">
                <a:latin typeface="Lato" panose="020F0502020204030203" pitchFamily="34" charset="77"/>
                <a:cs typeface="Calibri"/>
              </a:rPr>
              <a:t>-palveluun. Toisena kriteeristön vaatimuksena oli rakennusten energiankäytön mittaaminen </a:t>
            </a:r>
            <a:br>
              <a:rPr lang="fi-FI" sz="1300" dirty="0">
                <a:latin typeface="Lato" panose="020F0502020204030203" pitchFamily="34" charset="77"/>
                <a:cs typeface="Calibri"/>
              </a:rPr>
            </a:br>
            <a:r>
              <a:rPr lang="fi-FI" sz="1300" dirty="0">
                <a:latin typeface="Lato" panose="020F0502020204030203" pitchFamily="34" charset="77"/>
                <a:cs typeface="Calibri"/>
              </a:rPr>
              <a:t>ja mittaustiedon toimittaminen kaupungille Finnoon </a:t>
            </a:r>
            <a:r>
              <a:rPr lang="fi-FI" sz="1300" dirty="0" err="1">
                <a:latin typeface="Lato" panose="020F0502020204030203" pitchFamily="34" charset="77"/>
                <a:cs typeface="Calibri"/>
              </a:rPr>
              <a:t>mittarointiohjeen</a:t>
            </a:r>
            <a:r>
              <a:rPr lang="fi-FI" sz="1300" dirty="0">
                <a:latin typeface="Lato" panose="020F0502020204030203" pitchFamily="34" charset="77"/>
                <a:cs typeface="Calibri"/>
              </a:rPr>
              <a:t> mukaisesti.</a:t>
            </a:r>
          </a:p>
          <a:p>
            <a:pPr>
              <a:lnSpc>
                <a:spcPts val="1600"/>
              </a:lnSpc>
              <a:spcAft>
                <a:spcPts val="1600"/>
              </a:spcAft>
            </a:pPr>
            <a:r>
              <a:rPr lang="fi-FI" sz="1300" dirty="0">
                <a:latin typeface="Lato" panose="020F0502020204030203" pitchFamily="34" charset="77"/>
                <a:cs typeface="Calibri"/>
              </a:rPr>
              <a:t>Finnoon </a:t>
            </a:r>
            <a:r>
              <a:rPr lang="fi-FI" sz="1300" dirty="0" err="1">
                <a:latin typeface="Lato" panose="020F0502020204030203" pitchFamily="34" charset="77"/>
                <a:cs typeface="Calibri"/>
              </a:rPr>
              <a:t>mittarointiohje</a:t>
            </a:r>
            <a:r>
              <a:rPr lang="fi-FI" sz="1300" dirty="0">
                <a:latin typeface="Lato" panose="020F0502020204030203" pitchFamily="34" charset="77"/>
                <a:cs typeface="Calibri"/>
              </a:rPr>
              <a:t> antaa rakentajille suositukset rakennuksen </a:t>
            </a:r>
            <a:r>
              <a:rPr lang="fi-FI" sz="1300" dirty="0" err="1">
                <a:latin typeface="Lato" panose="020F0502020204030203" pitchFamily="34" charset="77"/>
                <a:cs typeface="Calibri"/>
              </a:rPr>
              <a:t>mittaroinnin</a:t>
            </a:r>
            <a:r>
              <a:rPr lang="fi-FI" sz="1300" dirty="0">
                <a:latin typeface="Lato" panose="020F0502020204030203" pitchFamily="34" charset="77"/>
                <a:cs typeface="Calibri"/>
              </a:rPr>
              <a:t> suunnittelulle ja toteutukselle. Suositukset sisältävät tiedonsiirron yleiskuvauksen, </a:t>
            </a:r>
            <a:r>
              <a:rPr lang="fi-FI" sz="1300" dirty="0" err="1">
                <a:latin typeface="Lato" panose="020F0502020204030203" pitchFamily="34" charset="77"/>
                <a:cs typeface="Calibri"/>
              </a:rPr>
              <a:t>mittaroitavat</a:t>
            </a:r>
            <a:r>
              <a:rPr lang="fi-FI" sz="1300" dirty="0">
                <a:latin typeface="Lato" panose="020F0502020204030203" pitchFamily="34" charset="77"/>
                <a:cs typeface="Calibri"/>
              </a:rPr>
              <a:t> tiedot (sähkö, lämpö, vesi, jäähdytys ja paikallinen energiantuotanto), mittausjärjestelmän sekä </a:t>
            </a:r>
            <a:br>
              <a:rPr lang="fi-FI" sz="1300" dirty="0">
                <a:latin typeface="Lato" panose="020F0502020204030203" pitchFamily="34" charset="77"/>
                <a:cs typeface="Calibri"/>
              </a:rPr>
            </a:br>
            <a:r>
              <a:rPr lang="fi-FI" sz="1300" dirty="0">
                <a:latin typeface="Lato" panose="020F0502020204030203" pitchFamily="34" charset="77"/>
                <a:cs typeface="Calibri"/>
              </a:rPr>
              <a:t>eri kulutuslajien mittareiden vaatimukset, energia- ja vesilaitosten mittareiden etäluennan vaatimukset, tiedonsiirron vaatimukset ja </a:t>
            </a:r>
            <a:br>
              <a:rPr lang="fi-FI" sz="1300" dirty="0">
                <a:latin typeface="Lato" panose="020F0502020204030203" pitchFamily="34" charset="77"/>
                <a:cs typeface="Calibri"/>
              </a:rPr>
            </a:br>
            <a:r>
              <a:rPr lang="fi-FI" sz="1300" dirty="0">
                <a:latin typeface="Lato" panose="020F0502020204030203" pitchFamily="34" charset="77"/>
                <a:cs typeface="Calibri"/>
              </a:rPr>
              <a:t>vaaditut suunnitteludokumentit. </a:t>
            </a:r>
            <a:r>
              <a:rPr lang="fi-FI" sz="1300" dirty="0" err="1">
                <a:latin typeface="Lato" panose="020F0502020204030203" pitchFamily="34" charset="77"/>
                <a:cs typeface="Calibri"/>
              </a:rPr>
              <a:t>Mittarointiohje</a:t>
            </a:r>
            <a:r>
              <a:rPr lang="fi-FI" sz="1300" dirty="0">
                <a:latin typeface="Lato" panose="020F0502020204030203" pitchFamily="34" charset="77"/>
                <a:cs typeface="Calibri"/>
              </a:rPr>
              <a:t> tarkentaa myös prosessin käyttöönoton toimivuustarkistukselle ja tarkentaa Espoon kaupungille toimitettavat dokumentit. Seuraavalla sivulla on esitelty </a:t>
            </a:r>
            <a:r>
              <a:rPr lang="fi-FI" sz="1300" dirty="0" err="1">
                <a:latin typeface="Lato" panose="020F0502020204030203" pitchFamily="34" charset="77"/>
                <a:cs typeface="Calibri"/>
              </a:rPr>
              <a:t>mittarointiohjeen</a:t>
            </a:r>
            <a:r>
              <a:rPr lang="fi-FI" sz="1300" dirty="0">
                <a:latin typeface="Lato" panose="020F0502020204030203" pitchFamily="34" charset="77"/>
                <a:cs typeface="Calibri"/>
              </a:rPr>
              <a:t> sisältämät ohjeistukset tontinsaajille mitattavien pisteiden ja niiden vaatimuksien osalta.</a:t>
            </a:r>
          </a:p>
          <a:p>
            <a:pPr>
              <a:lnSpc>
                <a:spcPts val="1600"/>
              </a:lnSpc>
              <a:spcAft>
                <a:spcPts val="1600"/>
              </a:spcAft>
            </a:pPr>
            <a:r>
              <a:rPr lang="fi-FI" sz="1300" dirty="0" err="1">
                <a:latin typeface="Lato" panose="020F0502020204030203" pitchFamily="34" charset="77"/>
                <a:cs typeface="Calibri"/>
              </a:rPr>
              <a:t>Mittarointiohjeen</a:t>
            </a:r>
            <a:r>
              <a:rPr lang="fi-FI" sz="1300" dirty="0">
                <a:latin typeface="Lato" panose="020F0502020204030203" pitchFamily="34" charset="77"/>
                <a:cs typeface="Calibri"/>
              </a:rPr>
              <a:t> yhtenä alkuperäisenä tarkoituksena Finnoossa oli mahdollistaa kiinteistöjen </a:t>
            </a:r>
            <a:r>
              <a:rPr lang="fi-FI" sz="1300" dirty="0" err="1">
                <a:latin typeface="Lato" panose="020F0502020204030203" pitchFamily="34" charset="77"/>
                <a:cs typeface="Calibri"/>
              </a:rPr>
              <a:t>mittarointitietojen</a:t>
            </a:r>
            <a:r>
              <a:rPr lang="fi-FI" sz="1300" dirty="0">
                <a:latin typeface="Lato" panose="020F0502020204030203" pitchFamily="34" charset="77"/>
                <a:cs typeface="Calibri"/>
              </a:rPr>
              <a:t> keruu ja toimitus Espoon kaupungin energiaseurantajärjestelmään analysoitavaksi. Näin Espoon kaupungin oli tarkoitus arvioida toteutettujen kiinteistöjen energia-tehokkuutta ja kestävän kehityksen kriteerien toimivuutta perustuen todelliseen dataan. Espoon kaupunki ei ole kuitenkaan toistaiseksi </a:t>
            </a:r>
            <a:br>
              <a:rPr lang="fi-FI" sz="1300" dirty="0">
                <a:latin typeface="Lato" panose="020F0502020204030203" pitchFamily="34" charset="77"/>
                <a:cs typeface="Calibri"/>
              </a:rPr>
            </a:br>
            <a:r>
              <a:rPr lang="fi-FI" sz="1300" dirty="0">
                <a:latin typeface="Lato" panose="020F0502020204030203" pitchFamily="34" charset="77"/>
                <a:cs typeface="Calibri"/>
              </a:rPr>
              <a:t>saanut resurssia energiaseurantajärjestelmän toteutukseen.</a:t>
            </a:r>
          </a:p>
          <a:p>
            <a:pPr>
              <a:lnSpc>
                <a:spcPts val="1600"/>
              </a:lnSpc>
              <a:spcAft>
                <a:spcPts val="1600"/>
              </a:spcAft>
            </a:pPr>
            <a:r>
              <a:rPr lang="fi-FI" sz="1300" dirty="0">
                <a:latin typeface="Lato" panose="020F0502020204030203" pitchFamily="34" charset="77"/>
                <a:cs typeface="Calibri"/>
              </a:rPr>
              <a:t>Finnoon pääoppina nousee esille se, että kaupungilla tulee olla suunnitelma, valmius ja resurssit toteuttaa energiaseurantajärjestelmä, mikäli datan mittaus ja toimitus kyseiseen järjestelmään sisällytetään osaksi rakentajien vaatimuksia. Toteutettujen toimenpiteiden seuranta </a:t>
            </a:r>
            <a:br>
              <a:rPr lang="fi-FI" sz="1300" dirty="0">
                <a:latin typeface="Lato" panose="020F0502020204030203" pitchFamily="34" charset="77"/>
                <a:cs typeface="Calibri"/>
              </a:rPr>
            </a:br>
            <a:r>
              <a:rPr lang="fi-FI" sz="1300" dirty="0">
                <a:latin typeface="Lato" panose="020F0502020204030203" pitchFamily="34" charset="77"/>
                <a:cs typeface="Calibri"/>
              </a:rPr>
              <a:t>ja tulosten arviointi on keskeinen osa prosessia, mutta seurannan vastuu-rajoja, toteutusta ja vaadittuja resursseja ei ole vielä selvitetty riittävästi osana kuntien roolia.</a:t>
            </a:r>
          </a:p>
        </p:txBody>
      </p:sp>
      <p:grpSp>
        <p:nvGrpSpPr>
          <p:cNvPr id="6" name="Ryhmä 5">
            <a:extLst>
              <a:ext uri="{FF2B5EF4-FFF2-40B4-BE49-F238E27FC236}">
                <a16:creationId xmlns:a16="http://schemas.microsoft.com/office/drawing/2014/main" id="{10BA4F86-72AE-239D-D1C4-8F932E4D4265}"/>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7" name="Ellipsi 6">
              <a:extLst>
                <a:ext uri="{FF2B5EF4-FFF2-40B4-BE49-F238E27FC236}">
                  <a16:creationId xmlns:a16="http://schemas.microsoft.com/office/drawing/2014/main" id="{F875CCD4-83FD-62A0-D081-8EF945BBC7AC}"/>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8" name="Ellipsi 7">
              <a:extLst>
                <a:ext uri="{FF2B5EF4-FFF2-40B4-BE49-F238E27FC236}">
                  <a16:creationId xmlns:a16="http://schemas.microsoft.com/office/drawing/2014/main" id="{BAD5A468-ECB7-B7E7-859B-2C61D3C5DF28}"/>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9" name="Suora yhdysviiva 8">
              <a:extLst>
                <a:ext uri="{FF2B5EF4-FFF2-40B4-BE49-F238E27FC236}">
                  <a16:creationId xmlns:a16="http://schemas.microsoft.com/office/drawing/2014/main" id="{0AE871D4-328C-40E8-6162-3AF5BA579AAB}"/>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Tekstiruutu 9">
              <a:extLst>
                <a:ext uri="{FF2B5EF4-FFF2-40B4-BE49-F238E27FC236}">
                  <a16:creationId xmlns:a16="http://schemas.microsoft.com/office/drawing/2014/main" id="{1E802A8F-82C4-7D16-32C3-90AC270F3D8D}"/>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1" name="Tekstiruutu 10">
              <a:extLst>
                <a:ext uri="{FF2B5EF4-FFF2-40B4-BE49-F238E27FC236}">
                  <a16:creationId xmlns:a16="http://schemas.microsoft.com/office/drawing/2014/main" id="{B984A5B8-7D5B-956B-B50B-A8F99AE0D65C}"/>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3" name="Dian numeron paikkamerkki 2">
            <a:extLst>
              <a:ext uri="{FF2B5EF4-FFF2-40B4-BE49-F238E27FC236}">
                <a16:creationId xmlns:a16="http://schemas.microsoft.com/office/drawing/2014/main" id="{A049E35C-3709-7665-92DD-D74CF81AD90D}"/>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36</a:t>
            </a:fld>
            <a:endParaRPr lang="fi-FI" dirty="0"/>
          </a:p>
        </p:txBody>
      </p:sp>
      <p:pic>
        <p:nvPicPr>
          <p:cNvPr id="5" name="Kuva 4">
            <a:extLst>
              <a:ext uri="{FF2B5EF4-FFF2-40B4-BE49-F238E27FC236}">
                <a16:creationId xmlns:a16="http://schemas.microsoft.com/office/drawing/2014/main" id="{775CA5E4-1AB4-526B-8E65-AB15A3FA84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797483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tsikko 6">
            <a:extLst>
              <a:ext uri="{FF2B5EF4-FFF2-40B4-BE49-F238E27FC236}">
                <a16:creationId xmlns:a16="http://schemas.microsoft.com/office/drawing/2014/main" id="{D94D3BB7-8ABE-9852-4063-98CED0A406CD}"/>
              </a:ext>
            </a:extLst>
          </p:cNvPr>
          <p:cNvSpPr txBox="1">
            <a:spLocks noGrp="1"/>
          </p:cNvSpPr>
          <p:nvPr>
            <p:ph type="title" idx="4294967295"/>
          </p:nvPr>
        </p:nvSpPr>
        <p:spPr>
          <a:xfrm>
            <a:off x="720000" y="540000"/>
            <a:ext cx="7217627" cy="215444"/>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kumimoji="0" lang="fi-FI" sz="1400" b="1" i="0" u="none" strike="noStrike" kern="1200" cap="none" spc="0" normalizeH="0" baseline="0" noProof="0" dirty="0">
                <a:ln>
                  <a:noFill/>
                </a:ln>
                <a:solidFill>
                  <a:srgbClr val="000000"/>
                </a:solidFill>
                <a:effectLst/>
                <a:uLnTx/>
                <a:uFillTx/>
                <a:latin typeface="Lato" panose="020F0502020204030203" pitchFamily="34" charset="77"/>
                <a:ea typeface="+mn-ea"/>
                <a:cs typeface="+mn-cs"/>
              </a:rPr>
              <a:t>Finnoon </a:t>
            </a:r>
            <a:r>
              <a:rPr kumimoji="0" lang="fi-FI" sz="1400" b="1" i="0" u="none" strike="noStrike" kern="1200" cap="none" spc="0" normalizeH="0" baseline="0" noProof="0" dirty="0" err="1">
                <a:ln>
                  <a:noFill/>
                </a:ln>
                <a:solidFill>
                  <a:srgbClr val="000000"/>
                </a:solidFill>
                <a:effectLst/>
                <a:uLnTx/>
                <a:uFillTx/>
                <a:latin typeface="Lato" panose="020F0502020204030203" pitchFamily="34" charset="77"/>
                <a:ea typeface="+mn-ea"/>
                <a:cs typeface="+mn-cs"/>
              </a:rPr>
              <a:t>mittarointiohje</a:t>
            </a:r>
            <a:r>
              <a:rPr kumimoji="0" lang="fi-FI" sz="1400" b="1" i="0" u="none" strike="noStrike" kern="1200" cap="none" spc="0" normalizeH="0" baseline="0" noProof="0" dirty="0">
                <a:ln>
                  <a:noFill/>
                </a:ln>
                <a:solidFill>
                  <a:srgbClr val="000000"/>
                </a:solidFill>
                <a:effectLst/>
                <a:uLnTx/>
                <a:uFillTx/>
                <a:latin typeface="Lato" panose="020F0502020204030203" pitchFamily="34" charset="77"/>
                <a:ea typeface="+mn-ea"/>
                <a:cs typeface="+mn-cs"/>
              </a:rPr>
              <a:t>: </a:t>
            </a:r>
            <a:r>
              <a:rPr kumimoji="0" lang="fi-FI" sz="1400" b="1" i="0" u="none" strike="noStrike" kern="1200" cap="none" spc="0" normalizeH="0" baseline="0" noProof="0" dirty="0" err="1">
                <a:ln>
                  <a:noFill/>
                </a:ln>
                <a:solidFill>
                  <a:srgbClr val="000000"/>
                </a:solidFill>
                <a:effectLst/>
                <a:uLnTx/>
                <a:uFillTx/>
                <a:latin typeface="Lato" panose="020F0502020204030203" pitchFamily="34" charset="77"/>
                <a:ea typeface="+mn-ea"/>
                <a:cs typeface="+mn-cs"/>
              </a:rPr>
              <a:t>Mittaroitavat</a:t>
            </a:r>
            <a:r>
              <a:rPr kumimoji="0" lang="fi-FI" sz="1400" b="1" i="0" u="none" strike="noStrike" kern="1200" cap="none" spc="0" normalizeH="0" baseline="0" noProof="0" dirty="0">
                <a:ln>
                  <a:noFill/>
                </a:ln>
                <a:solidFill>
                  <a:srgbClr val="000000"/>
                </a:solidFill>
                <a:effectLst/>
                <a:uLnTx/>
                <a:uFillTx/>
                <a:latin typeface="Lato" panose="020F0502020204030203" pitchFamily="34" charset="77"/>
                <a:ea typeface="+mn-ea"/>
                <a:cs typeface="+mn-cs"/>
              </a:rPr>
              <a:t> pisteet, vaatimukset, taajuus ja yksikkö</a:t>
            </a:r>
          </a:p>
        </p:txBody>
      </p:sp>
      <p:graphicFrame>
        <p:nvGraphicFramePr>
          <p:cNvPr id="5" name="Taulukko 4">
            <a:extLst>
              <a:ext uri="{FF2B5EF4-FFF2-40B4-BE49-F238E27FC236}">
                <a16:creationId xmlns:a16="http://schemas.microsoft.com/office/drawing/2014/main" id="{264017CC-033A-10FF-A244-76853A4DB825}"/>
              </a:ext>
            </a:extLst>
          </p:cNvPr>
          <p:cNvGraphicFramePr>
            <a:graphicFrameLocks noGrp="1"/>
          </p:cNvGraphicFramePr>
          <p:nvPr>
            <p:extLst>
              <p:ext uri="{D42A27DB-BD31-4B8C-83A1-F6EECF244321}">
                <p14:modId xmlns:p14="http://schemas.microsoft.com/office/powerpoint/2010/main" val="3764752228"/>
              </p:ext>
            </p:extLst>
          </p:nvPr>
        </p:nvGraphicFramePr>
        <p:xfrm>
          <a:off x="720000" y="972588"/>
          <a:ext cx="10813733" cy="4977398"/>
        </p:xfrm>
        <a:graphic>
          <a:graphicData uri="http://schemas.openxmlformats.org/drawingml/2006/table">
            <a:tbl>
              <a:tblPr firstRow="1">
                <a:tableStyleId>{C4B1156A-380E-4F78-BDF5-A606A8083BF9}</a:tableStyleId>
              </a:tblPr>
              <a:tblGrid>
                <a:gridCol w="1255399">
                  <a:extLst>
                    <a:ext uri="{9D8B030D-6E8A-4147-A177-3AD203B41FA5}">
                      <a16:colId xmlns:a16="http://schemas.microsoft.com/office/drawing/2014/main" val="1268966443"/>
                    </a:ext>
                  </a:extLst>
                </a:gridCol>
                <a:gridCol w="3449624">
                  <a:extLst>
                    <a:ext uri="{9D8B030D-6E8A-4147-A177-3AD203B41FA5}">
                      <a16:colId xmlns:a16="http://schemas.microsoft.com/office/drawing/2014/main" val="1573311515"/>
                    </a:ext>
                  </a:extLst>
                </a:gridCol>
                <a:gridCol w="3449624">
                  <a:extLst>
                    <a:ext uri="{9D8B030D-6E8A-4147-A177-3AD203B41FA5}">
                      <a16:colId xmlns:a16="http://schemas.microsoft.com/office/drawing/2014/main" val="277776610"/>
                    </a:ext>
                  </a:extLst>
                </a:gridCol>
                <a:gridCol w="1329543">
                  <a:extLst>
                    <a:ext uri="{9D8B030D-6E8A-4147-A177-3AD203B41FA5}">
                      <a16:colId xmlns:a16="http://schemas.microsoft.com/office/drawing/2014/main" val="1190427676"/>
                    </a:ext>
                  </a:extLst>
                </a:gridCol>
                <a:gridCol w="1329543">
                  <a:extLst>
                    <a:ext uri="{9D8B030D-6E8A-4147-A177-3AD203B41FA5}">
                      <a16:colId xmlns:a16="http://schemas.microsoft.com/office/drawing/2014/main" val="140072690"/>
                    </a:ext>
                  </a:extLst>
                </a:gridCol>
              </a:tblGrid>
              <a:tr h="521394">
                <a:tc>
                  <a:txBody>
                    <a:bodyPr/>
                    <a:lstStyle/>
                    <a:p>
                      <a:pPr algn="l" fontAlgn="ctr">
                        <a:buNone/>
                      </a:pPr>
                      <a:r>
                        <a:rPr lang="fi-FI" sz="1200" b="1" u="none" strike="noStrike" noProof="0" dirty="0">
                          <a:solidFill>
                            <a:schemeClr val="bg1"/>
                          </a:solidFill>
                          <a:effectLst/>
                          <a:latin typeface="Lato" panose="020F0502020204030203" pitchFamily="34" charset="77"/>
                        </a:rPr>
                        <a:t>Kulutuslaji</a:t>
                      </a:r>
                      <a:endParaRPr lang="fi-FI" sz="1200" b="1" i="0" u="none" strike="noStrike" noProof="0" dirty="0">
                        <a:solidFill>
                          <a:schemeClr val="bg1"/>
                        </a:solidFill>
                        <a:effectLst/>
                        <a:latin typeface="Lato" panose="020F0502020204030203" pitchFamily="34" charset="77"/>
                      </a:endParaRPr>
                    </a:p>
                  </a:txBody>
                  <a:tcPr marL="108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algn="l" defTabSz="914400" rtl="0" eaLnBrk="1" fontAlgn="ctr" latinLnBrk="0" hangingPunct="1">
                        <a:buNone/>
                      </a:pPr>
                      <a:r>
                        <a:rPr lang="fi-FI" sz="1200" b="1" u="none" strike="noStrike" kern="1200" noProof="0" dirty="0">
                          <a:solidFill>
                            <a:schemeClr val="bg1"/>
                          </a:solidFill>
                          <a:effectLst/>
                          <a:latin typeface="Lato" panose="020F0502020204030203" pitchFamily="34" charset="77"/>
                          <a:ea typeface="+mn-ea"/>
                          <a:cs typeface="+mn-cs"/>
                        </a:rPr>
                        <a:t>Vaatimukset kulutuslajitasolla</a:t>
                      </a:r>
                    </a:p>
                  </a:txBody>
                  <a:tcPr marL="108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algn="l" defTabSz="914400" rtl="0" eaLnBrk="1" fontAlgn="ctr" latinLnBrk="0" hangingPunct="1">
                        <a:buNone/>
                      </a:pPr>
                      <a:r>
                        <a:rPr lang="fi-FI" sz="1200" b="1" u="none" strike="noStrike" kern="1200" noProof="0" dirty="0">
                          <a:solidFill>
                            <a:schemeClr val="bg1"/>
                          </a:solidFill>
                          <a:effectLst/>
                          <a:latin typeface="Lato" panose="020F0502020204030203" pitchFamily="34" charset="77"/>
                          <a:ea typeface="+mn-ea"/>
                          <a:cs typeface="+mn-cs"/>
                        </a:rPr>
                        <a:t>Mitattava piste</a:t>
                      </a:r>
                    </a:p>
                  </a:txBody>
                  <a:tcPr marL="108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algn="l" defTabSz="914400" rtl="0" eaLnBrk="1" fontAlgn="ctr" latinLnBrk="0" hangingPunct="1">
                        <a:buNone/>
                      </a:pPr>
                      <a:r>
                        <a:rPr lang="fi-FI" sz="1200" b="1" u="none" strike="noStrike" kern="1200" noProof="0" dirty="0">
                          <a:solidFill>
                            <a:schemeClr val="bg1"/>
                          </a:solidFill>
                          <a:effectLst/>
                          <a:latin typeface="Lato" panose="020F0502020204030203" pitchFamily="34" charset="77"/>
                          <a:ea typeface="+mn-ea"/>
                          <a:cs typeface="+mn-cs"/>
                        </a:rPr>
                        <a:t>Mittauksen taajuus</a:t>
                      </a:r>
                    </a:p>
                  </a:txBody>
                  <a:tcPr marL="108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tc>
                  <a:txBody>
                    <a:bodyPr/>
                    <a:lstStyle/>
                    <a:p>
                      <a:pPr marL="0" algn="l" defTabSz="914400" rtl="0" eaLnBrk="1" fontAlgn="ctr" latinLnBrk="0" hangingPunct="1">
                        <a:buNone/>
                      </a:pPr>
                      <a:r>
                        <a:rPr lang="fi-FI" sz="1200" b="1" u="none" strike="noStrike" kern="1200" noProof="0" dirty="0">
                          <a:solidFill>
                            <a:schemeClr val="bg1"/>
                          </a:solidFill>
                          <a:effectLst/>
                          <a:latin typeface="Lato" panose="020F0502020204030203" pitchFamily="34" charset="77"/>
                          <a:ea typeface="+mn-ea"/>
                          <a:cs typeface="+mn-cs"/>
                        </a:rPr>
                        <a:t>Mittauksen yksikkö</a:t>
                      </a:r>
                    </a:p>
                  </a:txBody>
                  <a:tcPr marL="108000" marR="72000" marT="72000" marB="72000">
                    <a:lnL w="19050" cap="flat" cmpd="sng" algn="ctr">
                      <a:solidFill>
                        <a:schemeClr val="bg1"/>
                      </a:solidFill>
                      <a:prstDash val="solid"/>
                      <a:round/>
                      <a:headEnd type="none" w="med" len="med"/>
                      <a:tailEnd type="none" w="med" len="med"/>
                    </a:lnL>
                    <a:lnR w="19050" cap="flat" cmpd="sng" algn="ctr">
                      <a:solidFill>
                        <a:schemeClr val="bg1"/>
                      </a:solidFill>
                      <a:prstDash val="solid"/>
                      <a:round/>
                      <a:headEnd type="none" w="med" len="med"/>
                      <a:tailEnd type="none" w="med" len="med"/>
                    </a:lnR>
                    <a:lnT w="19050" cap="flat" cmpd="sng" algn="ctr">
                      <a:solidFill>
                        <a:schemeClr val="bg1"/>
                      </a:solidFill>
                      <a:prstDash val="solid"/>
                      <a:round/>
                      <a:headEnd type="none" w="med" len="med"/>
                      <a:tailEnd type="none" w="med" len="med"/>
                    </a:lnT>
                    <a:lnB w="12700" cap="flat" cmpd="sng" algn="ctr">
                      <a:noFill/>
                      <a:prstDash val="solid"/>
                      <a:round/>
                      <a:headEnd type="none" w="med" len="med"/>
                      <a:tailEnd type="none" w="med" len="med"/>
                    </a:lnB>
                    <a:solidFill>
                      <a:schemeClr val="tx2"/>
                    </a:solidFill>
                  </a:tcPr>
                </a:tc>
                <a:extLst>
                  <a:ext uri="{0D108BD9-81ED-4DB2-BD59-A6C34878D82A}">
                    <a16:rowId xmlns:a16="http://schemas.microsoft.com/office/drawing/2014/main" val="812509227"/>
                  </a:ext>
                </a:extLst>
              </a:tr>
              <a:tr h="884091">
                <a:tc>
                  <a:txBody>
                    <a:bodyPr/>
                    <a:lstStyle/>
                    <a:p>
                      <a:pPr algn="l" fontAlgn="ctr">
                        <a:buNone/>
                      </a:pPr>
                      <a:r>
                        <a:rPr lang="fi-FI" sz="1100" b="1" u="none" strike="noStrike" noProof="0" dirty="0">
                          <a:solidFill>
                            <a:schemeClr val="tx2"/>
                          </a:solidFill>
                          <a:effectLst/>
                          <a:latin typeface="Lato" panose="020F0502020204030203" pitchFamily="34" charset="77"/>
                        </a:rPr>
                        <a:t>Sähkö</a:t>
                      </a:r>
                      <a:endParaRPr lang="fi-FI" sz="1100" b="1" i="0" u="none" strike="noStrike" noProof="0" dirty="0">
                        <a:solidFill>
                          <a:schemeClr val="tx2"/>
                        </a:solidFill>
                        <a:effectLst/>
                        <a:latin typeface="Lato" panose="020F0502020204030203" pitchFamily="34" charset="77"/>
                      </a:endParaRPr>
                    </a:p>
                  </a:txBody>
                  <a:tcPr marL="72000" marR="36000" marT="72000" marB="36000">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0000"/>
                        <a:lumOff val="80000"/>
                        <a:alpha val="80297"/>
                      </a:schemeClr>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Mittareina käytetään M-</a:t>
                      </a:r>
                      <a:r>
                        <a:rPr lang="fi-FI" sz="1100" b="0" u="none" strike="noStrike" noProof="0" dirty="0" err="1">
                          <a:solidFill>
                            <a:srgbClr val="000000"/>
                          </a:solidFill>
                          <a:effectLst/>
                          <a:latin typeface="Lato" panose="020F0502020204030203" pitchFamily="34" charset="77"/>
                        </a:rPr>
                        <a:t>bus</a:t>
                      </a:r>
                      <a:r>
                        <a:rPr lang="fi-FI" sz="1100" b="0" u="none" strike="noStrike" noProof="0" dirty="0">
                          <a:solidFill>
                            <a:srgbClr val="000000"/>
                          </a:solidFill>
                          <a:effectLst/>
                          <a:latin typeface="Lato" panose="020F0502020204030203" pitchFamily="34" charset="77"/>
                        </a:rPr>
                        <a:t>-väyläratkaisulla varustettuja mittareita. Mittarin tulee täyttää mittauslaitedirektiivin MID (2004/22/EY) vaatimukset ja väyläliitynnän tulee olla mittarin natiiviominaisuus.</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Rakennuksen kiinteistösähkö, kokonaissähkö, </a:t>
                      </a:r>
                      <a:br>
                        <a:rPr lang="fi-FI" sz="1100" b="0" u="none" strike="noStrike" noProof="0" dirty="0">
                          <a:solidFill>
                            <a:srgbClr val="000000"/>
                          </a:solidFill>
                          <a:effectLst/>
                          <a:latin typeface="Lato" panose="020F0502020204030203" pitchFamily="34" charset="77"/>
                        </a:rPr>
                      </a:br>
                      <a:r>
                        <a:rPr lang="fi-FI" sz="1100" b="0" u="none" strike="noStrike" noProof="0" dirty="0">
                          <a:solidFill>
                            <a:srgbClr val="000000"/>
                          </a:solidFill>
                          <a:effectLst/>
                          <a:latin typeface="Lato" panose="020F0502020204030203" pitchFamily="34" charset="77"/>
                        </a:rPr>
                        <a:t>IV-järjestelmän sähkönkulutus, jäähdytysjärjestelmän sähkönkulutus ja autotallien/-hallien sähkönkulutus</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Minuuttitaso</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kWh</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3908641239"/>
                  </a:ext>
                </a:extLst>
              </a:tr>
              <a:tr h="866834">
                <a:tc>
                  <a:txBody>
                    <a:bodyPr/>
                    <a:lstStyle/>
                    <a:p>
                      <a:pPr algn="l" fontAlgn="ctr">
                        <a:buNone/>
                      </a:pPr>
                      <a:r>
                        <a:rPr lang="fi-FI" sz="1100" b="1" u="none" strike="noStrike" noProof="0" dirty="0">
                          <a:solidFill>
                            <a:schemeClr val="tx2"/>
                          </a:solidFill>
                          <a:effectLst/>
                          <a:latin typeface="Lato" panose="020F0502020204030203" pitchFamily="34" charset="77"/>
                        </a:rPr>
                        <a:t>Lämpö</a:t>
                      </a:r>
                      <a:endParaRPr lang="fi-FI" sz="1100" b="1" i="0" u="none" strike="noStrike" noProof="0" dirty="0">
                        <a:solidFill>
                          <a:schemeClr val="tx2"/>
                        </a:solidFill>
                        <a:effectLst/>
                        <a:latin typeface="Lato" panose="020F0502020204030203" pitchFamily="34" charset="77"/>
                      </a:endParaRPr>
                    </a:p>
                  </a:txBody>
                  <a:tcPr marL="72000" marR="36000" marT="72000" marB="36000">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0000"/>
                        <a:lumOff val="80000"/>
                        <a:alpha val="80297"/>
                      </a:schemeClr>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Mittareina käytetään M-</a:t>
                      </a:r>
                      <a:r>
                        <a:rPr lang="fi-FI" sz="1100" b="0" u="none" strike="noStrike" noProof="0" dirty="0" err="1">
                          <a:solidFill>
                            <a:srgbClr val="000000"/>
                          </a:solidFill>
                          <a:effectLst/>
                          <a:latin typeface="Lato" panose="020F0502020204030203" pitchFamily="34" charset="77"/>
                        </a:rPr>
                        <a:t>bus</a:t>
                      </a:r>
                      <a:r>
                        <a:rPr lang="fi-FI" sz="1100" b="0" u="none" strike="noStrike" noProof="0" dirty="0">
                          <a:solidFill>
                            <a:srgbClr val="000000"/>
                          </a:solidFill>
                          <a:effectLst/>
                          <a:latin typeface="Lato" panose="020F0502020204030203" pitchFamily="34" charset="77"/>
                        </a:rPr>
                        <a:t>-väyläratkaisulla varustettuja mittareita. Mittarin tulee täyttää mittauslaitedirektiivin MID (2004/22/EY) vaatimukset ja väyläliitynnän tulee olla mittarin natiiviominaisuus.</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Rakennuksen päämittaus, lämmönvaraajan päällä-oloaika ja tariffitiedot, lämpimän käyttöveden lämmitykseen käytetty energia ja isojen saatto-sulatusalueiden lämmönkulutus (tai sähkö)</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Minuuttitaso</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kWh, on/</a:t>
                      </a:r>
                      <a:r>
                        <a:rPr lang="fi-FI" sz="1100" b="0" u="none" strike="noStrike" noProof="0" dirty="0" err="1">
                          <a:solidFill>
                            <a:srgbClr val="000000"/>
                          </a:solidFill>
                          <a:effectLst/>
                          <a:latin typeface="Lato" panose="020F0502020204030203" pitchFamily="34" charset="77"/>
                        </a:rPr>
                        <a:t>off</a:t>
                      </a:r>
                      <a:r>
                        <a:rPr lang="fi-FI" sz="1100" b="0" u="none" strike="noStrike" noProof="0" dirty="0">
                          <a:solidFill>
                            <a:srgbClr val="000000"/>
                          </a:solidFill>
                          <a:effectLst/>
                          <a:latin typeface="Lato" panose="020F0502020204030203" pitchFamily="34" charset="77"/>
                        </a:rPr>
                        <a:t> (lämmönvaraaja)</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970472752"/>
                  </a:ext>
                </a:extLst>
              </a:tr>
              <a:tr h="1134818">
                <a:tc>
                  <a:txBody>
                    <a:bodyPr/>
                    <a:lstStyle/>
                    <a:p>
                      <a:pPr algn="l" fontAlgn="ctr">
                        <a:buNone/>
                      </a:pPr>
                      <a:r>
                        <a:rPr lang="fi-FI" sz="1100" b="1" u="none" strike="noStrike" noProof="0" dirty="0">
                          <a:solidFill>
                            <a:schemeClr val="tx2"/>
                          </a:solidFill>
                          <a:effectLst/>
                          <a:latin typeface="Lato" panose="020F0502020204030203" pitchFamily="34" charset="77"/>
                        </a:rPr>
                        <a:t>Vesi</a:t>
                      </a:r>
                      <a:endParaRPr lang="fi-FI" sz="1100" b="1" i="0" u="none" strike="noStrike" noProof="0" dirty="0">
                        <a:solidFill>
                          <a:schemeClr val="tx2"/>
                        </a:solidFill>
                        <a:effectLst/>
                        <a:latin typeface="Lato" panose="020F0502020204030203" pitchFamily="34" charset="77"/>
                      </a:endParaRPr>
                    </a:p>
                  </a:txBody>
                  <a:tcPr marL="108000" marR="36000" marT="72000" marB="36000">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0000"/>
                        <a:lumOff val="80000"/>
                        <a:alpha val="80297"/>
                      </a:schemeClr>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Mittareina käytetään M-</a:t>
                      </a:r>
                      <a:r>
                        <a:rPr lang="fi-FI" sz="1100" b="0" u="none" strike="noStrike" noProof="0" dirty="0" err="1">
                          <a:solidFill>
                            <a:srgbClr val="000000"/>
                          </a:solidFill>
                          <a:effectLst/>
                          <a:latin typeface="Lato" panose="020F0502020204030203" pitchFamily="34" charset="77"/>
                        </a:rPr>
                        <a:t>bus</a:t>
                      </a:r>
                      <a:r>
                        <a:rPr lang="fi-FI" sz="1100" b="0" u="none" strike="noStrike" noProof="0" dirty="0">
                          <a:solidFill>
                            <a:srgbClr val="000000"/>
                          </a:solidFill>
                          <a:effectLst/>
                          <a:latin typeface="Lato" panose="020F0502020204030203" pitchFamily="34" charset="77"/>
                        </a:rPr>
                        <a:t>-väyläratkaisulla varustettuja mittareita. Mittarin tulee täyttää mittauslaitedirektiivin MID (2004/22/EY) vaatimukset ja väyläliitynnän tulee olla mittarin natiiviominaisuus. Suositellaan ultraäänivirtaus-anturilla varustettua mittaria.</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Rakennuksen päämittaus, lämpimän käyttöveden kokonaiskulutus ja suurkuluttajakohtainen veden-kulutus (esim. talopesula)</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Viiden minuutin välein</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m</a:t>
                      </a:r>
                      <a:r>
                        <a:rPr lang="fi-FI" sz="1100" b="0" u="none" strike="noStrike" baseline="30000" noProof="0" dirty="0">
                          <a:solidFill>
                            <a:srgbClr val="000000"/>
                          </a:solidFill>
                          <a:effectLst/>
                          <a:latin typeface="Lato" panose="020F0502020204030203" pitchFamily="34" charset="77"/>
                        </a:rPr>
                        <a:t>3</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1795025021"/>
                  </a:ext>
                </a:extLst>
              </a:tr>
              <a:tr h="874641">
                <a:tc>
                  <a:txBody>
                    <a:bodyPr/>
                    <a:lstStyle/>
                    <a:p>
                      <a:pPr algn="l" fontAlgn="ctr">
                        <a:buNone/>
                      </a:pPr>
                      <a:r>
                        <a:rPr lang="fi-FI" sz="1100" b="1" u="none" strike="noStrike" noProof="0" dirty="0">
                          <a:solidFill>
                            <a:schemeClr val="tx2"/>
                          </a:solidFill>
                          <a:effectLst/>
                          <a:latin typeface="Lato" panose="020F0502020204030203" pitchFamily="34" charset="77"/>
                        </a:rPr>
                        <a:t>Jäähdytys</a:t>
                      </a:r>
                      <a:endParaRPr lang="fi-FI" sz="1100" b="1" i="0" u="none" strike="noStrike" noProof="0" dirty="0">
                        <a:solidFill>
                          <a:schemeClr val="tx2"/>
                        </a:solidFill>
                        <a:effectLst/>
                        <a:latin typeface="Lato" panose="020F0502020204030203" pitchFamily="34" charset="77"/>
                      </a:endParaRPr>
                    </a:p>
                  </a:txBody>
                  <a:tcPr marL="108000" marR="36000" marT="72000" marB="36000">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0000"/>
                        <a:lumOff val="80000"/>
                        <a:alpha val="80297"/>
                      </a:schemeClr>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Mittareina käytetään M-</a:t>
                      </a:r>
                      <a:r>
                        <a:rPr lang="fi-FI" sz="1100" b="0" u="none" strike="noStrike" noProof="0" dirty="0" err="1">
                          <a:solidFill>
                            <a:srgbClr val="000000"/>
                          </a:solidFill>
                          <a:effectLst/>
                          <a:latin typeface="Lato" panose="020F0502020204030203" pitchFamily="34" charset="77"/>
                        </a:rPr>
                        <a:t>bus</a:t>
                      </a:r>
                      <a:r>
                        <a:rPr lang="fi-FI" sz="1100" b="0" u="none" strike="noStrike" noProof="0" dirty="0">
                          <a:solidFill>
                            <a:srgbClr val="000000"/>
                          </a:solidFill>
                          <a:effectLst/>
                          <a:latin typeface="Lato" panose="020F0502020204030203" pitchFamily="34" charset="77"/>
                        </a:rPr>
                        <a:t>-väyläratkaisulla varustettuja mittareita. Mittarin tulee täyttää mittauslaitedirektiivin MID (2004/22/EY) vaatimukset ja väyläliitynnän tulee olla mittarin natiiviominaisuus.</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Rakennuskohtainen jäähdytysenergia</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Tuntitaso</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kWh</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3057876222"/>
                  </a:ext>
                </a:extLst>
              </a:tr>
              <a:tr h="482586">
                <a:tc>
                  <a:txBody>
                    <a:bodyPr/>
                    <a:lstStyle/>
                    <a:p>
                      <a:pPr algn="l" fontAlgn="ctr">
                        <a:buNone/>
                      </a:pPr>
                      <a:r>
                        <a:rPr lang="fi-FI" sz="1100" b="1" u="none" strike="noStrike" noProof="0" dirty="0">
                          <a:solidFill>
                            <a:schemeClr val="tx2"/>
                          </a:solidFill>
                          <a:effectLst/>
                          <a:latin typeface="Lato" panose="020F0502020204030203" pitchFamily="34" charset="77"/>
                        </a:rPr>
                        <a:t>Paikallinen energiantuotanto</a:t>
                      </a:r>
                      <a:endParaRPr lang="fi-FI" sz="1100" b="1" i="0" u="none" strike="noStrike" noProof="0" dirty="0">
                        <a:solidFill>
                          <a:schemeClr val="tx2"/>
                        </a:solidFill>
                        <a:effectLst/>
                        <a:latin typeface="Lato" panose="020F0502020204030203" pitchFamily="34" charset="77"/>
                      </a:endParaRPr>
                    </a:p>
                  </a:txBody>
                  <a:tcPr marL="108000" marR="36000" marT="72000" marB="36000">
                    <a:lnL w="12700" cap="flat" cmpd="sng" algn="ctr">
                      <a:no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tx2">
                        <a:lumMod val="20000"/>
                        <a:lumOff val="80000"/>
                        <a:alpha val="80297"/>
                      </a:schemeClr>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Oman energian tuotanto on mitattava. Mittareiden soveltuvuus tarkistetaan tapauskohaisesti.</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Tuotantomäärä tuotantolajeittain</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Tuntitaso</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tc>
                  <a:txBody>
                    <a:bodyPr/>
                    <a:lstStyle/>
                    <a:p>
                      <a:pPr algn="l" fontAlgn="ctr">
                        <a:buNone/>
                      </a:pPr>
                      <a:r>
                        <a:rPr lang="fi-FI" sz="1100" b="0" u="none" strike="noStrike" noProof="0" dirty="0">
                          <a:solidFill>
                            <a:srgbClr val="000000"/>
                          </a:solidFill>
                          <a:effectLst/>
                          <a:latin typeface="Lato" panose="020F0502020204030203" pitchFamily="34" charset="77"/>
                        </a:rPr>
                        <a:t>kWh</a:t>
                      </a:r>
                      <a:endParaRPr lang="fi-FI" sz="1100" b="0" i="0" u="none" strike="noStrike" noProof="0" dirty="0">
                        <a:solidFill>
                          <a:srgbClr val="000000"/>
                        </a:solidFill>
                        <a:effectLst/>
                        <a:latin typeface="Lato" panose="020F0502020204030203" pitchFamily="34" charset="77"/>
                      </a:endParaRPr>
                    </a:p>
                  </a:txBody>
                  <a:tcPr marL="108000" marR="36000" marT="72000" marB="36000">
                    <a:lnL w="12700" cap="flat" cmpd="sng" algn="ctr">
                      <a:solidFill>
                        <a:schemeClr val="tx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rgbClr val="E6EBF5"/>
                    </a:solidFill>
                  </a:tcPr>
                </a:tc>
                <a:extLst>
                  <a:ext uri="{0D108BD9-81ED-4DB2-BD59-A6C34878D82A}">
                    <a16:rowId xmlns:a16="http://schemas.microsoft.com/office/drawing/2014/main" val="1664927538"/>
                  </a:ext>
                </a:extLst>
              </a:tr>
            </a:tbl>
          </a:graphicData>
        </a:graphic>
      </p:graphicFrame>
      <p:sp>
        <p:nvSpPr>
          <p:cNvPr id="8" name="Tekstiruutu 7">
            <a:extLst>
              <a:ext uri="{FF2B5EF4-FFF2-40B4-BE49-F238E27FC236}">
                <a16:creationId xmlns:a16="http://schemas.microsoft.com/office/drawing/2014/main" id="{7DFD6BFD-1255-D80D-C028-998218C6F5A4}"/>
              </a:ext>
            </a:extLst>
          </p:cNvPr>
          <p:cNvSpPr txBox="1"/>
          <p:nvPr/>
        </p:nvSpPr>
        <p:spPr>
          <a:xfrm>
            <a:off x="720000" y="6082491"/>
            <a:ext cx="10813733" cy="169277"/>
          </a:xfrm>
          <a:prstGeom prst="rect">
            <a:avLst/>
          </a:prstGeom>
          <a:noFill/>
        </p:spPr>
        <p:txBody>
          <a:bodyPr wrap="square" lIns="0" tIns="0" rIns="0" bIns="0" rtlCol="0" anchor="t">
            <a:noAutofit/>
          </a:bodyPr>
          <a:lstStyle/>
          <a:p>
            <a:r>
              <a:rPr lang="fi-FI" sz="1100" dirty="0">
                <a:latin typeface="Lato" panose="020F0502020204030203" pitchFamily="34" charset="77"/>
                <a:ea typeface="+mn-lt"/>
                <a:cs typeface="+mn-lt"/>
              </a:rPr>
              <a:t>Ohjeistukset Finnoon alueella toimiville rakennuttajille mitattavista pisteistä ja näiden vaatimuksista. </a:t>
            </a:r>
            <a:r>
              <a:rPr lang="fi-FI" sz="1100" b="1" dirty="0">
                <a:latin typeface="Lato" panose="020F0502020204030203" pitchFamily="34" charset="77"/>
                <a:ea typeface="+mn-lt"/>
                <a:cs typeface="+mn-lt"/>
              </a:rPr>
              <a:t>Lähde: </a:t>
            </a:r>
            <a:r>
              <a:rPr lang="fi-FI" sz="1100" dirty="0">
                <a:latin typeface="Lato" panose="020F0502020204030203" pitchFamily="34" charset="77"/>
                <a:ea typeface="+mn-lt"/>
                <a:cs typeface="+mn-lt"/>
              </a:rPr>
              <a:t>Finnoon </a:t>
            </a:r>
            <a:r>
              <a:rPr lang="fi-FI" sz="1100" dirty="0" err="1">
                <a:latin typeface="Lato" panose="020F0502020204030203" pitchFamily="34" charset="77"/>
                <a:ea typeface="+mn-lt"/>
                <a:cs typeface="+mn-lt"/>
              </a:rPr>
              <a:t>mittarointiohje</a:t>
            </a:r>
            <a:r>
              <a:rPr lang="fi-FI" sz="1100" dirty="0">
                <a:latin typeface="Lato" panose="020F0502020204030203" pitchFamily="34" charset="77"/>
                <a:ea typeface="+mn-lt"/>
                <a:cs typeface="+mn-lt"/>
              </a:rPr>
              <a:t>, Granlund Consulting Oy, 2018.</a:t>
            </a:r>
          </a:p>
        </p:txBody>
      </p:sp>
      <p:grpSp>
        <p:nvGrpSpPr>
          <p:cNvPr id="3" name="Ryhmä 2">
            <a:extLst>
              <a:ext uri="{FF2B5EF4-FFF2-40B4-BE49-F238E27FC236}">
                <a16:creationId xmlns:a16="http://schemas.microsoft.com/office/drawing/2014/main" id="{1C2CD0B6-17C6-97D2-CADE-37016ECF995E}"/>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6" name="Ellipsi 5">
              <a:extLst>
                <a:ext uri="{FF2B5EF4-FFF2-40B4-BE49-F238E27FC236}">
                  <a16:creationId xmlns:a16="http://schemas.microsoft.com/office/drawing/2014/main" id="{28702DC7-41A9-AAAA-CE74-17D2B9AF2D90}"/>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9" name="Ellipsi 8">
              <a:extLst>
                <a:ext uri="{FF2B5EF4-FFF2-40B4-BE49-F238E27FC236}">
                  <a16:creationId xmlns:a16="http://schemas.microsoft.com/office/drawing/2014/main" id="{A840B2D3-640B-F78F-423D-5BA29580C029}"/>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0" name="Suora yhdysviiva 9">
              <a:extLst>
                <a:ext uri="{FF2B5EF4-FFF2-40B4-BE49-F238E27FC236}">
                  <a16:creationId xmlns:a16="http://schemas.microsoft.com/office/drawing/2014/main" id="{2D8E1A3A-8171-0160-3CE0-B2A9553FB68F}"/>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1" name="Tekstiruutu 10">
              <a:extLst>
                <a:ext uri="{FF2B5EF4-FFF2-40B4-BE49-F238E27FC236}">
                  <a16:creationId xmlns:a16="http://schemas.microsoft.com/office/drawing/2014/main" id="{C21DABCE-5865-68CA-75D1-D57861F8A7CD}"/>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12" name="Tekstiruutu 11">
              <a:extLst>
                <a:ext uri="{FF2B5EF4-FFF2-40B4-BE49-F238E27FC236}">
                  <a16:creationId xmlns:a16="http://schemas.microsoft.com/office/drawing/2014/main" id="{DE9C7B3B-2FA7-C96C-E01C-58C517941806}"/>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736102A8-AE11-0D21-2644-3950DB1EE0A5}"/>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37</a:t>
            </a:fld>
            <a:endParaRPr lang="fi-FI" dirty="0"/>
          </a:p>
        </p:txBody>
      </p:sp>
      <p:pic>
        <p:nvPicPr>
          <p:cNvPr id="4" name="Kuva 3">
            <a:extLst>
              <a:ext uri="{FF2B5EF4-FFF2-40B4-BE49-F238E27FC236}">
                <a16:creationId xmlns:a16="http://schemas.microsoft.com/office/drawing/2014/main" id="{F790061A-BBFA-2690-D090-8B805CA89F0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3553890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47B2DA5-9596-76FF-E068-6E33161CB4B2}"/>
              </a:ext>
            </a:extLst>
          </p:cNvPr>
          <p:cNvSpPr>
            <a:spLocks noGrp="1"/>
          </p:cNvSpPr>
          <p:nvPr>
            <p:ph type="title"/>
          </p:nvPr>
        </p:nvSpPr>
        <p:spPr>
          <a:xfrm>
            <a:off x="0" y="540000"/>
            <a:ext cx="11855936" cy="556705"/>
          </a:xfrm>
        </p:spPr>
        <p:txBody>
          <a:bodyPr/>
          <a:lstStyle/>
          <a:p>
            <a:r>
              <a:rPr lang="fi-FI" dirty="0"/>
              <a:t>Keskeiset resurssitarpeet ja avoimet kysymykset</a:t>
            </a:r>
          </a:p>
        </p:txBody>
      </p:sp>
      <p:sp>
        <p:nvSpPr>
          <p:cNvPr id="12" name="Tekstiruutu 11">
            <a:extLst>
              <a:ext uri="{FF2B5EF4-FFF2-40B4-BE49-F238E27FC236}">
                <a16:creationId xmlns:a16="http://schemas.microsoft.com/office/drawing/2014/main" id="{CBFE069A-FF50-F125-9236-839D3DDCB23E}"/>
              </a:ext>
            </a:extLst>
          </p:cNvPr>
          <p:cNvSpPr txBox="1"/>
          <p:nvPr/>
        </p:nvSpPr>
        <p:spPr>
          <a:xfrm>
            <a:off x="720000" y="1260642"/>
            <a:ext cx="11324303" cy="644920"/>
          </a:xfrm>
          <a:prstGeom prst="rect">
            <a:avLst/>
          </a:prstGeom>
          <a:noFill/>
        </p:spPr>
        <p:txBody>
          <a:bodyPr wrap="square" lIns="0" tIns="0" rIns="0" bIns="0" rtlCol="0" anchor="t">
            <a:noAutofit/>
          </a:bodyP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fi-FI" sz="1400" b="0" i="0" u="none" strike="noStrike" kern="1200" cap="none" spc="0" normalizeH="0" baseline="0" noProof="0" dirty="0">
                <a:ln>
                  <a:noFill/>
                </a:ln>
                <a:solidFill>
                  <a:srgbClr val="000000"/>
                </a:solidFill>
                <a:effectLst/>
                <a:uLnTx/>
                <a:uFillTx/>
                <a:latin typeface="Lato" panose="020F0502020204030203" pitchFamily="34" charset="77"/>
                <a:ea typeface="Calibri"/>
                <a:cs typeface="Calibri"/>
              </a:rPr>
              <a:t>Työpajoissa tunnistettiin energiapalvelumallien edistämisen prosesseihin liittyviä keskeisiä resurssitarpeita ja avoimia kysymyksiä, </a:t>
            </a:r>
            <a:br>
              <a:rPr kumimoji="0" lang="fi-FI" sz="1400" b="0" i="0" u="none" strike="noStrike" kern="1200" cap="none" spc="0" normalizeH="0" baseline="0" noProof="0" dirty="0">
                <a:ln>
                  <a:noFill/>
                </a:ln>
                <a:solidFill>
                  <a:srgbClr val="000000"/>
                </a:solidFill>
                <a:effectLst/>
                <a:uLnTx/>
                <a:uFillTx/>
                <a:latin typeface="Lato" panose="020F0502020204030203" pitchFamily="34" charset="77"/>
                <a:ea typeface="Calibri"/>
                <a:cs typeface="Calibri"/>
              </a:rPr>
            </a:br>
            <a:r>
              <a:rPr kumimoji="0" lang="fi-FI" sz="1400" b="0" i="0" u="none" strike="noStrike" kern="1200" cap="none" spc="0" normalizeH="0" baseline="0" noProof="0" dirty="0">
                <a:ln>
                  <a:noFill/>
                </a:ln>
                <a:solidFill>
                  <a:srgbClr val="000000"/>
                </a:solidFill>
                <a:effectLst/>
                <a:uLnTx/>
                <a:uFillTx/>
                <a:latin typeface="Lato" panose="020F0502020204030203" pitchFamily="34" charset="77"/>
                <a:ea typeface="Calibri"/>
                <a:cs typeface="Calibri"/>
              </a:rPr>
              <a:t>joihin vastausten selvittäminen on olennaista energiapalvelumallien edistämiseksi. Tässä esitetyt nostot perustuvat kolmannen työpajan keskusteluihin ja ajatuksiin, mutta eivät ole kattava lista kaikista avoimista kysymyksistä ja resurssitarpeista aiheeseen liittyen.</a:t>
            </a:r>
            <a:endParaRPr lang="fi-FI" sz="1400" b="0" i="0" u="none" strike="noStrike" kern="1200" cap="none" spc="0" normalizeH="0" baseline="0" noProof="0" dirty="0">
              <a:ln>
                <a:noFill/>
              </a:ln>
              <a:solidFill>
                <a:srgbClr val="000000"/>
              </a:solidFill>
              <a:effectLst/>
              <a:uLnTx/>
              <a:uFillTx/>
              <a:latin typeface="Calibri"/>
              <a:ea typeface="Calibri"/>
              <a:cs typeface="Calibri"/>
            </a:endParaRPr>
          </a:p>
        </p:txBody>
      </p:sp>
      <p:sp>
        <p:nvSpPr>
          <p:cNvPr id="3" name="Suorakulmio 2">
            <a:extLst>
              <a:ext uri="{FF2B5EF4-FFF2-40B4-BE49-F238E27FC236}">
                <a16:creationId xmlns:a16="http://schemas.microsoft.com/office/drawing/2014/main" id="{7AAF09AE-0C06-85A6-6539-F7D249912FB0}"/>
              </a:ext>
              <a:ext uri="{C183D7F6-B498-43B3-948B-1728B52AA6E4}">
                <adec:decorative xmlns:adec="http://schemas.microsoft.com/office/drawing/2017/decorative" val="1"/>
              </a:ext>
            </a:extLst>
          </p:cNvPr>
          <p:cNvSpPr/>
          <p:nvPr/>
        </p:nvSpPr>
        <p:spPr>
          <a:xfrm>
            <a:off x="0" y="2069498"/>
            <a:ext cx="12192000" cy="4788501"/>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3" name="Suorakulmio 12">
            <a:extLst>
              <a:ext uri="{FF2B5EF4-FFF2-40B4-BE49-F238E27FC236}">
                <a16:creationId xmlns:a16="http://schemas.microsoft.com/office/drawing/2014/main" id="{5BE02FD3-B044-0864-905F-0E397B832748}"/>
              </a:ext>
            </a:extLst>
          </p:cNvPr>
          <p:cNvSpPr/>
          <p:nvPr/>
        </p:nvSpPr>
        <p:spPr>
          <a:xfrm>
            <a:off x="720000" y="2167419"/>
            <a:ext cx="5052221" cy="3225950"/>
          </a:xfrm>
          <a:prstGeom prst="rect">
            <a:avLst/>
          </a:prstGeom>
          <a:noFill/>
          <a:ln>
            <a:noFill/>
          </a:ln>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t"/>
          <a:lstStyle/>
          <a:p>
            <a:pPr>
              <a:spcAft>
                <a:spcPts val="600"/>
              </a:spcAft>
              <a:defRPr/>
            </a:pPr>
            <a:r>
              <a:rPr lang="fi-FI" sz="1400" b="1" noProof="0" dirty="0">
                <a:solidFill>
                  <a:schemeClr val="tx1"/>
                </a:solidFill>
                <a:latin typeface="Lato" panose="020F0502020204030203" pitchFamily="34" charset="77"/>
                <a:ea typeface="Calibri"/>
                <a:cs typeface="Calibri"/>
              </a:rPr>
              <a:t>Keskeiset resurssitarpeet:</a:t>
            </a:r>
          </a:p>
          <a:p>
            <a:pPr marL="288000" marR="0" lvl="0" indent="-144000" algn="l" defTabSz="914400">
              <a:lnSpc>
                <a:spcPts val="1700"/>
              </a:lnSpc>
              <a:spcBef>
                <a:spcPts val="300"/>
              </a:spcBef>
              <a:spcAft>
                <a:spcPts val="0"/>
              </a:spcAft>
              <a:buClrTx/>
              <a:buSzPct val="120000"/>
              <a:buFont typeface="Arial"/>
              <a:buChar char="•"/>
              <a:tabLst/>
              <a:defRPr/>
            </a:pPr>
            <a: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t>Kaupungilta </a:t>
            </a:r>
            <a:r>
              <a:rPr lang="fi-FI" sz="1400" noProof="0" dirty="0">
                <a:solidFill>
                  <a:schemeClr val="tx1"/>
                </a:solidFill>
                <a:latin typeface="Lato" panose="020F0502020204030203" pitchFamily="34" charset="77"/>
                <a:ea typeface="Calibri"/>
                <a:cs typeface="Calibri"/>
              </a:rPr>
              <a:t>on</a:t>
            </a:r>
            <a: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t> varattava resursseja sekä mahdollisia ratkaisuja koskevaan selvitystyöhön että rakenteiden luomiseen ja keskustelujen käymiseen tarvittavien </a:t>
            </a:r>
            <a:b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br>
            <a: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t>tahojen kanssa. </a:t>
            </a:r>
            <a:endParaRPr lang="fi-FI" sz="1400" u="none" strike="noStrike" kern="1200" cap="none" spc="0" normalizeH="0" baseline="0" noProof="0" dirty="0">
              <a:ln>
                <a:noFill/>
              </a:ln>
              <a:solidFill>
                <a:schemeClr val="tx1"/>
              </a:solidFill>
              <a:effectLst/>
              <a:uLnTx/>
              <a:uFillTx/>
              <a:latin typeface="Lato" panose="020F0502020204030203" pitchFamily="34" charset="77"/>
              <a:ea typeface="Tahoma"/>
              <a:cs typeface="Tahoma"/>
            </a:endParaRPr>
          </a:p>
          <a:p>
            <a:pPr marL="288000" marR="0" lvl="0" indent="-144000" algn="l" defTabSz="914400" rtl="0" eaLnBrk="1" fontAlgn="auto" latinLnBrk="0" hangingPunct="1">
              <a:lnSpc>
                <a:spcPts val="1700"/>
              </a:lnSpc>
              <a:spcBef>
                <a:spcPts val="300"/>
              </a:spcBef>
              <a:spcAft>
                <a:spcPts val="0"/>
              </a:spcAft>
              <a:buClrTx/>
              <a:buSzPct val="120000"/>
              <a:buFont typeface="Arial" panose="020B0604020202020204" pitchFamily="34" charset="0"/>
              <a:buChar char="•"/>
              <a:tabLst/>
              <a:defRPr/>
            </a:pPr>
            <a:r>
              <a:rPr lang="fi-FI" sz="1400" noProof="0" dirty="0">
                <a:solidFill>
                  <a:schemeClr val="tx1"/>
                </a:solidFill>
                <a:latin typeface="Lato" panose="020F0502020204030203" pitchFamily="34" charset="77"/>
                <a:ea typeface="Calibri"/>
                <a:cs typeface="Calibri"/>
              </a:rPr>
              <a:t>Ai</a:t>
            </a:r>
            <a: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t>kaa ja resursseja tulee varata markkinavuoropuheluille kiinteistökehittäjien ja/tai maanomistajien sekä energiatoimijoiden kanssa.</a:t>
            </a:r>
            <a:endParaRPr lang="fi-FI" sz="1400" u="none" strike="noStrike" kern="1200" cap="none" spc="0" normalizeH="0" baseline="0" noProof="0" dirty="0">
              <a:ln>
                <a:noFill/>
              </a:ln>
              <a:solidFill>
                <a:schemeClr val="tx1"/>
              </a:solidFill>
              <a:effectLst/>
              <a:uLnTx/>
              <a:uFillTx/>
              <a:latin typeface="Lato" panose="020F0502020204030203" pitchFamily="34" charset="77"/>
              <a:ea typeface="Tahoma"/>
              <a:cs typeface="Tahoma"/>
            </a:endParaRPr>
          </a:p>
          <a:p>
            <a:pPr marL="288000" marR="0" lvl="0" indent="-144000" algn="l" defTabSz="914400" rtl="0" eaLnBrk="1" fontAlgn="auto" latinLnBrk="0" hangingPunct="1">
              <a:lnSpc>
                <a:spcPts val="1700"/>
              </a:lnSpc>
              <a:spcBef>
                <a:spcPts val="300"/>
              </a:spcBef>
              <a:spcAft>
                <a:spcPts val="0"/>
              </a:spcAft>
              <a:buClrTx/>
              <a:buSzPct val="120000"/>
              <a:buFont typeface="Arial" panose="020B0604020202020204" pitchFamily="34" charset="0"/>
              <a:buChar char="•"/>
              <a:tabLst/>
              <a:defRPr/>
            </a:pPr>
            <a:r>
              <a:rPr lang="fi-FI" sz="1400" noProof="0" dirty="0">
                <a:solidFill>
                  <a:schemeClr val="tx1"/>
                </a:solidFill>
                <a:latin typeface="Lato" panose="020F0502020204030203" pitchFamily="34" charset="77"/>
                <a:ea typeface="Calibri"/>
                <a:cs typeface="Calibri"/>
              </a:rPr>
              <a:t>Tarvitaan en</a:t>
            </a:r>
            <a: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t>ergiayhteyshenkilö tukemaan kilpailutuksen </a:t>
            </a:r>
            <a:b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br>
            <a: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t>ja hankinnan koordinaatiota kaupungin, tontinsaajan ja energiayhtiöiden välillä.</a:t>
            </a:r>
            <a:endParaRPr lang="fi-FI" sz="1400" u="none" strike="noStrike" kern="1200" cap="none" spc="0" normalizeH="0" baseline="0" noProof="0" dirty="0">
              <a:ln>
                <a:noFill/>
              </a:ln>
              <a:solidFill>
                <a:schemeClr val="tx1"/>
              </a:solidFill>
              <a:effectLst/>
              <a:uLnTx/>
              <a:uFillTx/>
              <a:latin typeface="Lato" panose="020F0502020204030203" pitchFamily="34" charset="77"/>
              <a:ea typeface="Tahoma"/>
              <a:cs typeface="Tahoma"/>
            </a:endParaRPr>
          </a:p>
          <a:p>
            <a:pPr marL="288000" marR="0" lvl="0" indent="-144000" algn="l" defTabSz="914400" rtl="0" eaLnBrk="1" fontAlgn="auto" latinLnBrk="0" hangingPunct="1">
              <a:lnSpc>
                <a:spcPts val="1700"/>
              </a:lnSpc>
              <a:spcBef>
                <a:spcPts val="300"/>
              </a:spcBef>
              <a:spcAft>
                <a:spcPts val="0"/>
              </a:spcAft>
              <a:buClrTx/>
              <a:buSzPct val="120000"/>
              <a:buFont typeface="Arial" panose="020B0604020202020204" pitchFamily="34" charset="0"/>
              <a:buChar char="•"/>
              <a:tabLst/>
              <a:defRPr/>
            </a:pPr>
            <a:r>
              <a:rPr kumimoji="0" lang="fi-FI" sz="1400" u="none" strike="noStrike" kern="1200" cap="none" spc="0" normalizeH="0" baseline="0" noProof="0" dirty="0">
                <a:ln>
                  <a:noFill/>
                </a:ln>
                <a:solidFill>
                  <a:schemeClr val="tx1"/>
                </a:solidFill>
                <a:effectLst/>
                <a:uLnTx/>
                <a:uFillTx/>
                <a:latin typeface="Lato" panose="020F0502020204030203" pitchFamily="34" charset="77"/>
                <a:ea typeface="Calibri"/>
                <a:cs typeface="Calibri"/>
              </a:rPr>
              <a:t>Tonttipuolelle tarvitaan energia-asiantuntijan apua. Toteumien seuranta vaatii resursseja tonttiyksikölle.</a:t>
            </a:r>
            <a:endParaRPr lang="fi-FI" sz="1400" u="none" strike="noStrike" kern="1200" cap="none" spc="0" normalizeH="0" baseline="0" noProof="0" dirty="0">
              <a:ln>
                <a:noFill/>
              </a:ln>
              <a:solidFill>
                <a:schemeClr val="tx1"/>
              </a:solidFill>
              <a:effectLst/>
              <a:uLnTx/>
              <a:uFillTx/>
              <a:latin typeface="Lato" panose="020F0502020204030203" pitchFamily="34" charset="77"/>
              <a:ea typeface="Tahoma"/>
              <a:cs typeface="Tahoma"/>
            </a:endParaRPr>
          </a:p>
        </p:txBody>
      </p:sp>
      <p:sp>
        <p:nvSpPr>
          <p:cNvPr id="14" name="Suorakulmio 13">
            <a:extLst>
              <a:ext uri="{FF2B5EF4-FFF2-40B4-BE49-F238E27FC236}">
                <a16:creationId xmlns:a16="http://schemas.microsoft.com/office/drawing/2014/main" id="{0C809435-81E1-12A0-5A4C-A03CD0A4E8F6}"/>
              </a:ext>
            </a:extLst>
          </p:cNvPr>
          <p:cNvSpPr/>
          <p:nvPr/>
        </p:nvSpPr>
        <p:spPr>
          <a:xfrm>
            <a:off x="5897990" y="2167419"/>
            <a:ext cx="5900796" cy="4144847"/>
          </a:xfrm>
          <a:prstGeom prst="rect">
            <a:avLst/>
          </a:prstGeom>
          <a:noFill/>
          <a:ln>
            <a:noFill/>
          </a:ln>
        </p:spPr>
        <p:style>
          <a:lnRef idx="2">
            <a:schemeClr val="accent2">
              <a:shade val="15000"/>
            </a:schemeClr>
          </a:lnRef>
          <a:fillRef idx="1">
            <a:schemeClr val="accent2"/>
          </a:fillRef>
          <a:effectRef idx="0">
            <a:schemeClr val="accent2"/>
          </a:effectRef>
          <a:fontRef idx="minor">
            <a:schemeClr val="lt1"/>
          </a:fontRef>
        </p:style>
        <p:txBody>
          <a:bodyPr lIns="0" tIns="0" rIns="0" bIns="0" rtlCol="0" anchor="t"/>
          <a:lstStyle/>
          <a:p>
            <a:pPr>
              <a:spcAft>
                <a:spcPts val="600"/>
              </a:spcAft>
              <a:defRPr/>
            </a:pPr>
            <a:r>
              <a:rPr lang="fi-FI" sz="1400" b="1" noProof="0" dirty="0">
                <a:solidFill>
                  <a:schemeClr val="tx1"/>
                </a:solidFill>
                <a:latin typeface="Lato" panose="020F0502020204030203" pitchFamily="34" charset="77"/>
                <a:ea typeface="Calibri"/>
                <a:cs typeface="Calibri"/>
              </a:rPr>
              <a:t>Keskeiset avoimet kysymykset:</a:t>
            </a:r>
          </a:p>
          <a:p>
            <a:pPr marL="288000" indent="-144000" fontAlgn="auto">
              <a:lnSpc>
                <a:spcPts val="1700"/>
              </a:lnSpc>
              <a:spcBef>
                <a:spcPts val="300"/>
              </a:spcBef>
              <a:buSzPct val="120000"/>
              <a:buFont typeface="Arial" panose="020B0604020202020204" pitchFamily="34" charset="0"/>
              <a:buChar char="•"/>
              <a:defRPr/>
            </a:pPr>
            <a:r>
              <a:rPr lang="fi-FI" sz="1400" dirty="0">
                <a:solidFill>
                  <a:schemeClr val="tx1"/>
                </a:solidFill>
                <a:latin typeface="Lato" panose="020F0502020204030203" pitchFamily="34" charset="77"/>
                <a:cs typeface="Calibri"/>
              </a:rPr>
              <a:t>Kuka maksaa suunnitteluun liittyvän selvitystyön kaavoituksen yhteydessä? Kaupunki vai hanke?</a:t>
            </a:r>
          </a:p>
          <a:p>
            <a:pPr marL="288000" indent="-144000" fontAlgn="auto">
              <a:lnSpc>
                <a:spcPts val="1700"/>
              </a:lnSpc>
              <a:spcBef>
                <a:spcPts val="300"/>
              </a:spcBef>
              <a:buSzPct val="120000"/>
              <a:buFont typeface="Arial" panose="020B0604020202020204" pitchFamily="34" charset="0"/>
              <a:buChar char="•"/>
              <a:defRPr/>
            </a:pPr>
            <a:r>
              <a:rPr lang="fi-FI" sz="1400" dirty="0">
                <a:solidFill>
                  <a:schemeClr val="tx1"/>
                </a:solidFill>
                <a:latin typeface="Lato" panose="020F0502020204030203" pitchFamily="34" charset="77"/>
                <a:cs typeface="Calibri"/>
              </a:rPr>
              <a:t>Missä vaiheessa ja millä tavoin linjataan kaupungin tahtotila alueella?</a:t>
            </a:r>
          </a:p>
          <a:p>
            <a:pPr marL="288000" indent="-144000" fontAlgn="auto">
              <a:lnSpc>
                <a:spcPts val="1700"/>
              </a:lnSpc>
              <a:spcBef>
                <a:spcPts val="300"/>
              </a:spcBef>
              <a:buSzPct val="120000"/>
              <a:buFont typeface="Arial" panose="020B0604020202020204" pitchFamily="34" charset="0"/>
              <a:buChar char="•"/>
              <a:defRPr/>
            </a:pPr>
            <a:r>
              <a:rPr lang="fi-FI" sz="1400" dirty="0">
                <a:solidFill>
                  <a:schemeClr val="tx1"/>
                </a:solidFill>
                <a:latin typeface="Lato" panose="020F0502020204030203" pitchFamily="34" charset="77"/>
                <a:cs typeface="Calibri"/>
              </a:rPr>
              <a:t>Missä vaiheessa kaupunki itse pystyy sitoutumaan rakentamisen järjestykseen ja aikatauluihin?</a:t>
            </a:r>
          </a:p>
          <a:p>
            <a:pPr marL="288000" indent="-144000">
              <a:lnSpc>
                <a:spcPts val="1700"/>
              </a:lnSpc>
              <a:spcBef>
                <a:spcPts val="300"/>
              </a:spcBef>
              <a:buSzPct val="120000"/>
              <a:buFont typeface="Arial" panose="020B0604020202020204" pitchFamily="34" charset="0"/>
              <a:buChar char="•"/>
              <a:defRPr/>
            </a:pPr>
            <a:r>
              <a:rPr lang="fi-FI" sz="1400" dirty="0">
                <a:solidFill>
                  <a:schemeClr val="tx1"/>
                </a:solidFill>
                <a:latin typeface="Lato" panose="020F0502020204030203" pitchFamily="34" charset="77"/>
                <a:cs typeface="Calibri"/>
              </a:rPr>
              <a:t>Voidaanko vaatia sitoutumista tiettyyn toimijaan tai tiettyyn lukittuun ratkaisuun? Miten vertautuu esimerkiksi alueelliseen pysäköintiyhtiöön tai jäteputkijärjestelmään, missä ei myöskään valinnanvapautta?</a:t>
            </a:r>
          </a:p>
          <a:p>
            <a:pPr marL="288000" indent="-144000" fontAlgn="auto">
              <a:lnSpc>
                <a:spcPts val="1700"/>
              </a:lnSpc>
              <a:spcBef>
                <a:spcPts val="300"/>
              </a:spcBef>
              <a:buSzPct val="120000"/>
              <a:buFont typeface="Arial" panose="020B0604020202020204" pitchFamily="34" charset="0"/>
              <a:buChar char="•"/>
              <a:defRPr/>
            </a:pPr>
            <a:r>
              <a:rPr lang="fi-FI" sz="1400" dirty="0">
                <a:solidFill>
                  <a:schemeClr val="tx1"/>
                </a:solidFill>
                <a:latin typeface="Lato" panose="020F0502020204030203" pitchFamily="34" charset="77"/>
                <a:cs typeface="Calibri"/>
              </a:rPr>
              <a:t>Miten varmistetaan hukkalämpöjä synnyttävän toiminnan pysyvyys?</a:t>
            </a:r>
          </a:p>
          <a:p>
            <a:pPr marL="288000" indent="-144000" fontAlgn="auto">
              <a:lnSpc>
                <a:spcPts val="1700"/>
              </a:lnSpc>
              <a:spcBef>
                <a:spcPts val="300"/>
              </a:spcBef>
              <a:buSzPct val="120000"/>
              <a:buFont typeface="Arial" panose="020B0604020202020204" pitchFamily="34" charset="0"/>
              <a:buChar char="•"/>
              <a:defRPr/>
            </a:pPr>
            <a:r>
              <a:rPr lang="fi-FI" sz="1400" dirty="0">
                <a:solidFill>
                  <a:schemeClr val="tx1"/>
                </a:solidFill>
                <a:latin typeface="Lato" panose="020F0502020204030203" pitchFamily="34" charset="77"/>
                <a:cs typeface="Calibri"/>
              </a:rPr>
              <a:t>Millä tasolla energiankulutuksen seurantatietoja kerätään ja luovutetaan, sekä kuinka pitkään seurantaa toteutetaan?</a:t>
            </a:r>
          </a:p>
          <a:p>
            <a:pPr marL="288000" indent="-144000" fontAlgn="auto">
              <a:lnSpc>
                <a:spcPts val="1700"/>
              </a:lnSpc>
              <a:spcBef>
                <a:spcPts val="300"/>
              </a:spcBef>
              <a:buSzPct val="120000"/>
              <a:buFont typeface="Arial" panose="020B0604020202020204" pitchFamily="34" charset="0"/>
              <a:buChar char="•"/>
              <a:defRPr/>
            </a:pPr>
            <a:r>
              <a:rPr lang="fi-FI" sz="1400" dirty="0">
                <a:solidFill>
                  <a:schemeClr val="tx1"/>
                </a:solidFill>
                <a:latin typeface="Lato" panose="020F0502020204030203" pitchFamily="34" charset="77"/>
                <a:cs typeface="Calibri"/>
              </a:rPr>
              <a:t>Kuka valvoo energiankulutuksen seurannan toteumatietoja? Pystytäänkö seurantaa yhdistämään olemassa oleviin järjestelmiin, kuten kuntien kiinteistönhallintajärjestelmiin?</a:t>
            </a:r>
          </a:p>
          <a:p>
            <a:pPr marL="288000" indent="-144000" fontAlgn="auto">
              <a:lnSpc>
                <a:spcPts val="1700"/>
              </a:lnSpc>
              <a:spcBef>
                <a:spcPts val="300"/>
              </a:spcBef>
              <a:buSzPct val="120000"/>
              <a:buFont typeface="Arial" panose="020B0604020202020204" pitchFamily="34" charset="0"/>
              <a:buChar char="•"/>
              <a:defRPr/>
            </a:pPr>
            <a:r>
              <a:rPr lang="fi-FI" sz="1400" dirty="0">
                <a:solidFill>
                  <a:schemeClr val="tx1"/>
                </a:solidFill>
                <a:latin typeface="Lato" panose="020F0502020204030203" pitchFamily="34" charset="77"/>
                <a:cs typeface="Calibri"/>
              </a:rPr>
              <a:t>Miten varmistetaan energiapalvelua koskevien kriteerien </a:t>
            </a:r>
            <a:br>
              <a:rPr lang="fi-FI" sz="1400" dirty="0">
                <a:solidFill>
                  <a:schemeClr val="tx1"/>
                </a:solidFill>
                <a:latin typeface="Lato" panose="020F0502020204030203" pitchFamily="34" charset="77"/>
                <a:cs typeface="Calibri"/>
              </a:rPr>
            </a:br>
            <a:r>
              <a:rPr lang="fi-FI" sz="1400" dirty="0">
                <a:solidFill>
                  <a:schemeClr val="tx1"/>
                </a:solidFill>
                <a:latin typeface="Lato" panose="020F0502020204030203" pitchFamily="34" charset="77"/>
                <a:cs typeface="Calibri"/>
              </a:rPr>
              <a:t>muokattavuus ja joustavuus, mikäli vaikutus ei ole halutunlainen?</a:t>
            </a:r>
          </a:p>
        </p:txBody>
      </p:sp>
      <p:sp>
        <p:nvSpPr>
          <p:cNvPr id="8" name="Dian numeron paikkamerkki 1">
            <a:extLst>
              <a:ext uri="{FF2B5EF4-FFF2-40B4-BE49-F238E27FC236}">
                <a16:creationId xmlns:a16="http://schemas.microsoft.com/office/drawing/2014/main" id="{0D3E4D2D-0E5C-73DA-C738-33390ACE346F}"/>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38</a:t>
            </a:fld>
            <a:endParaRPr lang="fi-FI" dirty="0"/>
          </a:p>
        </p:txBody>
      </p:sp>
      <p:pic>
        <p:nvPicPr>
          <p:cNvPr id="9" name="Kuva 8">
            <a:extLst>
              <a:ext uri="{FF2B5EF4-FFF2-40B4-BE49-F238E27FC236}">
                <a16:creationId xmlns:a16="http://schemas.microsoft.com/office/drawing/2014/main" id="{44054CB8-32C0-626C-508C-F0D23F8F62C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50090471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DBCB0450-8042-A09A-6535-24161B72857D}"/>
              </a:ext>
            </a:extLst>
          </p:cNvPr>
          <p:cNvSpPr txBox="1">
            <a:spLocks noGrp="1"/>
          </p:cNvSpPr>
          <p:nvPr>
            <p:ph type="title" idx="4294967295"/>
          </p:nvPr>
        </p:nvSpPr>
        <p:spPr>
          <a:xfrm>
            <a:off x="1260" y="900000"/>
            <a:ext cx="12192000" cy="9064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6. Energiapalvelun hankinta </a:t>
            </a:r>
          </a:p>
        </p:txBody>
      </p:sp>
      <p:grpSp>
        <p:nvGrpSpPr>
          <p:cNvPr id="4" name="Ryhmä 3">
            <a:extLst>
              <a:ext uri="{FF2B5EF4-FFF2-40B4-BE49-F238E27FC236}">
                <a16:creationId xmlns:a16="http://schemas.microsoft.com/office/drawing/2014/main" id="{549913FE-58D8-00BE-0F76-4840DB0A07EC}"/>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53" name="Kuva 527">
              <a:extLst>
                <a:ext uri="{FF2B5EF4-FFF2-40B4-BE49-F238E27FC236}">
                  <a16:creationId xmlns:a16="http://schemas.microsoft.com/office/drawing/2014/main" id="{B479EB95-3442-A0A1-3956-0A90911163FE}"/>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4" name="Kuva 528">
              <a:extLst>
                <a:ext uri="{FF2B5EF4-FFF2-40B4-BE49-F238E27FC236}">
                  <a16:creationId xmlns:a16="http://schemas.microsoft.com/office/drawing/2014/main" id="{9706DAC4-45BB-8B24-15B3-CEF945CBBC72}"/>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5" name="Kuva 527">
              <a:extLst>
                <a:ext uri="{FF2B5EF4-FFF2-40B4-BE49-F238E27FC236}">
                  <a16:creationId xmlns:a16="http://schemas.microsoft.com/office/drawing/2014/main" id="{F3FCACE5-CBB9-EB3D-5292-ADFABB0D71E0}"/>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069B5284-6AB4-0942-ECBF-BCBDDC4CFE31}"/>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BF3DDBCF-0B19-C7C5-1846-2DA2AF4F6CED}"/>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CF0EB513-586E-9F02-CC65-97584DEB5B95}"/>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137C8EC2-529D-5A9A-B656-395551B3C473}"/>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42CDE3B4-B670-85BA-BD5A-5E8415F83AD5}"/>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B3956702-A0A1-5AB5-669B-AC962D3FF0F4}"/>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EB35DAE5-F86F-A31D-E55E-49F725E2105B}"/>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4264B179-8446-34B7-573D-CA108849B136}"/>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4" name="Google Shape;539;p3">
              <a:extLst>
                <a:ext uri="{FF2B5EF4-FFF2-40B4-BE49-F238E27FC236}">
                  <a16:creationId xmlns:a16="http://schemas.microsoft.com/office/drawing/2014/main" id="{9A02B51B-A052-3B21-4EA9-28FA37717829}"/>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5" name="Google Shape;539;p3">
              <a:extLst>
                <a:ext uri="{FF2B5EF4-FFF2-40B4-BE49-F238E27FC236}">
                  <a16:creationId xmlns:a16="http://schemas.microsoft.com/office/drawing/2014/main" id="{4BE98A31-5208-3993-6013-71E613475616}"/>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6" name="Google Shape;541;p3">
              <a:extLst>
                <a:ext uri="{FF2B5EF4-FFF2-40B4-BE49-F238E27FC236}">
                  <a16:creationId xmlns:a16="http://schemas.microsoft.com/office/drawing/2014/main" id="{25BB1B90-8AC9-E392-01C8-93A3E23F7DB2}"/>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7" name="Google Shape;543;p3">
              <a:extLst>
                <a:ext uri="{FF2B5EF4-FFF2-40B4-BE49-F238E27FC236}">
                  <a16:creationId xmlns:a16="http://schemas.microsoft.com/office/drawing/2014/main" id="{65E64462-92D6-6785-AAE2-F40B052EC793}"/>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8" name="Google Shape;545;p3">
              <a:extLst>
                <a:ext uri="{FF2B5EF4-FFF2-40B4-BE49-F238E27FC236}">
                  <a16:creationId xmlns:a16="http://schemas.microsoft.com/office/drawing/2014/main" id="{A32993B7-2F3A-A92C-9A44-B6D7A3AF8C9E}"/>
                </a:ext>
                <a:ext uri="{C183D7F6-B498-43B3-948B-1728B52AA6E4}">
                  <adec:decorative xmlns:adec="http://schemas.microsoft.com/office/drawing/2017/decorative" val="1"/>
                </a:ext>
              </a:extLst>
            </p:cNvPr>
            <p:cNvSpPr txBox="1"/>
            <p:nvPr/>
          </p:nvSpPr>
          <p:spPr>
            <a:xfrm>
              <a:off x="4502165"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69" name="Google Shape;547;p3">
              <a:extLst>
                <a:ext uri="{FF2B5EF4-FFF2-40B4-BE49-F238E27FC236}">
                  <a16:creationId xmlns:a16="http://schemas.microsoft.com/office/drawing/2014/main" id="{3E627E43-8976-044E-9B96-1BF8D61DFCED}"/>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0" name="Google Shape;549;p3">
              <a:extLst>
                <a:ext uri="{FF2B5EF4-FFF2-40B4-BE49-F238E27FC236}">
                  <a16:creationId xmlns:a16="http://schemas.microsoft.com/office/drawing/2014/main" id="{CA025C0E-750B-0850-B1EA-A09904669879}"/>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1" name="Google Shape;551;p3">
              <a:extLst>
                <a:ext uri="{FF2B5EF4-FFF2-40B4-BE49-F238E27FC236}">
                  <a16:creationId xmlns:a16="http://schemas.microsoft.com/office/drawing/2014/main" id="{7AC10198-F469-CDD7-9939-FEE198BD0878}"/>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2" name="Google Shape;553;p3">
              <a:extLst>
                <a:ext uri="{FF2B5EF4-FFF2-40B4-BE49-F238E27FC236}">
                  <a16:creationId xmlns:a16="http://schemas.microsoft.com/office/drawing/2014/main" id="{0370A224-EF5C-CF1C-EB6C-F771CA8FD32F}"/>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3" name="Google Shape;555;p3">
              <a:extLst>
                <a:ext uri="{FF2B5EF4-FFF2-40B4-BE49-F238E27FC236}">
                  <a16:creationId xmlns:a16="http://schemas.microsoft.com/office/drawing/2014/main" id="{862504FF-ABE0-C530-3AE2-DE0141E5256E}"/>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4" name="Google Shape;557;p3">
              <a:extLst>
                <a:ext uri="{FF2B5EF4-FFF2-40B4-BE49-F238E27FC236}">
                  <a16:creationId xmlns:a16="http://schemas.microsoft.com/office/drawing/2014/main" id="{93936187-44E6-D6BC-6D82-7CC561E72B76}"/>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5" name="Kuva 74">
              <a:extLst>
                <a:ext uri="{FF2B5EF4-FFF2-40B4-BE49-F238E27FC236}">
                  <a16:creationId xmlns:a16="http://schemas.microsoft.com/office/drawing/2014/main" id="{2FB5D3CC-2936-3D89-D3E7-45E016A0759F}"/>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6" name="Kuva 75">
              <a:extLst>
                <a:ext uri="{FF2B5EF4-FFF2-40B4-BE49-F238E27FC236}">
                  <a16:creationId xmlns:a16="http://schemas.microsoft.com/office/drawing/2014/main" id="{BB21EF83-55D1-ECC1-3482-F1E0BBED0A75}"/>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5318908" y="5796001"/>
              <a:ext cx="587516" cy="500713"/>
            </a:xfrm>
            <a:prstGeom prst="rect">
              <a:avLst/>
            </a:prstGeom>
          </p:spPr>
        </p:pic>
      </p:grpSp>
    </p:spTree>
    <p:extLst>
      <p:ext uri="{BB962C8B-B14F-4D97-AF65-F5344CB8AC3E}">
        <p14:creationId xmlns:p14="http://schemas.microsoft.com/office/powerpoint/2010/main" val="167163099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B1E5E9-81E6-6C20-44C2-2FDB5F3573A9}"/>
              </a:ext>
            </a:extLst>
          </p:cNvPr>
          <p:cNvSpPr>
            <a:spLocks noGrp="1"/>
          </p:cNvSpPr>
          <p:nvPr>
            <p:ph type="title"/>
          </p:nvPr>
        </p:nvSpPr>
        <p:spPr/>
        <p:txBody>
          <a:bodyPr/>
          <a:lstStyle/>
          <a:p>
            <a:r>
              <a:rPr lang="fi-FI" dirty="0">
                <a:ea typeface="Lato"/>
                <a:cs typeface="Lato"/>
              </a:rPr>
              <a:t>Johdanto </a:t>
            </a:r>
            <a:r>
              <a:rPr lang="fi-FI" dirty="0">
                <a:ea typeface="Calibri" panose="020F0502020204030204"/>
                <a:cs typeface="Calibri" panose="020F0502020204030204"/>
              </a:rPr>
              <a:t>–</a:t>
            </a:r>
            <a:r>
              <a:rPr lang="fi-FI" dirty="0">
                <a:ea typeface="Lato"/>
                <a:cs typeface="Lato"/>
              </a:rPr>
              <a:t> energiapalvelun hankinta</a:t>
            </a:r>
            <a:endParaRPr lang="fi-FI" dirty="0"/>
          </a:p>
        </p:txBody>
      </p:sp>
      <p:sp>
        <p:nvSpPr>
          <p:cNvPr id="3" name="Sisällön paikkamerkki 2">
            <a:extLst>
              <a:ext uri="{FF2B5EF4-FFF2-40B4-BE49-F238E27FC236}">
                <a16:creationId xmlns:a16="http://schemas.microsoft.com/office/drawing/2014/main" id="{93B9A83A-AE75-85DE-F19B-D380B6350794}"/>
              </a:ext>
            </a:extLst>
          </p:cNvPr>
          <p:cNvSpPr>
            <a:spLocks noGrp="1"/>
          </p:cNvSpPr>
          <p:nvPr>
            <p:ph idx="1"/>
          </p:nvPr>
        </p:nvSpPr>
        <p:spPr>
          <a:xfrm>
            <a:off x="720000" y="1440000"/>
            <a:ext cx="10578257" cy="3617776"/>
          </a:xfrm>
        </p:spPr>
        <p:txBody>
          <a:bodyPr numCol="2" spcCol="252000"/>
          <a:lstStyle/>
          <a:p>
            <a:pPr>
              <a:lnSpc>
                <a:spcPts val="1700"/>
              </a:lnSpc>
              <a:spcBef>
                <a:spcPts val="0"/>
              </a:spcBef>
              <a:spcAft>
                <a:spcPts val="1700"/>
              </a:spcAft>
            </a:pPr>
            <a:r>
              <a:rPr lang="fi-FI" sz="1400" dirty="0">
                <a:ea typeface="Calibri"/>
                <a:cs typeface="Calibri"/>
              </a:rPr>
              <a:t>Tämä ohjeistus on yleisen tason kuvaus energiapalvelun hankinnassa huomioitavista asioista. Kun hankintaa valmistellaan todelliseen kohteeseen, on suosituksena, että tilaajalla on hankinta-asiantuntija käytettävissä dokumenttien valmistelussa. </a:t>
            </a:r>
          </a:p>
          <a:p>
            <a:pPr>
              <a:lnSpc>
                <a:spcPts val="1700"/>
              </a:lnSpc>
              <a:spcBef>
                <a:spcPts val="0"/>
              </a:spcBef>
              <a:spcAft>
                <a:spcPts val="1700"/>
              </a:spcAft>
            </a:pPr>
            <a:r>
              <a:rPr lang="fi-FI" sz="1400" dirty="0"/>
              <a:t>Tavoitteena on antaa energia-alan toimijoille selkeä, myös julkisiin hankintoihin soveltuva toimintamalli, jonka avulla osapuolet ymmärtävät paremmin toistensa odotukset. </a:t>
            </a:r>
            <a:r>
              <a:rPr lang="fi-FI" sz="1400" dirty="0">
                <a:ea typeface="Calibri"/>
                <a:cs typeface="Calibri"/>
              </a:rPr>
              <a:t>Julkisen hankkijan on tunnettava voimassaoleva hankintalainsäädäntö. Yritykset voivat hyödyntää samaa prosessia soveltuvin osin. </a:t>
            </a:r>
          </a:p>
          <a:p>
            <a:pPr>
              <a:lnSpc>
                <a:spcPts val="1700"/>
              </a:lnSpc>
              <a:spcBef>
                <a:spcPts val="0"/>
              </a:spcBef>
              <a:spcAft>
                <a:spcPts val="1700"/>
              </a:spcAft>
            </a:pPr>
            <a:r>
              <a:rPr lang="fi-FI" sz="1400" dirty="0"/>
              <a:t>Hankintaneuvotteluissa on määritettävä myös mm. kiinteistön </a:t>
            </a:r>
            <a:br>
              <a:rPr lang="fi-FI" sz="1400" dirty="0"/>
            </a:br>
            <a:r>
              <a:rPr lang="fi-FI" sz="1400" dirty="0"/>
              <a:t>ja energiajärjestelmän väliset rajapinnat, datan saatavuus, palvelutason mittarit, niiden mittaukset ja raportointi, jotta toteutusta voidaan seurata avoimesti koko sopimuskauden ajan (katso sivut 36</a:t>
            </a:r>
            <a:r>
              <a:rPr lang="fi-FI" sz="1400" dirty="0">
                <a:cs typeface="Arial"/>
              </a:rPr>
              <a:t>–</a:t>
            </a:r>
            <a:r>
              <a:rPr lang="fi-FI" sz="1400" dirty="0"/>
              <a:t>37).</a:t>
            </a:r>
            <a:endParaRPr lang="fi-FI" sz="1400" dirty="0">
              <a:ea typeface="Calibri"/>
              <a:cs typeface="Calibri"/>
            </a:endParaRPr>
          </a:p>
          <a:p>
            <a:pPr>
              <a:lnSpc>
                <a:spcPts val="1700"/>
              </a:lnSpc>
              <a:spcBef>
                <a:spcPts val="0"/>
              </a:spcBef>
              <a:spcAft>
                <a:spcPts val="1700"/>
              </a:spcAft>
            </a:pPr>
            <a:r>
              <a:rPr lang="fi-FI" sz="1400" dirty="0"/>
              <a:t>Tärkeää hankinnan valmistelussa on </a:t>
            </a:r>
            <a:br>
              <a:rPr lang="fi-FI" sz="1400" dirty="0"/>
            </a:br>
            <a:r>
              <a:rPr lang="fi-FI" sz="1400" dirty="0"/>
              <a:t>myös sopimuksen luonnostelu. </a:t>
            </a:r>
            <a:br>
              <a:rPr lang="fi-FI" sz="1400" dirty="0"/>
            </a:br>
            <a:r>
              <a:rPr lang="fi-FI" sz="1400" dirty="0"/>
              <a:t>Siinä hahmotellaan mm. sopimuksen </a:t>
            </a:r>
            <a:br>
              <a:rPr lang="fi-FI" sz="1400" dirty="0"/>
            </a:br>
            <a:r>
              <a:rPr lang="fi-FI" sz="1400" dirty="0"/>
              <a:t>päätöspisteet (jatko-optiot, laajennukset </a:t>
            </a:r>
            <a:br>
              <a:rPr lang="fi-FI" sz="1400" dirty="0"/>
            </a:br>
            <a:r>
              <a:rPr lang="fi-FI" sz="1400" dirty="0"/>
              <a:t>ja lunastusmahdollisuus), kannuste- </a:t>
            </a:r>
            <a:br>
              <a:rPr lang="fi-FI" sz="1400" dirty="0"/>
            </a:br>
            <a:r>
              <a:rPr lang="fi-FI" sz="1400" dirty="0"/>
              <a:t>ja sanktioelementit sekä muutokset </a:t>
            </a:r>
            <a:br>
              <a:rPr lang="fi-FI" sz="1400" dirty="0"/>
            </a:br>
            <a:r>
              <a:rPr lang="fi-FI" sz="1400" dirty="0"/>
              <a:t>ja niiden hinnoittelu­periaatteet </a:t>
            </a:r>
            <a:br>
              <a:rPr lang="fi-FI" sz="1400" dirty="0"/>
            </a:br>
            <a:r>
              <a:rPr lang="fi-FI" sz="1400" dirty="0"/>
              <a:t>(katso sivut 50</a:t>
            </a:r>
            <a:r>
              <a:rPr lang="fi-FI" sz="1400" dirty="0">
                <a:cs typeface="Arial"/>
              </a:rPr>
              <a:t>–</a:t>
            </a:r>
            <a:r>
              <a:rPr lang="fi-FI" sz="1400" dirty="0"/>
              <a:t>52). </a:t>
            </a:r>
            <a:endParaRPr lang="fi-FI" sz="1400" dirty="0">
              <a:ea typeface="Calibri"/>
              <a:cs typeface="Calibri"/>
            </a:endParaRPr>
          </a:p>
          <a:p>
            <a:endParaRPr lang="fi-FI" dirty="0"/>
          </a:p>
        </p:txBody>
      </p:sp>
      <p:pic>
        <p:nvPicPr>
          <p:cNvPr id="10" name="Kuva 9" descr="Kuva suunnittelupalaverista, jossa muistilappuja pöydällä.">
            <a:extLst>
              <a:ext uri="{FF2B5EF4-FFF2-40B4-BE49-F238E27FC236}">
                <a16:creationId xmlns:a16="http://schemas.microsoft.com/office/drawing/2014/main" id="{710198AC-6C84-A91D-525E-1CACD0F48A89}"/>
              </a:ext>
            </a:extLst>
          </p:cNvPr>
          <p:cNvPicPr>
            <a:picLocks noChangeAspect="1"/>
          </p:cNvPicPr>
          <p:nvPr/>
        </p:nvPicPr>
        <p:blipFill>
          <a:blip r:embed="rId3">
            <a:alphaModFix amt="92000"/>
          </a:blip>
          <a:srcRect/>
          <a:stretch/>
        </p:blipFill>
        <p:spPr>
          <a:xfrm>
            <a:off x="8907662" y="273321"/>
            <a:ext cx="3405349" cy="5938598"/>
          </a:xfrm>
          <a:prstGeom prst="rect">
            <a:avLst/>
          </a:prstGeom>
        </p:spPr>
      </p:pic>
      <p:sp>
        <p:nvSpPr>
          <p:cNvPr id="12" name="Tekstiruutu 11">
            <a:extLst>
              <a:ext uri="{FF2B5EF4-FFF2-40B4-BE49-F238E27FC236}">
                <a16:creationId xmlns:a16="http://schemas.microsoft.com/office/drawing/2014/main" id="{8A72AC44-B728-3F54-33B2-CC8927F08BC5}"/>
              </a:ext>
            </a:extLst>
          </p:cNvPr>
          <p:cNvSpPr txBox="1"/>
          <p:nvPr/>
        </p:nvSpPr>
        <p:spPr>
          <a:xfrm rot="16200000">
            <a:off x="11079661" y="4921347"/>
            <a:ext cx="1940572" cy="176119"/>
          </a:xfrm>
          <a:prstGeom prst="rect">
            <a:avLst/>
          </a:prstGeom>
          <a:noFill/>
        </p:spPr>
        <p:txBody>
          <a:bodyPr wrap="square" lIns="0" tIns="0" rIns="0" bIns="0" rtlCol="0">
            <a:noAutofit/>
          </a:bodyPr>
          <a:lstStyle/>
          <a:p>
            <a:r>
              <a:rPr lang="fi-FI" sz="800" dirty="0">
                <a:latin typeface="Lato" panose="020F0502020204030203" pitchFamily="34" charset="77"/>
              </a:rPr>
              <a:t>Kuvaaja: Katariina Saarela.</a:t>
            </a:r>
          </a:p>
        </p:txBody>
      </p:sp>
      <p:sp>
        <p:nvSpPr>
          <p:cNvPr id="11" name="Ellipsi 10">
            <a:extLst>
              <a:ext uri="{FF2B5EF4-FFF2-40B4-BE49-F238E27FC236}">
                <a16:creationId xmlns:a16="http://schemas.microsoft.com/office/drawing/2014/main" id="{26F5F53A-DAC1-77AF-9BE4-C19741159536}"/>
              </a:ext>
              <a:ext uri="{C183D7F6-B498-43B3-948B-1728B52AA6E4}">
                <adec:decorative xmlns:adec="http://schemas.microsoft.com/office/drawing/2017/decorative" val="1"/>
              </a:ext>
            </a:extLst>
          </p:cNvPr>
          <p:cNvSpPr/>
          <p:nvPr/>
        </p:nvSpPr>
        <p:spPr>
          <a:xfrm>
            <a:off x="11298257" y="1206729"/>
            <a:ext cx="1787486" cy="1787486"/>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pic>
        <p:nvPicPr>
          <p:cNvPr id="13" name="Kuva 12">
            <a:extLst>
              <a:ext uri="{FF2B5EF4-FFF2-40B4-BE49-F238E27FC236}">
                <a16:creationId xmlns:a16="http://schemas.microsoft.com/office/drawing/2014/main" id="{F60551A1-ADB5-31DF-78CD-E00F39C3CD3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990653" flipH="1">
            <a:off x="5273926" y="5171074"/>
            <a:ext cx="6190690" cy="1612900"/>
          </a:xfrm>
          <a:prstGeom prst="rect">
            <a:avLst/>
          </a:prstGeom>
        </p:spPr>
      </p:pic>
      <p:sp>
        <p:nvSpPr>
          <p:cNvPr id="14" name="Ellipsi 13">
            <a:extLst>
              <a:ext uri="{FF2B5EF4-FFF2-40B4-BE49-F238E27FC236}">
                <a16:creationId xmlns:a16="http://schemas.microsoft.com/office/drawing/2014/main" id="{BB9D295B-ED6F-B526-FCA6-6971B1EC4FE0}"/>
              </a:ext>
              <a:ext uri="{C183D7F6-B498-43B3-948B-1728B52AA6E4}">
                <adec:decorative xmlns:adec="http://schemas.microsoft.com/office/drawing/2017/decorative" val="1"/>
              </a:ext>
            </a:extLst>
          </p:cNvPr>
          <p:cNvSpPr/>
          <p:nvPr/>
        </p:nvSpPr>
        <p:spPr>
          <a:xfrm>
            <a:off x="5680933" y="5230498"/>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5" name="Tekstiruutu 14">
            <a:extLst>
              <a:ext uri="{FF2B5EF4-FFF2-40B4-BE49-F238E27FC236}">
                <a16:creationId xmlns:a16="http://schemas.microsoft.com/office/drawing/2014/main" id="{9957EADE-3701-0C78-FAC1-1645644BA50F}"/>
              </a:ext>
              <a:ext uri="{C183D7F6-B498-43B3-948B-1728B52AA6E4}">
                <adec:decorative xmlns:adec="http://schemas.microsoft.com/office/drawing/2017/decorative" val="1"/>
              </a:ext>
            </a:extLst>
          </p:cNvPr>
          <p:cNvSpPr txBox="1"/>
          <p:nvPr/>
        </p:nvSpPr>
        <p:spPr>
          <a:xfrm>
            <a:off x="5699332" y="5521837"/>
            <a:ext cx="1411469" cy="843903"/>
          </a:xfrm>
          <a:prstGeom prst="rect">
            <a:avLst/>
          </a:prstGeom>
          <a:noFill/>
        </p:spPr>
        <p:txBody>
          <a:bodyPr wrap="square" lIns="0" tIns="0" rIns="0" bIns="0" rtlCol="0">
            <a:noAutofit/>
          </a:bodyPr>
          <a:lstStyle/>
          <a:p>
            <a:pPr algn="ctr"/>
            <a:r>
              <a:rPr lang="fi-FI" sz="1700" i="1" dirty="0">
                <a:latin typeface="Lato" panose="020F0502020204030203" pitchFamily="34" charset="77"/>
              </a:rPr>
              <a:t>Hankinta-</a:t>
            </a:r>
            <a:br>
              <a:rPr lang="fi-FI" sz="1700" i="1" dirty="0">
                <a:latin typeface="Lato" panose="020F0502020204030203" pitchFamily="34" charset="77"/>
              </a:rPr>
            </a:br>
            <a:r>
              <a:rPr lang="fi-FI" sz="1700" i="1" dirty="0">
                <a:latin typeface="Lato" panose="020F0502020204030203" pitchFamily="34" charset="77"/>
              </a:rPr>
              <a:t>asiantuntija</a:t>
            </a:r>
            <a:br>
              <a:rPr lang="fi-FI" sz="1700" i="1" dirty="0">
                <a:latin typeface="Lato" panose="020F0502020204030203" pitchFamily="34" charset="77"/>
              </a:rPr>
            </a:br>
            <a:r>
              <a:rPr lang="fi-FI" sz="1700" i="1" dirty="0">
                <a:latin typeface="Lato" panose="020F0502020204030203" pitchFamily="34" charset="77"/>
              </a:rPr>
              <a:t>valmisteluun</a:t>
            </a:r>
          </a:p>
        </p:txBody>
      </p:sp>
      <p:sp>
        <p:nvSpPr>
          <p:cNvPr id="7" name="Dian numeron paikkamerkki 1">
            <a:extLst>
              <a:ext uri="{FF2B5EF4-FFF2-40B4-BE49-F238E27FC236}">
                <a16:creationId xmlns:a16="http://schemas.microsoft.com/office/drawing/2014/main" id="{C00BA949-C867-B32F-2C4C-F0F09506B7D0}"/>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40</a:t>
            </a:fld>
            <a:endParaRPr lang="fi-FI" dirty="0"/>
          </a:p>
        </p:txBody>
      </p:sp>
      <p:pic>
        <p:nvPicPr>
          <p:cNvPr id="4" name="Kuva 3">
            <a:extLst>
              <a:ext uri="{FF2B5EF4-FFF2-40B4-BE49-F238E27FC236}">
                <a16:creationId xmlns:a16="http://schemas.microsoft.com/office/drawing/2014/main" id="{5D562CEF-900C-643D-7416-AA0165D27A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8110733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614F055-6307-4474-1CEA-73E02AF9FCA0}"/>
              </a:ext>
            </a:extLst>
          </p:cNvPr>
          <p:cNvSpPr>
            <a:spLocks noGrp="1"/>
          </p:cNvSpPr>
          <p:nvPr>
            <p:ph type="title"/>
          </p:nvPr>
        </p:nvSpPr>
        <p:spPr>
          <a:xfrm>
            <a:off x="0" y="540000"/>
            <a:ext cx="11650413" cy="452020"/>
          </a:xfrm>
        </p:spPr>
        <p:txBody>
          <a:bodyPr/>
          <a:lstStyle/>
          <a:p>
            <a:r>
              <a:rPr lang="fi-FI" dirty="0">
                <a:ea typeface="Lato"/>
                <a:cs typeface="Lato"/>
              </a:rPr>
              <a:t>Hankintamallit</a:t>
            </a:r>
            <a:endParaRPr lang="fi-FI" dirty="0"/>
          </a:p>
        </p:txBody>
      </p:sp>
      <p:sp>
        <p:nvSpPr>
          <p:cNvPr id="7" name="Tekstiruutu 6">
            <a:extLst>
              <a:ext uri="{FF2B5EF4-FFF2-40B4-BE49-F238E27FC236}">
                <a16:creationId xmlns:a16="http://schemas.microsoft.com/office/drawing/2014/main" id="{B5A489DB-B8E7-4456-2804-7F0C536F4106}"/>
              </a:ext>
            </a:extLst>
          </p:cNvPr>
          <p:cNvSpPr txBox="1"/>
          <p:nvPr/>
        </p:nvSpPr>
        <p:spPr>
          <a:xfrm>
            <a:off x="720000" y="1279976"/>
            <a:ext cx="10824300" cy="205184"/>
          </a:xfrm>
          <a:prstGeom prst="rect">
            <a:avLst/>
          </a:prstGeom>
          <a:noFill/>
        </p:spPr>
        <p:txBody>
          <a:bodyPr wrap="square" lIns="0" tIns="0" rIns="0" bIns="0">
            <a:noAutofit/>
          </a:bodyPr>
          <a:lstStyle/>
          <a:p>
            <a:pPr>
              <a:lnSpc>
                <a:spcPts val="1600"/>
              </a:lnSpc>
              <a:spcBef>
                <a:spcPts val="0"/>
              </a:spcBef>
              <a:spcAft>
                <a:spcPts val="1600"/>
              </a:spcAft>
            </a:pPr>
            <a:r>
              <a:rPr lang="fi-FI" sz="1400" b="1" dirty="0">
                <a:latin typeface="Lato" panose="020F0502020204030203" pitchFamily="34" charset="77"/>
              </a:rPr>
              <a:t>Energiapalvelun hankinta voidaan toteuttaa monella tavalla, tässä esiteltynä siihen soveltuvia hankintamalleja:</a:t>
            </a:r>
          </a:p>
        </p:txBody>
      </p:sp>
      <p:sp>
        <p:nvSpPr>
          <p:cNvPr id="27" name="Pyöristetty suorakulmio 26">
            <a:extLst>
              <a:ext uri="{FF2B5EF4-FFF2-40B4-BE49-F238E27FC236}">
                <a16:creationId xmlns:a16="http://schemas.microsoft.com/office/drawing/2014/main" id="{D5158BA9-F9F0-FBFF-4DC4-903B474AF8D3}"/>
              </a:ext>
              <a:ext uri="{C183D7F6-B498-43B3-948B-1728B52AA6E4}">
                <adec:decorative xmlns:adec="http://schemas.microsoft.com/office/drawing/2017/decorative" val="1"/>
              </a:ext>
            </a:extLst>
          </p:cNvPr>
          <p:cNvSpPr/>
          <p:nvPr/>
        </p:nvSpPr>
        <p:spPr>
          <a:xfrm>
            <a:off x="705394" y="1771980"/>
            <a:ext cx="2294981" cy="304277"/>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8" name="Pyöristetty suorakulmio 27">
            <a:extLst>
              <a:ext uri="{FF2B5EF4-FFF2-40B4-BE49-F238E27FC236}">
                <a16:creationId xmlns:a16="http://schemas.microsoft.com/office/drawing/2014/main" id="{1323BE5B-19E4-C551-B56C-EEAEDC204042}"/>
              </a:ext>
              <a:ext uri="{C183D7F6-B498-43B3-948B-1728B52AA6E4}">
                <adec:decorative xmlns:adec="http://schemas.microsoft.com/office/drawing/2017/decorative" val="1"/>
              </a:ext>
            </a:extLst>
          </p:cNvPr>
          <p:cNvSpPr/>
          <p:nvPr/>
        </p:nvSpPr>
        <p:spPr>
          <a:xfrm>
            <a:off x="733968" y="4719304"/>
            <a:ext cx="3437981" cy="304277"/>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9" name="Pyöristetty suorakulmio 28">
            <a:extLst>
              <a:ext uri="{FF2B5EF4-FFF2-40B4-BE49-F238E27FC236}">
                <a16:creationId xmlns:a16="http://schemas.microsoft.com/office/drawing/2014/main" id="{1C805FB5-0A56-351F-7EF9-A41018D1EFF2}"/>
              </a:ext>
              <a:ext uri="{C183D7F6-B498-43B3-948B-1728B52AA6E4}">
                <adec:decorative xmlns:adec="http://schemas.microsoft.com/office/drawing/2017/decorative" val="1"/>
              </a:ext>
            </a:extLst>
          </p:cNvPr>
          <p:cNvSpPr/>
          <p:nvPr/>
        </p:nvSpPr>
        <p:spPr>
          <a:xfrm>
            <a:off x="6417553" y="1771979"/>
            <a:ext cx="3383672" cy="304277"/>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5E449E09-1371-E313-964E-D0D1D1F13E91}"/>
              </a:ext>
            </a:extLst>
          </p:cNvPr>
          <p:cNvSpPr>
            <a:spLocks noGrp="1"/>
          </p:cNvSpPr>
          <p:nvPr>
            <p:ph idx="1"/>
          </p:nvPr>
        </p:nvSpPr>
        <p:spPr>
          <a:xfrm>
            <a:off x="696208" y="1806123"/>
            <a:ext cx="11176941" cy="4378929"/>
          </a:xfrm>
        </p:spPr>
        <p:txBody>
          <a:bodyPr numCol="2" spcCol="252000"/>
          <a:lstStyle/>
          <a:p>
            <a:pPr marL="144000" fontAlgn="t">
              <a:lnSpc>
                <a:spcPts val="1700"/>
              </a:lnSpc>
              <a:spcBef>
                <a:spcPts val="0"/>
              </a:spcBef>
              <a:spcAft>
                <a:spcPts val="1700"/>
              </a:spcAft>
            </a:pPr>
            <a:r>
              <a:rPr lang="fi-FI" b="1" dirty="0">
                <a:solidFill>
                  <a:schemeClr val="bg1"/>
                </a:solidFill>
              </a:rPr>
              <a:t>Neuvottelumenettely</a:t>
            </a:r>
          </a:p>
          <a:p>
            <a:pPr>
              <a:lnSpc>
                <a:spcPts val="1700"/>
              </a:lnSpc>
              <a:spcBef>
                <a:spcPts val="0"/>
              </a:spcBef>
            </a:pPr>
            <a:r>
              <a:rPr lang="fi-FI" sz="1400" dirty="0"/>
              <a:t>Hankintayksikkö neuvottelee valittujen ehdokkaiden kanssa hankinnan ehdoista ja ratkaisuista ennen lopullisten tarjousten jättämistä. Menettelyä käytetään, kun hankintaa ei voida </a:t>
            </a:r>
            <a:br>
              <a:rPr lang="fi-FI" sz="1400" dirty="0"/>
            </a:br>
            <a:r>
              <a:rPr lang="fi-FI" sz="1400" dirty="0"/>
              <a:t>määritellä riittävän tarkasti etukäteen.</a:t>
            </a:r>
          </a:p>
          <a:p>
            <a:pPr lvl="1" indent="-288000">
              <a:lnSpc>
                <a:spcPts val="1700"/>
              </a:lnSpc>
              <a:spcAft>
                <a:spcPts val="1700"/>
              </a:spcAft>
              <a:buClr>
                <a:schemeClr val="tx2">
                  <a:lumMod val="60000"/>
                  <a:lumOff val="40000"/>
                </a:schemeClr>
              </a:buClr>
              <a:buSzPct val="110000"/>
              <a:buFont typeface="Normaali järjestelmäfontti"/>
              <a:buChar char="➤"/>
            </a:pPr>
            <a:r>
              <a:rPr lang="fi-FI" dirty="0" err="1">
                <a:ea typeface="Calibri"/>
                <a:cs typeface="Calibri"/>
              </a:rPr>
              <a:t>Sakarinmäen</a:t>
            </a:r>
            <a:r>
              <a:rPr lang="fi-FI" dirty="0">
                <a:ea typeface="Calibri"/>
                <a:cs typeface="Calibri"/>
              </a:rPr>
              <a:t> hankinta toteutettiin tällä tavoin. </a:t>
            </a:r>
            <a:br>
              <a:rPr lang="fi-FI" dirty="0">
                <a:ea typeface="Calibri"/>
                <a:cs typeface="Calibri"/>
              </a:rPr>
            </a:br>
            <a:r>
              <a:rPr lang="fi-FI" dirty="0">
                <a:ea typeface="Calibri"/>
                <a:cs typeface="Calibri"/>
              </a:rPr>
              <a:t>Lisätietoja sivuilla 55</a:t>
            </a:r>
            <a:r>
              <a:rPr lang="fi-FI" dirty="0">
                <a:ea typeface="Calibri"/>
                <a:cs typeface="Arial"/>
              </a:rPr>
              <a:t>–</a:t>
            </a:r>
            <a:r>
              <a:rPr lang="fi-FI" dirty="0">
                <a:ea typeface="Calibri"/>
                <a:cs typeface="Calibri"/>
              </a:rPr>
              <a:t>57.</a:t>
            </a:r>
          </a:p>
          <a:p>
            <a:pPr marL="432000" lvl="1" indent="0">
              <a:lnSpc>
                <a:spcPts val="1700"/>
              </a:lnSpc>
              <a:spcAft>
                <a:spcPts val="1700"/>
              </a:spcAft>
              <a:buNone/>
            </a:pPr>
            <a:r>
              <a:rPr lang="fi-FI" dirty="0">
                <a:cs typeface="Arial"/>
                <a:hlinkClick r:id="rId3"/>
              </a:rPr>
              <a:t>Lisätietoja EU-hankintamenettelyn neuvottelu-</a:t>
            </a:r>
            <a:br>
              <a:rPr lang="fi-FI" dirty="0">
                <a:cs typeface="Arial"/>
                <a:hlinkClick r:id="rId3"/>
              </a:rPr>
            </a:br>
            <a:r>
              <a:rPr lang="fi-FI" dirty="0">
                <a:cs typeface="Arial"/>
                <a:hlinkClick r:id="rId3"/>
              </a:rPr>
              <a:t>menettelystä ja käyttöedellytyksistä Julkisten </a:t>
            </a:r>
            <a:br>
              <a:rPr lang="fi-FI" dirty="0">
                <a:cs typeface="Arial"/>
                <a:hlinkClick r:id="rId3"/>
              </a:rPr>
            </a:br>
            <a:r>
              <a:rPr lang="fi-FI" dirty="0">
                <a:cs typeface="Arial"/>
                <a:hlinkClick r:id="rId3"/>
              </a:rPr>
              <a:t>hankintojen neuvontayksikön sivustolla.</a:t>
            </a:r>
            <a:endParaRPr lang="fi-FI" dirty="0">
              <a:ea typeface="Calibri"/>
              <a:cs typeface="Arial"/>
            </a:endParaRPr>
          </a:p>
          <a:p>
            <a:pPr marL="144000">
              <a:lnSpc>
                <a:spcPts val="1700"/>
              </a:lnSpc>
              <a:spcBef>
                <a:spcPts val="0"/>
              </a:spcBef>
              <a:spcAft>
                <a:spcPts val="1700"/>
              </a:spcAft>
            </a:pPr>
            <a:r>
              <a:rPr lang="fi-FI" b="1" dirty="0">
                <a:solidFill>
                  <a:schemeClr val="bg1"/>
                </a:solidFill>
              </a:rPr>
              <a:t>Kilpailullinen neuvottelumenettely</a:t>
            </a:r>
            <a:endParaRPr lang="fi-FI" sz="1400" b="1" dirty="0">
              <a:solidFill>
                <a:schemeClr val="bg1"/>
              </a:solidFill>
            </a:endParaRPr>
          </a:p>
          <a:p>
            <a:pPr>
              <a:lnSpc>
                <a:spcPts val="1700"/>
              </a:lnSpc>
              <a:spcBef>
                <a:spcPts val="0"/>
              </a:spcBef>
              <a:spcAft>
                <a:spcPts val="1700"/>
              </a:spcAft>
            </a:pPr>
            <a:r>
              <a:rPr lang="fi-FI" sz="1400" dirty="0"/>
              <a:t>Menettelyssä hankintayksikkö neuvottelee ratkaisuvaihtoehdoista osallistujien kanssa vaiheittain ja pyytää lopuksi lopulliset tarjoukset. </a:t>
            </a:r>
            <a:br>
              <a:rPr lang="fi-FI" sz="1400" dirty="0"/>
            </a:br>
            <a:r>
              <a:rPr lang="fi-FI" sz="1400" dirty="0"/>
              <a:t>Tätä käytetään erityisesti monimutkaisiin hankintoihin, joissa paras ratkaisu muotoutuu neuvottelujen aikana.</a:t>
            </a:r>
          </a:p>
          <a:p>
            <a:pPr marL="144000">
              <a:lnSpc>
                <a:spcPts val="1700"/>
              </a:lnSpc>
              <a:spcBef>
                <a:spcPts val="0"/>
              </a:spcBef>
              <a:spcAft>
                <a:spcPts val="1700"/>
              </a:spcAft>
            </a:pPr>
            <a:r>
              <a:rPr lang="fi-FI" b="1" dirty="0">
                <a:solidFill>
                  <a:schemeClr val="bg1"/>
                </a:solidFill>
              </a:rPr>
              <a:t>Innovaatiokumppanuusmenettely</a:t>
            </a:r>
            <a:endParaRPr lang="fi-FI" sz="1400" b="1" dirty="0">
              <a:solidFill>
                <a:schemeClr val="bg1"/>
              </a:solidFill>
            </a:endParaRPr>
          </a:p>
          <a:p>
            <a:pPr>
              <a:lnSpc>
                <a:spcPts val="1700"/>
              </a:lnSpc>
              <a:spcBef>
                <a:spcPts val="0"/>
              </a:spcBef>
            </a:pPr>
            <a:r>
              <a:rPr lang="fi-FI" sz="1400" dirty="0"/>
              <a:t>Menettely mahdollistaa uuden tuotteen, palvelun tai ratkaisun tutkimisen, kehittämisen ja myöhemmän hankinnan saman sopimuksen puitteissa. Sitä käytetään, kun markkinoilla ei ole </a:t>
            </a:r>
            <a:br>
              <a:rPr lang="fi-FI" sz="1400" dirty="0"/>
            </a:br>
            <a:r>
              <a:rPr lang="fi-FI" sz="1400" dirty="0"/>
              <a:t>valmiita ratkaisuja hankinnan tarpeeseen.</a:t>
            </a:r>
          </a:p>
          <a:p>
            <a:pPr lvl="1" indent="-288000">
              <a:lnSpc>
                <a:spcPts val="1700"/>
              </a:lnSpc>
              <a:spcAft>
                <a:spcPts val="1700"/>
              </a:spcAft>
              <a:buClr>
                <a:schemeClr val="tx2">
                  <a:lumMod val="60000"/>
                  <a:lumOff val="40000"/>
                </a:schemeClr>
              </a:buClr>
              <a:buSzPct val="110000"/>
              <a:buFont typeface="Normaali järjestelmäfontti"/>
              <a:buChar char="➤"/>
            </a:pPr>
            <a:r>
              <a:rPr lang="fi-FI" dirty="0">
                <a:cs typeface="Calibri"/>
              </a:rPr>
              <a:t>Innovaatiokumppanuutta hakiessa voidaan soveltaa muita hankintamalleja. Esim. Tikkurilan osaamiskampuksen innovaatiokumppanuus oltiin toteuttamassa suorahankintana. Lisätietoja sivuilla 58–59.</a:t>
            </a:r>
          </a:p>
          <a:p>
            <a:pPr marL="432000" lvl="1" indent="0">
              <a:lnSpc>
                <a:spcPts val="1700"/>
              </a:lnSpc>
              <a:spcAft>
                <a:spcPts val="1700"/>
              </a:spcAft>
              <a:buNone/>
            </a:pPr>
            <a:r>
              <a:rPr lang="fi-FI" dirty="0">
                <a:ea typeface="Calibri"/>
                <a:cs typeface="Calibri"/>
                <a:hlinkClick r:id="rId4"/>
              </a:rPr>
              <a:t>Lisätietoja</a:t>
            </a:r>
            <a:r>
              <a:rPr lang="fi-FI" dirty="0">
                <a:ea typeface="+mn-lt"/>
                <a:cs typeface="+mn-lt"/>
                <a:hlinkClick r:id="rId4"/>
              </a:rPr>
              <a:t> EU-hankintamenettelyn innovaatiokumppanuusmenettelystä </a:t>
            </a:r>
            <a:br>
              <a:rPr lang="fi-FI" dirty="0">
                <a:ea typeface="+mn-lt"/>
                <a:cs typeface="+mn-lt"/>
                <a:hlinkClick r:id="rId4"/>
              </a:rPr>
            </a:br>
            <a:r>
              <a:rPr lang="fi-FI" dirty="0">
                <a:ea typeface="+mn-lt"/>
                <a:cs typeface="+mn-lt"/>
                <a:hlinkClick r:id="rId4"/>
              </a:rPr>
              <a:t>Julkisten hankintojen neuvontayksikön sivustolla</a:t>
            </a:r>
            <a:r>
              <a:rPr lang="fi-FI" dirty="0">
                <a:ea typeface="+mn-lt"/>
                <a:cs typeface="+mn-lt"/>
              </a:rPr>
              <a:t>. </a:t>
            </a:r>
            <a:endParaRPr lang="fi-FI" dirty="0">
              <a:ea typeface="Calibri"/>
              <a:cs typeface="Calibri"/>
            </a:endParaRPr>
          </a:p>
        </p:txBody>
      </p:sp>
      <p:grpSp>
        <p:nvGrpSpPr>
          <p:cNvPr id="21" name="Ryhmä 20">
            <a:extLst>
              <a:ext uri="{FF2B5EF4-FFF2-40B4-BE49-F238E27FC236}">
                <a16:creationId xmlns:a16="http://schemas.microsoft.com/office/drawing/2014/main" id="{9229F886-54E9-774F-14AC-DC5C1775C505}"/>
              </a:ext>
              <a:ext uri="{C183D7F6-B498-43B3-948B-1728B52AA6E4}">
                <adec:decorative xmlns:adec="http://schemas.microsoft.com/office/drawing/2017/decorative" val="1"/>
              </a:ext>
            </a:extLst>
          </p:cNvPr>
          <p:cNvGrpSpPr/>
          <p:nvPr/>
        </p:nvGrpSpPr>
        <p:grpSpPr>
          <a:xfrm>
            <a:off x="758100" y="3837662"/>
            <a:ext cx="293028" cy="319667"/>
            <a:chOff x="7953284" y="441396"/>
            <a:chExt cx="503818" cy="549620"/>
          </a:xfrm>
        </p:grpSpPr>
        <p:sp>
          <p:nvSpPr>
            <p:cNvPr id="22" name="Ellipsi 21">
              <a:extLst>
                <a:ext uri="{FF2B5EF4-FFF2-40B4-BE49-F238E27FC236}">
                  <a16:creationId xmlns:a16="http://schemas.microsoft.com/office/drawing/2014/main" id="{5AAB042A-E50A-DDF6-0C59-FC182595B83E}"/>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23" name="Kuva 22">
              <a:extLst>
                <a:ext uri="{FF2B5EF4-FFF2-40B4-BE49-F238E27FC236}">
                  <a16:creationId xmlns:a16="http://schemas.microsoft.com/office/drawing/2014/main" id="{4FA60FDB-391E-2637-7593-09A2103D4A1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53284" y="441396"/>
              <a:ext cx="503818" cy="549620"/>
            </a:xfrm>
            <a:prstGeom prst="rect">
              <a:avLst/>
            </a:prstGeom>
          </p:spPr>
        </p:pic>
      </p:grpSp>
      <p:grpSp>
        <p:nvGrpSpPr>
          <p:cNvPr id="24" name="Ryhmä 23">
            <a:extLst>
              <a:ext uri="{FF2B5EF4-FFF2-40B4-BE49-F238E27FC236}">
                <a16:creationId xmlns:a16="http://schemas.microsoft.com/office/drawing/2014/main" id="{B0BD6BA0-310D-85A0-E63A-58C270CA467D}"/>
              </a:ext>
              <a:ext uri="{C183D7F6-B498-43B3-948B-1728B52AA6E4}">
                <adec:decorative xmlns:adec="http://schemas.microsoft.com/office/drawing/2017/decorative" val="1"/>
              </a:ext>
            </a:extLst>
          </p:cNvPr>
          <p:cNvGrpSpPr/>
          <p:nvPr/>
        </p:nvGrpSpPr>
        <p:grpSpPr>
          <a:xfrm>
            <a:off x="6463575" y="4275812"/>
            <a:ext cx="293028" cy="319667"/>
            <a:chOff x="7953284" y="441396"/>
            <a:chExt cx="503818" cy="549620"/>
          </a:xfrm>
        </p:grpSpPr>
        <p:sp>
          <p:nvSpPr>
            <p:cNvPr id="25" name="Ellipsi 24">
              <a:extLst>
                <a:ext uri="{FF2B5EF4-FFF2-40B4-BE49-F238E27FC236}">
                  <a16:creationId xmlns:a16="http://schemas.microsoft.com/office/drawing/2014/main" id="{8C1B52F4-D8BC-D65C-631B-66E8D472407A}"/>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26" name="Kuva 25">
              <a:extLst>
                <a:ext uri="{FF2B5EF4-FFF2-40B4-BE49-F238E27FC236}">
                  <a16:creationId xmlns:a16="http://schemas.microsoft.com/office/drawing/2014/main" id="{1D281BE9-D9AC-3FF6-794D-55D031D8772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53284" y="441396"/>
              <a:ext cx="503818" cy="549620"/>
            </a:xfrm>
            <a:prstGeom prst="rect">
              <a:avLst/>
            </a:prstGeom>
          </p:spPr>
        </p:pic>
      </p:grpSp>
      <p:grpSp>
        <p:nvGrpSpPr>
          <p:cNvPr id="8" name="Ryhmä 7">
            <a:extLst>
              <a:ext uri="{FF2B5EF4-FFF2-40B4-BE49-F238E27FC236}">
                <a16:creationId xmlns:a16="http://schemas.microsoft.com/office/drawing/2014/main" id="{94D9C08B-5D66-A0A4-232A-F88BFC5C79B4}"/>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9" name="Ellipsi 8">
              <a:extLst>
                <a:ext uri="{FF2B5EF4-FFF2-40B4-BE49-F238E27FC236}">
                  <a16:creationId xmlns:a16="http://schemas.microsoft.com/office/drawing/2014/main" id="{D460BC49-2195-2A68-D73A-82DAA6D558BF}"/>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Ellipsi 9">
              <a:extLst>
                <a:ext uri="{FF2B5EF4-FFF2-40B4-BE49-F238E27FC236}">
                  <a16:creationId xmlns:a16="http://schemas.microsoft.com/office/drawing/2014/main" id="{B5C96C84-C025-EB44-571D-04D789661F77}"/>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1" name="Suora yhdysviiva 10">
              <a:extLst>
                <a:ext uri="{FF2B5EF4-FFF2-40B4-BE49-F238E27FC236}">
                  <a16:creationId xmlns:a16="http://schemas.microsoft.com/office/drawing/2014/main" id="{48BF4EFE-E450-D6FE-FB49-0838AD9D3F35}"/>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2" name="Tekstiruutu 11">
              <a:extLst>
                <a:ext uri="{FF2B5EF4-FFF2-40B4-BE49-F238E27FC236}">
                  <a16:creationId xmlns:a16="http://schemas.microsoft.com/office/drawing/2014/main" id="{56A7700C-FB80-FC28-22A8-90CC7DC1AD32}"/>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3" name="Tekstiruutu 12">
              <a:extLst>
                <a:ext uri="{FF2B5EF4-FFF2-40B4-BE49-F238E27FC236}">
                  <a16:creationId xmlns:a16="http://schemas.microsoft.com/office/drawing/2014/main" id="{FDA3698D-B0CC-96B7-9BEE-C8EA12579384}"/>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5" name="Dian numeron paikkamerkki 1">
            <a:extLst>
              <a:ext uri="{FF2B5EF4-FFF2-40B4-BE49-F238E27FC236}">
                <a16:creationId xmlns:a16="http://schemas.microsoft.com/office/drawing/2014/main" id="{B364BAB9-0749-1A13-BC32-4CBED56D82E3}"/>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41</a:t>
            </a:fld>
            <a:endParaRPr lang="fi-FI" dirty="0"/>
          </a:p>
        </p:txBody>
      </p:sp>
      <p:pic>
        <p:nvPicPr>
          <p:cNvPr id="4" name="Kuva 3">
            <a:extLst>
              <a:ext uri="{FF2B5EF4-FFF2-40B4-BE49-F238E27FC236}">
                <a16:creationId xmlns:a16="http://schemas.microsoft.com/office/drawing/2014/main" id="{FD57353B-0B46-7CE1-A359-F32B34A1A7B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51760147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23488214-C45A-A0BF-630A-1AD7273AE548}"/>
              </a:ext>
            </a:extLst>
          </p:cNvPr>
          <p:cNvSpPr>
            <a:spLocks noGrp="1"/>
          </p:cNvSpPr>
          <p:nvPr>
            <p:ph type="title" idx="4294967295"/>
          </p:nvPr>
        </p:nvSpPr>
        <p:spPr>
          <a:xfrm>
            <a:off x="1" y="-667891"/>
            <a:ext cx="11650412" cy="549275"/>
          </a:xfrm>
        </p:spPr>
        <p:txBody>
          <a:bodyPr vert="horz" lIns="0" tIns="0" rIns="0" bIns="0" rtlCol="0" anchor="b" anchorCtr="0">
            <a:noAutofit/>
          </a:bodyPr>
          <a:lstStyle/>
          <a:p>
            <a:r>
              <a:rPr lang="fi-FI"/>
              <a:t>Hankintamallit 2/2</a:t>
            </a:r>
          </a:p>
        </p:txBody>
      </p:sp>
      <p:sp>
        <p:nvSpPr>
          <p:cNvPr id="12" name="Tekstiruutu 11">
            <a:extLst>
              <a:ext uri="{FF2B5EF4-FFF2-40B4-BE49-F238E27FC236}">
                <a16:creationId xmlns:a16="http://schemas.microsoft.com/office/drawing/2014/main" id="{27E52C64-A549-38D9-F173-EC0B338003BD}"/>
              </a:ext>
            </a:extLst>
          </p:cNvPr>
          <p:cNvSpPr txBox="1"/>
          <p:nvPr/>
        </p:nvSpPr>
        <p:spPr>
          <a:xfrm>
            <a:off x="720000" y="900975"/>
            <a:ext cx="10519500" cy="207749"/>
          </a:xfrm>
          <a:prstGeom prst="rect">
            <a:avLst/>
          </a:prstGeom>
          <a:noFill/>
        </p:spPr>
        <p:txBody>
          <a:bodyPr wrap="square" lIns="0" tIns="0" rIns="0" bIns="0">
            <a:noAutofit/>
          </a:bodyPr>
          <a:lstStyle/>
          <a:p>
            <a:pPr fontAlgn="t">
              <a:lnSpc>
                <a:spcPts val="1600"/>
              </a:lnSpc>
              <a:spcBef>
                <a:spcPts val="0"/>
              </a:spcBef>
              <a:spcAft>
                <a:spcPts val="1600"/>
              </a:spcAft>
            </a:pPr>
            <a:r>
              <a:rPr lang="fi-FI" sz="1400" b="1" dirty="0">
                <a:latin typeface="Lato" panose="020F0502020204030203" pitchFamily="34" charset="77"/>
              </a:rPr>
              <a:t>Lisäksi on seuraavat hankintamallit, mutta ne eivät arvion mukaan sovellu kovin hyvin julkisen toimijan energiapalvelun hankintaan:</a:t>
            </a:r>
            <a:endParaRPr lang="fi-FI" sz="1400" b="1" dirty="0">
              <a:latin typeface="Lato" panose="020F0502020204030203" pitchFamily="34" charset="77"/>
              <a:ea typeface="Calibri"/>
              <a:cs typeface="Calibri"/>
            </a:endParaRPr>
          </a:p>
        </p:txBody>
      </p:sp>
      <p:sp>
        <p:nvSpPr>
          <p:cNvPr id="16" name="Pyöristetty suorakulmio 15">
            <a:extLst>
              <a:ext uri="{FF2B5EF4-FFF2-40B4-BE49-F238E27FC236}">
                <a16:creationId xmlns:a16="http://schemas.microsoft.com/office/drawing/2014/main" id="{13B72E87-D525-CE68-6B5F-243858F2334C}"/>
              </a:ext>
              <a:ext uri="{C183D7F6-B498-43B3-948B-1728B52AA6E4}">
                <adec:decorative xmlns:adec="http://schemas.microsoft.com/office/drawing/2017/decorative" val="1"/>
              </a:ext>
            </a:extLst>
          </p:cNvPr>
          <p:cNvSpPr/>
          <p:nvPr/>
        </p:nvSpPr>
        <p:spPr>
          <a:xfrm>
            <a:off x="720000" y="1476635"/>
            <a:ext cx="1804125" cy="304277"/>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7" name="Pyöristetty suorakulmio 16">
            <a:extLst>
              <a:ext uri="{FF2B5EF4-FFF2-40B4-BE49-F238E27FC236}">
                <a16:creationId xmlns:a16="http://schemas.microsoft.com/office/drawing/2014/main" id="{9B2994C7-8D4A-2405-9BA2-3E1E27DBAF0A}"/>
              </a:ext>
              <a:ext uri="{C183D7F6-B498-43B3-948B-1728B52AA6E4}">
                <adec:decorative xmlns:adec="http://schemas.microsoft.com/office/drawing/2017/decorative" val="1"/>
              </a:ext>
            </a:extLst>
          </p:cNvPr>
          <p:cNvSpPr/>
          <p:nvPr/>
        </p:nvSpPr>
        <p:spPr>
          <a:xfrm>
            <a:off x="719998" y="3846002"/>
            <a:ext cx="2194651" cy="304277"/>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8" name="Pyöristetty suorakulmio 17">
            <a:extLst>
              <a:ext uri="{FF2B5EF4-FFF2-40B4-BE49-F238E27FC236}">
                <a16:creationId xmlns:a16="http://schemas.microsoft.com/office/drawing/2014/main" id="{FF6383B0-2DDD-B9AF-C8AD-CE1F380476BC}"/>
              </a:ext>
              <a:ext uri="{C183D7F6-B498-43B3-948B-1728B52AA6E4}">
                <adec:decorative xmlns:adec="http://schemas.microsoft.com/office/drawing/2017/decorative" val="1"/>
              </a:ext>
            </a:extLst>
          </p:cNvPr>
          <p:cNvSpPr/>
          <p:nvPr/>
        </p:nvSpPr>
        <p:spPr>
          <a:xfrm>
            <a:off x="6301648" y="1476635"/>
            <a:ext cx="3328127" cy="304277"/>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9" name="Pyöristetty suorakulmio 18">
            <a:extLst>
              <a:ext uri="{FF2B5EF4-FFF2-40B4-BE49-F238E27FC236}">
                <a16:creationId xmlns:a16="http://schemas.microsoft.com/office/drawing/2014/main" id="{6B1F761D-E5BE-6345-92A3-9A8F114D7877}"/>
              </a:ext>
              <a:ext uri="{C183D7F6-B498-43B3-948B-1728B52AA6E4}">
                <adec:decorative xmlns:adec="http://schemas.microsoft.com/office/drawing/2017/decorative" val="1"/>
              </a:ext>
            </a:extLst>
          </p:cNvPr>
          <p:cNvSpPr/>
          <p:nvPr/>
        </p:nvSpPr>
        <p:spPr>
          <a:xfrm>
            <a:off x="6301649" y="2970191"/>
            <a:ext cx="1661252" cy="304277"/>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0" name="Sisällön paikkamerkki 2">
            <a:extLst>
              <a:ext uri="{FF2B5EF4-FFF2-40B4-BE49-F238E27FC236}">
                <a16:creationId xmlns:a16="http://schemas.microsoft.com/office/drawing/2014/main" id="{E2841BCE-CA6B-E189-4E69-1919ED96F9D8}"/>
              </a:ext>
            </a:extLst>
          </p:cNvPr>
          <p:cNvSpPr txBox="1">
            <a:spLocks/>
          </p:cNvSpPr>
          <p:nvPr/>
        </p:nvSpPr>
        <p:spPr>
          <a:xfrm>
            <a:off x="720000" y="1506675"/>
            <a:ext cx="10930413" cy="3560625"/>
          </a:xfrm>
          <a:prstGeom prst="rect">
            <a:avLst/>
          </a:prstGeom>
        </p:spPr>
        <p:txBody>
          <a:bodyPr vert="horz" lIns="0" tIns="0" rIns="0" bIns="0" numCol="2" spcCol="252000" rtlCol="0">
            <a:noAutofit/>
          </a:bodyPr>
          <a:lstStyle>
            <a:lvl1pPr marL="0" marR="0" lvl="0" indent="0" algn="l" defTabSz="914400" rtl="0" eaLnBrk="1" fontAlgn="auto" hangingPunct="1">
              <a:lnSpc>
                <a:spcPts val="1800"/>
              </a:lnSpc>
              <a:spcBef>
                <a:spcPts val="1000"/>
              </a:spcBef>
              <a:spcAft>
                <a:spcPts val="1200"/>
              </a:spcAft>
              <a:buSzPct val="100000"/>
              <a:buFontTx/>
              <a:buNone/>
              <a:tabLst/>
              <a:defRPr lang="fi-FI" sz="1600" b="0" i="0" u="none" strike="noStrike" kern="1200" cap="none" spc="0" baseline="0">
                <a:solidFill>
                  <a:srgbClr val="000000"/>
                </a:solidFill>
                <a:uFillTx/>
                <a:latin typeface="Lato" panose="020F0502020204030203" pitchFamily="34" charset="77"/>
              </a:defRPr>
            </a:lvl1pPr>
            <a:lvl2pPr marL="288000" marR="0" lvl="1" indent="-144000" algn="l" defTabSz="914400" rtl="0" eaLnBrk="1" fontAlgn="auto" hangingPunct="1">
              <a:lnSpc>
                <a:spcPts val="1800"/>
              </a:lnSpc>
              <a:spcBef>
                <a:spcPts val="0"/>
              </a:spcBef>
              <a:spcAft>
                <a:spcPts val="600"/>
              </a:spcAft>
              <a:buSzPct val="120000"/>
              <a:buFont typeface="Arial" panose="020B0604020202020204" pitchFamily="34" charset="0"/>
              <a:buChar char="•"/>
              <a:tabLst/>
              <a:defRPr lang="fi-FI" sz="1400" b="0" i="0" u="none" strike="noStrike" kern="1200" cap="none" spc="0" baseline="0">
                <a:solidFill>
                  <a:srgbClr val="000000"/>
                </a:solidFill>
                <a:uFillTx/>
                <a:latin typeface="Lato" panose="020F0502020204030203" pitchFamily="34" charset="77"/>
              </a:defRPr>
            </a:lvl2pPr>
            <a:lvl3pPr marL="900000" marR="0" lvl="2" indent="-180000" algn="l" defTabSz="914400" rtl="0" eaLnBrk="1" fontAlgn="auto" hangingPunct="1">
              <a:lnSpc>
                <a:spcPct val="100000"/>
              </a:lnSpc>
              <a:spcBef>
                <a:spcPts val="0"/>
              </a:spcBef>
              <a:spcAft>
                <a:spcPts val="0"/>
              </a:spcAft>
              <a:buSzPct val="100000"/>
              <a:buFont typeface="Courier New" pitchFamily="49"/>
              <a:buChar char="o"/>
              <a:tabLst/>
              <a:defRPr lang="fi-FI" sz="1200" b="0" i="0" u="none" strike="noStrike" kern="1200" cap="none" spc="0" baseline="0">
                <a:solidFill>
                  <a:srgbClr val="000000"/>
                </a:solidFill>
                <a:uFillTx/>
                <a:latin typeface="Lato" panose="020F0502020204030203" pitchFamily="34" charset="77"/>
              </a:defRPr>
            </a:lvl3pPr>
            <a:lvl4pPr marL="1600200" marR="0" lvl="3"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Lato" panose="020F0502020204030203" pitchFamily="34" charset="77"/>
              </a:defRPr>
            </a:lvl4pPr>
            <a:lvl5pPr marL="2057400" marR="0" lvl="4"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Lato" panose="020F050202020403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44000" fontAlgn="t">
              <a:lnSpc>
                <a:spcPts val="1700"/>
              </a:lnSpc>
              <a:spcBef>
                <a:spcPts val="0"/>
              </a:spcBef>
              <a:spcAft>
                <a:spcPts val="1700"/>
              </a:spcAft>
            </a:pPr>
            <a:r>
              <a:rPr lang="fi-FI" b="1" dirty="0">
                <a:solidFill>
                  <a:schemeClr val="bg1"/>
                </a:solidFill>
              </a:rPr>
              <a:t>Avoin menettely</a:t>
            </a:r>
            <a:endParaRPr lang="fi-FI" sz="1400" b="1" dirty="0">
              <a:solidFill>
                <a:schemeClr val="bg1"/>
              </a:solidFill>
            </a:endParaRPr>
          </a:p>
          <a:p>
            <a:pPr fontAlgn="t">
              <a:lnSpc>
                <a:spcPts val="1700"/>
              </a:lnSpc>
              <a:spcBef>
                <a:spcPts val="0"/>
              </a:spcBef>
              <a:spcAft>
                <a:spcPts val="1700"/>
              </a:spcAft>
            </a:pPr>
            <a:r>
              <a:rPr lang="fi-FI" sz="1400" dirty="0"/>
              <a:t>Kaikki halukkaat toimittajat voivat jättää tarjouksen, ja hankinta-yksikkö käsittelee kaikki määräajassa saapuneet tarjoukset. Menettely on nopea ja selkeä, koska neuvotteluja ei käydä.</a:t>
            </a:r>
          </a:p>
          <a:p>
            <a:pPr lvl="1" indent="-288000">
              <a:lnSpc>
                <a:spcPts val="1700"/>
              </a:lnSpc>
              <a:spcAft>
                <a:spcPts val="1700"/>
              </a:spcAft>
              <a:buClr>
                <a:schemeClr val="tx2">
                  <a:lumMod val="60000"/>
                  <a:lumOff val="40000"/>
                </a:schemeClr>
              </a:buClr>
              <a:buSzPct val="110000"/>
              <a:buFont typeface="Normaali järjestelmäfontti"/>
              <a:buChar char="➤"/>
            </a:pPr>
            <a:r>
              <a:rPr lang="fi-FI" dirty="0">
                <a:cs typeface="Calibri"/>
              </a:rPr>
              <a:t>Tarjouspyyntövaiheessa voi järjestää teknisen vuoropuhelun, jossa pyydetään avoimesti kommentteja hankintaan. </a:t>
            </a:r>
            <a:br>
              <a:rPr lang="fi-FI" dirty="0">
                <a:cs typeface="Calibri"/>
              </a:rPr>
            </a:br>
            <a:r>
              <a:rPr lang="fi-FI" dirty="0">
                <a:cs typeface="Calibri"/>
              </a:rPr>
              <a:t>Näiden perusteella voi muokata tarjouspyyntöä ennen </a:t>
            </a:r>
            <a:br>
              <a:rPr lang="fi-FI" dirty="0">
                <a:cs typeface="Calibri"/>
              </a:rPr>
            </a:br>
            <a:r>
              <a:rPr lang="fi-FI" dirty="0">
                <a:cs typeface="Calibri"/>
              </a:rPr>
              <a:t>kilpailun käynnistämistä.</a:t>
            </a:r>
          </a:p>
          <a:p>
            <a:pPr marL="144000" fontAlgn="t">
              <a:lnSpc>
                <a:spcPts val="1700"/>
              </a:lnSpc>
              <a:spcBef>
                <a:spcPts val="0"/>
              </a:spcBef>
              <a:spcAft>
                <a:spcPts val="1700"/>
              </a:spcAft>
            </a:pPr>
            <a:r>
              <a:rPr lang="fi-FI" b="1" dirty="0">
                <a:solidFill>
                  <a:schemeClr val="bg1"/>
                </a:solidFill>
              </a:rPr>
              <a:t>Rajoitettu menettely</a:t>
            </a:r>
          </a:p>
          <a:p>
            <a:pPr fontAlgn="t">
              <a:lnSpc>
                <a:spcPts val="1700"/>
              </a:lnSpc>
              <a:spcBef>
                <a:spcPts val="0"/>
              </a:spcBef>
              <a:spcAft>
                <a:spcPts val="1700"/>
              </a:spcAft>
            </a:pPr>
            <a:r>
              <a:rPr lang="fi-FI" sz="1400" dirty="0"/>
              <a:t>Kaikki toimittajat voivat ilmoittautua, mutta vain esivalinnan läpäisseet toimittajat voivat jättää tarjouksen. Menettely rajaa osallistujat sovittujen soveltuvuusvaatimusten perusteella.</a:t>
            </a:r>
          </a:p>
          <a:p>
            <a:pPr marL="144000" fontAlgn="t">
              <a:lnSpc>
                <a:spcPts val="1700"/>
              </a:lnSpc>
              <a:spcBef>
                <a:spcPts val="0"/>
              </a:spcBef>
              <a:spcAft>
                <a:spcPts val="1700"/>
              </a:spcAft>
            </a:pPr>
            <a:r>
              <a:rPr lang="fi-FI" b="1" dirty="0">
                <a:solidFill>
                  <a:schemeClr val="bg1"/>
                </a:solidFill>
              </a:rPr>
              <a:t>Dynaaminen hankintajärjestelmä</a:t>
            </a:r>
          </a:p>
          <a:p>
            <a:pPr fontAlgn="t">
              <a:lnSpc>
                <a:spcPts val="1700"/>
              </a:lnSpc>
              <a:spcBef>
                <a:spcPts val="0"/>
              </a:spcBef>
              <a:spcAft>
                <a:spcPts val="1700"/>
              </a:spcAft>
            </a:pPr>
            <a:r>
              <a:rPr lang="fi-FI" sz="1400" dirty="0"/>
              <a:t>Avoin sähköinen hankintamenettely, johon toimittajat voivat liittyä koko järjestelmän voimassaolon ajan. Hankinnat kilpailutetaan järjestelmään hyväksyttyjen toimittajien kesken kevennetyillä kilpailutuksilla.</a:t>
            </a:r>
          </a:p>
          <a:p>
            <a:pPr marL="144000" fontAlgn="t">
              <a:lnSpc>
                <a:spcPts val="1700"/>
              </a:lnSpc>
              <a:spcBef>
                <a:spcPts val="0"/>
              </a:spcBef>
              <a:spcAft>
                <a:spcPts val="1700"/>
              </a:spcAft>
            </a:pPr>
            <a:r>
              <a:rPr lang="fi-FI" b="1" dirty="0">
                <a:solidFill>
                  <a:schemeClr val="bg1"/>
                </a:solidFill>
              </a:rPr>
              <a:t>Suorahankinta</a:t>
            </a:r>
          </a:p>
          <a:p>
            <a:pPr fontAlgn="t">
              <a:lnSpc>
                <a:spcPts val="1700"/>
              </a:lnSpc>
              <a:spcBef>
                <a:spcPts val="0"/>
              </a:spcBef>
              <a:spcAft>
                <a:spcPts val="1700"/>
              </a:spcAft>
            </a:pPr>
            <a:r>
              <a:rPr lang="fi-FI" sz="1400" dirty="0"/>
              <a:t>Hankintasopimus tehdään ilman avoimia kilpailutuksia laissa säädetyin erityisin perustein, kuten teknisistä tai yksinoikeuteen liittyvistä syistä tai erittäin kiireellisissä tilanteissa.</a:t>
            </a:r>
          </a:p>
        </p:txBody>
      </p:sp>
      <p:sp>
        <p:nvSpPr>
          <p:cNvPr id="21" name="Kyynel 20">
            <a:extLst>
              <a:ext uri="{FF2B5EF4-FFF2-40B4-BE49-F238E27FC236}">
                <a16:creationId xmlns:a16="http://schemas.microsoft.com/office/drawing/2014/main" id="{714C47B8-4146-8A55-3D97-A90F6015D6EB}"/>
              </a:ext>
              <a:ext uri="{C183D7F6-B498-43B3-948B-1728B52AA6E4}">
                <adec:decorative xmlns:adec="http://schemas.microsoft.com/office/drawing/2017/decorative" val="1"/>
              </a:ext>
            </a:extLst>
          </p:cNvPr>
          <p:cNvSpPr/>
          <p:nvPr/>
        </p:nvSpPr>
        <p:spPr>
          <a:xfrm flipV="1">
            <a:off x="6312224" y="4294172"/>
            <a:ext cx="5913120" cy="5913120"/>
          </a:xfrm>
          <a:prstGeom prst="teardrop">
            <a:avLst/>
          </a:prstGeom>
          <a:gradFill>
            <a:gsLst>
              <a:gs pos="0">
                <a:schemeClr val="accent1">
                  <a:lumMod val="5000"/>
                  <a:lumOff val="95000"/>
                  <a:alpha val="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0" name="Tekstiruutu 19">
            <a:extLst>
              <a:ext uri="{FF2B5EF4-FFF2-40B4-BE49-F238E27FC236}">
                <a16:creationId xmlns:a16="http://schemas.microsoft.com/office/drawing/2014/main" id="{E81DAAD8-31DD-1238-60CF-440D9EC0AB7F}"/>
              </a:ext>
            </a:extLst>
          </p:cNvPr>
          <p:cNvSpPr txBox="1"/>
          <p:nvPr/>
        </p:nvSpPr>
        <p:spPr>
          <a:xfrm>
            <a:off x="7708809" y="5521967"/>
            <a:ext cx="3413088" cy="436942"/>
          </a:xfrm>
          <a:prstGeom prst="rect">
            <a:avLst/>
          </a:prstGeom>
          <a:noFill/>
        </p:spPr>
        <p:txBody>
          <a:bodyPr wrap="square" lIns="0" tIns="0" rIns="0" bIns="0">
            <a:noAutofit/>
          </a:bodyPr>
          <a:lstStyle/>
          <a:p>
            <a:pPr fontAlgn="t">
              <a:lnSpc>
                <a:spcPts val="1600"/>
              </a:lnSpc>
              <a:spcAft>
                <a:spcPts val="1600"/>
              </a:spcAft>
            </a:pPr>
            <a:r>
              <a:rPr lang="fi-FI" sz="1400" b="1" dirty="0">
                <a:latin typeface="Lato" panose="020F0502020204030203" pitchFamily="34" charset="77"/>
              </a:rPr>
              <a:t>Myös yksityiset toimijat voivat soveltaa julkista hankintaprosessia.</a:t>
            </a:r>
          </a:p>
        </p:txBody>
      </p:sp>
      <p:pic>
        <p:nvPicPr>
          <p:cNvPr id="22" name="Kuva 21">
            <a:extLst>
              <a:ext uri="{FF2B5EF4-FFF2-40B4-BE49-F238E27FC236}">
                <a16:creationId xmlns:a16="http://schemas.microsoft.com/office/drawing/2014/main" id="{5AD69CB3-2A32-E983-49B5-3F56DBB23BF2}"/>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2931571">
            <a:off x="7081148" y="4975433"/>
            <a:ext cx="687466" cy="585896"/>
          </a:xfrm>
          <a:prstGeom prst="rect">
            <a:avLst/>
          </a:prstGeom>
        </p:spPr>
      </p:pic>
      <p:grpSp>
        <p:nvGrpSpPr>
          <p:cNvPr id="3" name="Ryhmä 2">
            <a:extLst>
              <a:ext uri="{FF2B5EF4-FFF2-40B4-BE49-F238E27FC236}">
                <a16:creationId xmlns:a16="http://schemas.microsoft.com/office/drawing/2014/main" id="{58A5174D-7AE7-71CE-6FDF-C8865B35CB7A}"/>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4" name="Ellipsi 3">
              <a:extLst>
                <a:ext uri="{FF2B5EF4-FFF2-40B4-BE49-F238E27FC236}">
                  <a16:creationId xmlns:a16="http://schemas.microsoft.com/office/drawing/2014/main" id="{E72EE65D-1581-5303-0961-BD5E45C720B1}"/>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5" name="Ellipsi 4">
              <a:extLst>
                <a:ext uri="{FF2B5EF4-FFF2-40B4-BE49-F238E27FC236}">
                  <a16:creationId xmlns:a16="http://schemas.microsoft.com/office/drawing/2014/main" id="{64D9F667-6359-31C7-1602-EAE586D732B2}"/>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6" name="Suora yhdysviiva 5">
              <a:extLst>
                <a:ext uri="{FF2B5EF4-FFF2-40B4-BE49-F238E27FC236}">
                  <a16:creationId xmlns:a16="http://schemas.microsoft.com/office/drawing/2014/main" id="{5F700B22-1982-33BA-B9DA-1466066B7A44}"/>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kstiruutu 6">
              <a:extLst>
                <a:ext uri="{FF2B5EF4-FFF2-40B4-BE49-F238E27FC236}">
                  <a16:creationId xmlns:a16="http://schemas.microsoft.com/office/drawing/2014/main" id="{7B1F74AF-7E61-EEC9-F9B7-C87ED4B1C946}"/>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8" name="Tekstiruutu 7">
              <a:extLst>
                <a:ext uri="{FF2B5EF4-FFF2-40B4-BE49-F238E27FC236}">
                  <a16:creationId xmlns:a16="http://schemas.microsoft.com/office/drawing/2014/main" id="{C88788E1-43D3-717B-8AF6-E6E520C18BC3}"/>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A001AB95-8DEB-974A-1BA5-10C5334A49F4}"/>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42</a:t>
            </a:fld>
            <a:endParaRPr lang="fi-FI" dirty="0"/>
          </a:p>
        </p:txBody>
      </p:sp>
      <p:pic>
        <p:nvPicPr>
          <p:cNvPr id="9" name="Kuva 8">
            <a:extLst>
              <a:ext uri="{FF2B5EF4-FFF2-40B4-BE49-F238E27FC236}">
                <a16:creationId xmlns:a16="http://schemas.microsoft.com/office/drawing/2014/main" id="{91E058A3-6518-E197-A3E1-E29E405142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444824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BBF52F6-AB44-0F96-0D4D-18DC6F7B1F0C}"/>
              </a:ext>
            </a:extLst>
          </p:cNvPr>
          <p:cNvSpPr>
            <a:spLocks noGrp="1"/>
          </p:cNvSpPr>
          <p:nvPr>
            <p:ph type="title"/>
          </p:nvPr>
        </p:nvSpPr>
        <p:spPr>
          <a:xfrm>
            <a:off x="0" y="540000"/>
            <a:ext cx="11650413" cy="551729"/>
          </a:xfrm>
        </p:spPr>
        <p:txBody>
          <a:bodyPr/>
          <a:lstStyle/>
          <a:p>
            <a:r>
              <a:rPr lang="fi-FI" dirty="0"/>
              <a:t>Hankittavan palvelun määrittely</a:t>
            </a:r>
          </a:p>
        </p:txBody>
      </p:sp>
      <p:sp>
        <p:nvSpPr>
          <p:cNvPr id="19" name="Kyynel 18">
            <a:extLst>
              <a:ext uri="{FF2B5EF4-FFF2-40B4-BE49-F238E27FC236}">
                <a16:creationId xmlns:a16="http://schemas.microsoft.com/office/drawing/2014/main" id="{6D9DC706-9203-E734-9B4E-4A2CC8CE33C5}"/>
              </a:ext>
              <a:ext uri="{C183D7F6-B498-43B3-948B-1728B52AA6E4}">
                <adec:decorative xmlns:adec="http://schemas.microsoft.com/office/drawing/2017/decorative" val="1"/>
              </a:ext>
            </a:extLst>
          </p:cNvPr>
          <p:cNvSpPr/>
          <p:nvPr/>
        </p:nvSpPr>
        <p:spPr>
          <a:xfrm>
            <a:off x="6276437" y="0"/>
            <a:ext cx="5932724" cy="5932724"/>
          </a:xfrm>
          <a:prstGeom prst="teardrop">
            <a:avLst/>
          </a:prstGeom>
          <a:gradFill>
            <a:gsLst>
              <a:gs pos="0">
                <a:schemeClr val="accent1">
                  <a:lumMod val="5000"/>
                  <a:lumOff val="95000"/>
                  <a:alpha val="0"/>
                </a:schemeClr>
              </a:gs>
              <a:gs pos="100000">
                <a:schemeClr val="accent1">
                  <a:lumMod val="30000"/>
                  <a:lumOff val="70000"/>
                </a:schemeClr>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8" name="Tekstiruutu 17">
            <a:extLst>
              <a:ext uri="{FF2B5EF4-FFF2-40B4-BE49-F238E27FC236}">
                <a16:creationId xmlns:a16="http://schemas.microsoft.com/office/drawing/2014/main" id="{C9101722-C039-DB51-3060-EAD59B095994}"/>
              </a:ext>
            </a:extLst>
          </p:cNvPr>
          <p:cNvSpPr txBox="1"/>
          <p:nvPr/>
        </p:nvSpPr>
        <p:spPr>
          <a:xfrm>
            <a:off x="719999" y="1344750"/>
            <a:ext cx="10930413" cy="419730"/>
          </a:xfrm>
          <a:prstGeom prst="rect">
            <a:avLst/>
          </a:prstGeom>
          <a:noFill/>
        </p:spPr>
        <p:txBody>
          <a:bodyPr wrap="square" lIns="0" tIns="0" rIns="0" bIns="0">
            <a:noAutofit/>
          </a:bodyPr>
          <a:lstStyle/>
          <a:p>
            <a:pPr>
              <a:lnSpc>
                <a:spcPts val="1700"/>
              </a:lnSpc>
              <a:spcBef>
                <a:spcPts val="0"/>
              </a:spcBef>
              <a:spcAft>
                <a:spcPts val="1700"/>
              </a:spcAft>
            </a:pPr>
            <a:r>
              <a:rPr lang="fi-FI" sz="1400" dirty="0">
                <a:latin typeface="Lato" panose="020F0502020204030203" pitchFamily="34" charset="77"/>
              </a:rPr>
              <a:t>Hankintaa varten määritellään palvelun kuvaus. Alla on ENPA-hankkeen pilotoinneissa nousseita näkökulmia, </a:t>
            </a:r>
            <a:br>
              <a:rPr lang="fi-FI" sz="1400" dirty="0">
                <a:latin typeface="Lato" panose="020F0502020204030203" pitchFamily="34" charset="77"/>
              </a:rPr>
            </a:br>
            <a:r>
              <a:rPr lang="fi-FI" sz="1400" dirty="0">
                <a:latin typeface="Lato" panose="020F0502020204030203" pitchFamily="34" charset="77"/>
              </a:rPr>
              <a:t>jotka voivat vaikuttaa sopimukseen ja hinnoitteluun, ja niitä on siksi hyvä pohtia jo hankinnan alkuvaiheessa.</a:t>
            </a:r>
          </a:p>
        </p:txBody>
      </p:sp>
      <p:sp>
        <p:nvSpPr>
          <p:cNvPr id="3" name="Sisällön paikkamerkki 2">
            <a:extLst>
              <a:ext uri="{FF2B5EF4-FFF2-40B4-BE49-F238E27FC236}">
                <a16:creationId xmlns:a16="http://schemas.microsoft.com/office/drawing/2014/main" id="{782E7744-C910-655E-C1A8-925E39577EA5}"/>
              </a:ext>
            </a:extLst>
          </p:cNvPr>
          <p:cNvSpPr>
            <a:spLocks noGrp="1"/>
          </p:cNvSpPr>
          <p:nvPr>
            <p:ph idx="1"/>
          </p:nvPr>
        </p:nvSpPr>
        <p:spPr>
          <a:xfrm>
            <a:off x="720000" y="2096956"/>
            <a:ext cx="11472000" cy="4494343"/>
          </a:xfrm>
        </p:spPr>
        <p:txBody>
          <a:bodyPr numCol="2" spcCol="360000"/>
          <a:lstStyle/>
          <a:p>
            <a:pPr>
              <a:lnSpc>
                <a:spcPts val="1700"/>
              </a:lnSpc>
              <a:spcBef>
                <a:spcPts val="0"/>
              </a:spcBef>
              <a:spcAft>
                <a:spcPts val="800"/>
              </a:spcAft>
            </a:pPr>
            <a:r>
              <a:rPr lang="fi-FI" sz="1400" b="1" dirty="0"/>
              <a:t>Ratkaisun laajuus: </a:t>
            </a:r>
          </a:p>
          <a:p>
            <a:pPr>
              <a:lnSpc>
                <a:spcPts val="1700"/>
              </a:lnSpc>
              <a:spcBef>
                <a:spcPts val="0"/>
              </a:spcBef>
              <a:spcAft>
                <a:spcPts val="1700"/>
              </a:spcAft>
            </a:pPr>
            <a:r>
              <a:rPr lang="fi-FI" sz="1400" dirty="0"/>
              <a:t>Lämmitys? Jäähdytys? Sisäolosuhteiden hallinta?</a:t>
            </a:r>
          </a:p>
          <a:p>
            <a:pPr>
              <a:lnSpc>
                <a:spcPts val="1700"/>
              </a:lnSpc>
              <a:spcBef>
                <a:spcPts val="0"/>
              </a:spcBef>
              <a:spcAft>
                <a:spcPts val="800"/>
              </a:spcAft>
            </a:pPr>
            <a:r>
              <a:rPr lang="fi-FI" sz="1400" b="1" dirty="0">
                <a:ea typeface="Calibri"/>
                <a:cs typeface="Calibri"/>
              </a:rPr>
              <a:t>Esimerkkejä pakollisista vaatimuksista:</a:t>
            </a:r>
          </a:p>
          <a:p>
            <a:pPr lvl="1">
              <a:lnSpc>
                <a:spcPts val="1700"/>
              </a:lnSpc>
              <a:spcAft>
                <a:spcPts val="300"/>
              </a:spcAft>
            </a:pPr>
            <a:r>
              <a:rPr lang="fi-FI" dirty="0">
                <a:ea typeface="Calibri"/>
                <a:cs typeface="Calibri"/>
              </a:rPr>
              <a:t>energiatehokkuus (&lt; 10 % häviöt)</a:t>
            </a:r>
          </a:p>
          <a:p>
            <a:pPr lvl="1">
              <a:lnSpc>
                <a:spcPts val="1700"/>
              </a:lnSpc>
              <a:spcAft>
                <a:spcPts val="300"/>
              </a:spcAft>
            </a:pPr>
            <a:r>
              <a:rPr lang="fi-FI" dirty="0">
                <a:ea typeface="Calibri"/>
                <a:cs typeface="Calibri"/>
              </a:rPr>
              <a:t>matalalämpöverkko (&lt; 60 °C), paikallinen tuotanto (≥ 90 %)</a:t>
            </a:r>
          </a:p>
          <a:p>
            <a:pPr lvl="1">
              <a:lnSpc>
                <a:spcPts val="1700"/>
              </a:lnSpc>
              <a:spcAft>
                <a:spcPts val="300"/>
              </a:spcAft>
            </a:pPr>
            <a:r>
              <a:rPr lang="fi-FI" dirty="0">
                <a:ea typeface="Calibri"/>
                <a:cs typeface="Calibri"/>
              </a:rPr>
              <a:t>polttamaton, uusiutuva tai hiilineutraali energia</a:t>
            </a:r>
          </a:p>
          <a:p>
            <a:pPr lvl="1">
              <a:lnSpc>
                <a:spcPts val="1700"/>
              </a:lnSpc>
              <a:spcAft>
                <a:spcPts val="1700"/>
              </a:spcAft>
            </a:pPr>
            <a:r>
              <a:rPr lang="fi-FI" dirty="0">
                <a:ea typeface="Calibri"/>
                <a:cs typeface="Calibri"/>
              </a:rPr>
              <a:t>optimointi ja hukkalämmön hyödyntäminen.</a:t>
            </a:r>
          </a:p>
          <a:p>
            <a:pPr>
              <a:lnSpc>
                <a:spcPts val="1700"/>
              </a:lnSpc>
              <a:spcBef>
                <a:spcPts val="0"/>
              </a:spcBef>
              <a:spcAft>
                <a:spcPts val="800"/>
              </a:spcAft>
            </a:pPr>
            <a:r>
              <a:rPr lang="fi-FI" sz="1400" b="1" dirty="0">
                <a:ea typeface="Calibri"/>
                <a:cs typeface="Calibri"/>
              </a:rPr>
              <a:t>Hinnoittelun perusratkaisut </a:t>
            </a:r>
            <a:r>
              <a:rPr lang="fi-FI" sz="1400" dirty="0">
                <a:ea typeface="Calibri"/>
                <a:cs typeface="Calibri"/>
              </a:rPr>
              <a:t>(katso sivu 46):</a:t>
            </a:r>
          </a:p>
          <a:p>
            <a:pPr lvl="1">
              <a:lnSpc>
                <a:spcPts val="1700"/>
              </a:lnSpc>
              <a:spcAft>
                <a:spcPts val="300"/>
              </a:spcAft>
            </a:pPr>
            <a:r>
              <a:rPr lang="fi-FI" dirty="0"/>
              <a:t>liittymismaksu ja palvelumaksu, niihin liittyvä indeksikytkentä</a:t>
            </a:r>
          </a:p>
          <a:p>
            <a:pPr lvl="1">
              <a:lnSpc>
                <a:spcPts val="1700"/>
              </a:lnSpc>
              <a:spcAft>
                <a:spcPts val="300"/>
              </a:spcAft>
            </a:pPr>
            <a:r>
              <a:rPr lang="fi-FI" dirty="0"/>
              <a:t>sähkön ja varavoiman sisällytys</a:t>
            </a:r>
          </a:p>
          <a:p>
            <a:pPr lvl="1">
              <a:lnSpc>
                <a:spcPts val="1700"/>
              </a:lnSpc>
              <a:spcAft>
                <a:spcPts val="1700"/>
              </a:spcAft>
            </a:pPr>
            <a:r>
              <a:rPr lang="fi-FI" dirty="0">
                <a:ea typeface="Calibri"/>
                <a:cs typeface="Calibri"/>
              </a:rPr>
              <a:t>laitteiden uusiminen.</a:t>
            </a:r>
          </a:p>
          <a:p>
            <a:pPr>
              <a:lnSpc>
                <a:spcPts val="1700"/>
              </a:lnSpc>
              <a:spcBef>
                <a:spcPts val="0"/>
              </a:spcBef>
              <a:spcAft>
                <a:spcPts val="800"/>
              </a:spcAft>
            </a:pPr>
            <a:r>
              <a:rPr lang="fi-FI" sz="1400" b="1" dirty="0">
                <a:cs typeface="Calibri"/>
              </a:rPr>
              <a:t>Sopimusparametrit:</a:t>
            </a:r>
          </a:p>
          <a:p>
            <a:pPr lvl="1">
              <a:lnSpc>
                <a:spcPts val="1700"/>
              </a:lnSpc>
              <a:spcAft>
                <a:spcPts val="300"/>
              </a:spcAft>
            </a:pPr>
            <a:r>
              <a:rPr lang="fi-FI" dirty="0">
                <a:ea typeface="Calibri"/>
                <a:cs typeface="Calibri"/>
              </a:rPr>
              <a:t>kauden</a:t>
            </a:r>
            <a:r>
              <a:rPr lang="fi-FI" dirty="0"/>
              <a:t> pituus, lunastus-/</a:t>
            </a:r>
            <a:r>
              <a:rPr lang="fi-FI" dirty="0" err="1"/>
              <a:t>exit</a:t>
            </a:r>
            <a:r>
              <a:rPr lang="fi-FI" dirty="0"/>
              <a:t>-ehdot</a:t>
            </a:r>
            <a:endParaRPr lang="fi-FI" dirty="0">
              <a:ea typeface="Calibri"/>
              <a:cs typeface="Calibri"/>
            </a:endParaRPr>
          </a:p>
          <a:p>
            <a:pPr lvl="1">
              <a:lnSpc>
                <a:spcPts val="1700"/>
              </a:lnSpc>
              <a:spcAft>
                <a:spcPts val="1700"/>
              </a:spcAft>
            </a:pPr>
            <a:r>
              <a:rPr lang="fi-FI" dirty="0"/>
              <a:t>energiakeskuksen urakka- ja hallintarajat.</a:t>
            </a:r>
            <a:endParaRPr lang="fi-FI" dirty="0">
              <a:ea typeface="Calibri"/>
              <a:cs typeface="Calibri"/>
            </a:endParaRPr>
          </a:p>
          <a:p>
            <a:pPr>
              <a:lnSpc>
                <a:spcPts val="1700"/>
              </a:lnSpc>
              <a:spcBef>
                <a:spcPts val="0"/>
              </a:spcBef>
              <a:spcAft>
                <a:spcPts val="1700"/>
              </a:spcAft>
            </a:pPr>
            <a:endParaRPr lang="fi-FI" sz="1400" dirty="0">
              <a:ea typeface="Calibri"/>
              <a:cs typeface="Calibri"/>
            </a:endParaRPr>
          </a:p>
          <a:p>
            <a:pPr>
              <a:lnSpc>
                <a:spcPts val="1700"/>
              </a:lnSpc>
              <a:spcBef>
                <a:spcPts val="0"/>
              </a:spcBef>
              <a:spcAft>
                <a:spcPts val="0"/>
              </a:spcAft>
            </a:pPr>
            <a:endParaRPr lang="fi-FI" sz="1400" b="1" dirty="0">
              <a:ea typeface="Calibri"/>
              <a:cs typeface="Calibri"/>
            </a:endParaRPr>
          </a:p>
          <a:p>
            <a:pPr>
              <a:lnSpc>
                <a:spcPts val="1700"/>
              </a:lnSpc>
              <a:spcBef>
                <a:spcPts val="0"/>
              </a:spcBef>
              <a:spcAft>
                <a:spcPts val="1700"/>
              </a:spcAft>
            </a:pPr>
            <a:r>
              <a:rPr lang="fi-FI" sz="1400" b="1" dirty="0">
                <a:ea typeface="Calibri"/>
                <a:cs typeface="Calibri"/>
              </a:rPr>
              <a:t>Muista: </a:t>
            </a:r>
            <a:r>
              <a:rPr lang="fi-FI" sz="1400" dirty="0">
                <a:ea typeface="Calibri"/>
                <a:cs typeface="Calibri"/>
              </a:rPr>
              <a:t>Palvelukuvausta voi tarkentaa suunnittelun edetessä, </a:t>
            </a:r>
            <a:br>
              <a:rPr lang="fi-FI" sz="1400" dirty="0">
                <a:ea typeface="Calibri"/>
                <a:cs typeface="Calibri"/>
              </a:rPr>
            </a:br>
            <a:r>
              <a:rPr lang="fi-FI" sz="1400" dirty="0">
                <a:ea typeface="Calibri"/>
                <a:cs typeface="Calibri"/>
              </a:rPr>
              <a:t>mutta muutokset lisää kustannuksia ja viivettä.</a:t>
            </a:r>
          </a:p>
          <a:p>
            <a:pPr>
              <a:lnSpc>
                <a:spcPts val="1700"/>
              </a:lnSpc>
              <a:spcBef>
                <a:spcPts val="0"/>
              </a:spcBef>
              <a:spcAft>
                <a:spcPts val="0"/>
              </a:spcAft>
            </a:pPr>
            <a:endParaRPr lang="fi-FI" sz="1400" b="1" dirty="0">
              <a:ea typeface="Calibri"/>
              <a:cs typeface="Calibri"/>
            </a:endParaRPr>
          </a:p>
          <a:p>
            <a:pPr>
              <a:lnSpc>
                <a:spcPts val="1700"/>
              </a:lnSpc>
              <a:spcBef>
                <a:spcPts val="0"/>
              </a:spcBef>
              <a:spcAft>
                <a:spcPts val="1700"/>
              </a:spcAft>
            </a:pPr>
            <a:r>
              <a:rPr lang="fi-FI" sz="1400" b="1" dirty="0">
                <a:ea typeface="Calibri"/>
                <a:cs typeface="Calibri"/>
              </a:rPr>
              <a:t>Huomioi: </a:t>
            </a:r>
            <a:r>
              <a:rPr lang="fi-FI" sz="1400" dirty="0">
                <a:ea typeface="Calibri"/>
                <a:cs typeface="Calibri"/>
              </a:rPr>
              <a:t>Joitain vaatimuksia, kuten jäähdytyksen sisällyttämistä, </a:t>
            </a:r>
            <a:br>
              <a:rPr lang="fi-FI" sz="1400" dirty="0">
                <a:ea typeface="Calibri"/>
                <a:cs typeface="Calibri"/>
              </a:rPr>
            </a:br>
            <a:r>
              <a:rPr lang="fi-FI" sz="1400" dirty="0">
                <a:ea typeface="Calibri"/>
                <a:cs typeface="Calibri"/>
              </a:rPr>
              <a:t>rajoittaa myös rakennuksissa käytettävä tekniikka.</a:t>
            </a:r>
            <a:endParaRPr lang="fi-FI" dirty="0"/>
          </a:p>
        </p:txBody>
      </p:sp>
      <p:grpSp>
        <p:nvGrpSpPr>
          <p:cNvPr id="4" name="Ryhmä 3">
            <a:extLst>
              <a:ext uri="{FF2B5EF4-FFF2-40B4-BE49-F238E27FC236}">
                <a16:creationId xmlns:a16="http://schemas.microsoft.com/office/drawing/2014/main" id="{079AC5C2-16BF-7B7B-12F2-430106EE9C20}"/>
              </a:ext>
              <a:ext uri="{C183D7F6-B498-43B3-948B-1728B52AA6E4}">
                <adec:decorative xmlns:adec="http://schemas.microsoft.com/office/drawing/2017/decorative" val="1"/>
              </a:ext>
            </a:extLst>
          </p:cNvPr>
          <p:cNvGrpSpPr/>
          <p:nvPr/>
        </p:nvGrpSpPr>
        <p:grpSpPr>
          <a:xfrm>
            <a:off x="4623767" y="5767140"/>
            <a:ext cx="3172991" cy="586995"/>
            <a:chOff x="4623767" y="5767140"/>
            <a:chExt cx="3172991" cy="586995"/>
          </a:xfrm>
        </p:grpSpPr>
        <p:sp>
          <p:nvSpPr>
            <p:cNvPr id="7" name="Pyöristetty suorakulmio 6">
              <a:extLst>
                <a:ext uri="{FF2B5EF4-FFF2-40B4-BE49-F238E27FC236}">
                  <a16:creationId xmlns:a16="http://schemas.microsoft.com/office/drawing/2014/main" id="{1F338DE4-356B-F834-4E18-65B7D95E47A3}"/>
                </a:ext>
                <a:ext uri="{C183D7F6-B498-43B3-948B-1728B52AA6E4}">
                  <adec:decorative xmlns:adec="http://schemas.microsoft.com/office/drawing/2017/decorative" val="1"/>
                </a:ext>
              </a:extLst>
            </p:cNvPr>
            <p:cNvSpPr/>
            <p:nvPr/>
          </p:nvSpPr>
          <p:spPr>
            <a:xfrm>
              <a:off x="5272852" y="5804812"/>
              <a:ext cx="2468138" cy="507907"/>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8" name="Kuva 7">
              <a:extLst>
                <a:ext uri="{FF2B5EF4-FFF2-40B4-BE49-F238E27FC236}">
                  <a16:creationId xmlns:a16="http://schemas.microsoft.com/office/drawing/2014/main" id="{80C1B6CC-2E7D-E60E-4F11-CD622DE914A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668868" y="5777098"/>
              <a:ext cx="569662" cy="569787"/>
            </a:xfrm>
            <a:prstGeom prst="rect">
              <a:avLst/>
            </a:prstGeom>
          </p:spPr>
        </p:pic>
        <p:sp>
          <p:nvSpPr>
            <p:cNvPr id="9" name="Tekstiruutu 8">
              <a:extLst>
                <a:ext uri="{FF2B5EF4-FFF2-40B4-BE49-F238E27FC236}">
                  <a16:creationId xmlns:a16="http://schemas.microsoft.com/office/drawing/2014/main" id="{1F41E535-9805-4505-4219-21B84AA2BB1D}"/>
                </a:ext>
                <a:ext uri="{C183D7F6-B498-43B3-948B-1728B52AA6E4}">
                  <adec:decorative xmlns:adec="http://schemas.microsoft.com/office/drawing/2017/decorative" val="1"/>
                </a:ext>
              </a:extLst>
            </p:cNvPr>
            <p:cNvSpPr txBox="1"/>
            <p:nvPr/>
          </p:nvSpPr>
          <p:spPr>
            <a:xfrm>
              <a:off x="5354338" y="5876521"/>
              <a:ext cx="2306618" cy="436197"/>
            </a:xfrm>
            <a:prstGeom prst="rect">
              <a:avLst/>
            </a:prstGeom>
            <a:noFill/>
          </p:spPr>
          <p:txBody>
            <a:bodyPr wrap="square" lIns="0" tIns="0" rIns="0" bIns="0">
              <a:noAutofit/>
            </a:bodyPr>
            <a:lstStyle/>
            <a:p>
              <a:pPr marR="0">
                <a:spcBef>
                  <a:spcPts val="2000"/>
                </a:spcBef>
                <a:spcAft>
                  <a:spcPts val="600"/>
                </a:spcAft>
                <a:buNone/>
              </a:pPr>
              <a:r>
                <a:rPr lang="fi-FI" sz="1100" u="sng" dirty="0">
                  <a:solidFill>
                    <a:schemeClr val="tx2"/>
                  </a:solidFill>
                  <a:latin typeface="Lato" panose="020F0502020204030203" pitchFamily="34" charset="77"/>
                  <a:hlinkClick r:id="rId4"/>
                </a:rPr>
                <a:t>Lue lisää Excel-aineiston välilehdeltä </a:t>
              </a:r>
              <a:br>
                <a:rPr lang="fi-FI" sz="1100" u="sng" dirty="0">
                  <a:solidFill>
                    <a:schemeClr val="tx2"/>
                  </a:solidFill>
                  <a:latin typeface="Lato" panose="020F0502020204030203" pitchFamily="34" charset="77"/>
                  <a:hlinkClick r:id="rId4"/>
                </a:rPr>
              </a:br>
              <a:r>
                <a:rPr lang="fi-FI" sz="1100" u="sng" dirty="0">
                  <a:solidFill>
                    <a:schemeClr val="tx2"/>
                  </a:solidFill>
                  <a:latin typeface="Lato" panose="020F0502020204030203" pitchFamily="34" charset="77"/>
                  <a:hlinkClick r:id="rId4"/>
                </a:rPr>
                <a:t>4. </a:t>
              </a:r>
              <a:r>
                <a:rPr lang="fi-FI" sz="1100" u="sng" dirty="0">
                  <a:solidFill>
                    <a:schemeClr val="tx2"/>
                  </a:solidFill>
                  <a:latin typeface="Lato" panose="020F0502020204030203" pitchFamily="34" charset="77"/>
                </a:rPr>
                <a:t>Energiapalvelun tavoitteet.</a:t>
              </a:r>
            </a:p>
          </p:txBody>
        </p:sp>
        <p:sp>
          <p:nvSpPr>
            <p:cNvPr id="10" name="Pyöristetty suorakulmio 9">
              <a:extLst>
                <a:ext uri="{FF2B5EF4-FFF2-40B4-BE49-F238E27FC236}">
                  <a16:creationId xmlns:a16="http://schemas.microsoft.com/office/drawing/2014/main" id="{90448C24-E30A-3A2F-51C0-69E1071E9CD6}"/>
                </a:ext>
                <a:ext uri="{C183D7F6-B498-43B3-948B-1728B52AA6E4}">
                  <adec:decorative xmlns:adec="http://schemas.microsoft.com/office/drawing/2017/decorative" val="1"/>
                </a:ext>
              </a:extLst>
            </p:cNvPr>
            <p:cNvSpPr/>
            <p:nvPr/>
          </p:nvSpPr>
          <p:spPr>
            <a:xfrm>
              <a:off x="4623767" y="5767140"/>
              <a:ext cx="3172991" cy="586995"/>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pic>
        <p:nvPicPr>
          <p:cNvPr id="20" name="Kuva 19">
            <a:extLst>
              <a:ext uri="{FF2B5EF4-FFF2-40B4-BE49-F238E27FC236}">
                <a16:creationId xmlns:a16="http://schemas.microsoft.com/office/drawing/2014/main" id="{1400EFBC-135F-F844-562C-83895A6C24E0}"/>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rot="2931571">
            <a:off x="6160928" y="2151402"/>
            <a:ext cx="687466" cy="585896"/>
          </a:xfrm>
          <a:prstGeom prst="rect">
            <a:avLst/>
          </a:prstGeom>
        </p:spPr>
      </p:pic>
      <p:pic>
        <p:nvPicPr>
          <p:cNvPr id="21" name="Kuva 20">
            <a:extLst>
              <a:ext uri="{FF2B5EF4-FFF2-40B4-BE49-F238E27FC236}">
                <a16:creationId xmlns:a16="http://schemas.microsoft.com/office/drawing/2014/main" id="{4A7DF620-C123-8395-B3BE-7683658A37F8}"/>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5"/>
              </a:ext>
            </a:extLst>
          </a:blip>
          <a:stretch>
            <a:fillRect/>
          </a:stretch>
        </p:blipFill>
        <p:spPr>
          <a:xfrm rot="2931571">
            <a:off x="6078281" y="3052425"/>
            <a:ext cx="687466" cy="585896"/>
          </a:xfrm>
          <a:prstGeom prst="rect">
            <a:avLst/>
          </a:prstGeom>
        </p:spPr>
      </p:pic>
      <p:sp>
        <p:nvSpPr>
          <p:cNvPr id="14" name="Dian numeron paikkamerkki 1">
            <a:extLst>
              <a:ext uri="{FF2B5EF4-FFF2-40B4-BE49-F238E27FC236}">
                <a16:creationId xmlns:a16="http://schemas.microsoft.com/office/drawing/2014/main" id="{D9A81AD1-888C-E115-2350-C0ADBAF83712}"/>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43</a:t>
            </a:fld>
            <a:endParaRPr lang="fi-FI" dirty="0"/>
          </a:p>
        </p:txBody>
      </p:sp>
      <p:pic>
        <p:nvPicPr>
          <p:cNvPr id="11" name="Kuva 10">
            <a:extLst>
              <a:ext uri="{FF2B5EF4-FFF2-40B4-BE49-F238E27FC236}">
                <a16:creationId xmlns:a16="http://schemas.microsoft.com/office/drawing/2014/main" id="{B0C85DF4-1975-CBE7-9559-B3F82FE65E8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61312236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41D356-4E0C-29DB-0461-7511EF3406E3}"/>
              </a:ext>
            </a:extLst>
          </p:cNvPr>
          <p:cNvSpPr>
            <a:spLocks noGrp="1"/>
          </p:cNvSpPr>
          <p:nvPr>
            <p:ph type="title"/>
          </p:nvPr>
        </p:nvSpPr>
        <p:spPr>
          <a:xfrm>
            <a:off x="0" y="540000"/>
            <a:ext cx="11650413" cy="574425"/>
          </a:xfrm>
        </p:spPr>
        <p:txBody>
          <a:bodyPr/>
          <a:lstStyle/>
          <a:p>
            <a:r>
              <a:rPr lang="fi-FI" dirty="0"/>
              <a:t>Markkinavuoropuhelu</a:t>
            </a:r>
          </a:p>
        </p:txBody>
      </p:sp>
      <p:sp>
        <p:nvSpPr>
          <p:cNvPr id="3" name="Sisällön paikkamerkki 2">
            <a:extLst>
              <a:ext uri="{FF2B5EF4-FFF2-40B4-BE49-F238E27FC236}">
                <a16:creationId xmlns:a16="http://schemas.microsoft.com/office/drawing/2014/main" id="{27C61180-6208-C9AF-3FB8-405806FB6210}"/>
              </a:ext>
            </a:extLst>
          </p:cNvPr>
          <p:cNvSpPr>
            <a:spLocks noGrp="1"/>
          </p:cNvSpPr>
          <p:nvPr>
            <p:ph idx="1"/>
          </p:nvPr>
        </p:nvSpPr>
        <p:spPr>
          <a:xfrm>
            <a:off x="720000" y="1439998"/>
            <a:ext cx="10930413" cy="5037001"/>
          </a:xfrm>
        </p:spPr>
        <p:txBody>
          <a:bodyPr numCol="2" spcCol="252000"/>
          <a:lstStyle/>
          <a:p>
            <a:pPr>
              <a:lnSpc>
                <a:spcPts val="1700"/>
              </a:lnSpc>
              <a:spcBef>
                <a:spcPts val="0"/>
              </a:spcBef>
              <a:spcAft>
                <a:spcPts val="1700"/>
              </a:spcAft>
            </a:pPr>
            <a:r>
              <a:rPr lang="fi-FI" sz="1400" dirty="0">
                <a:ea typeface="Calibri"/>
                <a:cs typeface="Calibri"/>
              </a:rPr>
              <a:t>Uudenlaista hankintaa valmisteltaessa yhteistyö ja yhteydenpito yritysten ja kaupunkien asiantuntijoiden kesken on erittäin tärkeää. Pilottikohteiden hankintojen edistämisessä oltiin aktiivisesti yhteydessä yrityksiin. Espoon piloteissa energiaoperaattoreilta selvitettiin indikatiivisten tarjouspyyntöjen avulla kiinnostusta tarjota lämpöä palveluna, ja saatiin selville myös lämmön hinnan kilpailukyky verrattuna kaukolämpöön. Indikatiivisista tarjous-pyynnöistä voit lukea sivuilta 24</a:t>
            </a:r>
            <a:r>
              <a:rPr lang="fi-FI" sz="1400" dirty="0">
                <a:ea typeface="Calibri"/>
                <a:cs typeface="Arial"/>
              </a:rPr>
              <a:t>–</a:t>
            </a:r>
            <a:r>
              <a:rPr lang="fi-FI" sz="1400" dirty="0">
                <a:ea typeface="Calibri"/>
                <a:cs typeface="Calibri"/>
              </a:rPr>
              <a:t>28.</a:t>
            </a:r>
          </a:p>
          <a:p>
            <a:pPr>
              <a:spcBef>
                <a:spcPts val="0"/>
              </a:spcBef>
              <a:spcAft>
                <a:spcPts val="1700"/>
              </a:spcAft>
            </a:pPr>
            <a:r>
              <a:rPr lang="fi-FI" sz="1400" dirty="0">
                <a:ea typeface="Calibri"/>
                <a:cs typeface="Calibri"/>
              </a:rPr>
              <a:t>Lisäksi ENPA-hankkeen aikana tavattiin yrityksiä ja perehdyttiin niiden toimintamalleihin ja palveluihin. Yleisissä markkinainfo-tilaisuuksissa keskusteltiin yritysten kanssa valmisteluun liittyvistä kysymyksistä ja haasteista. Niiden avulla saatiin selville, että </a:t>
            </a:r>
            <a:r>
              <a:rPr lang="fi-FI" sz="1400" dirty="0">
                <a:cs typeface="Calibri"/>
              </a:rPr>
              <a:t>energiapalveluyrityksillä on kiinnostusta tarjota aluetason energiaratkaisuja. </a:t>
            </a:r>
            <a:r>
              <a:rPr lang="fi-FI" sz="1400">
                <a:cs typeface="Calibri"/>
              </a:rPr>
              <a:t>Pilotissa toteutettu tekninen vuoropuhelu keskittyi hyvinkin yksityiskohtaisiin hankinnan kysymyksiin kyseisessä kohteessa. </a:t>
            </a:r>
            <a:r>
              <a:rPr lang="fi-FI" sz="1400" dirty="0">
                <a:cs typeface="Calibri"/>
              </a:rPr>
              <a:t>Siihen lähetettiin kysymykset kaikille </a:t>
            </a:r>
            <a:br>
              <a:rPr lang="fi-FI" sz="1400" dirty="0">
                <a:cs typeface="Calibri"/>
              </a:rPr>
            </a:br>
            <a:r>
              <a:rPr lang="fi-FI" sz="1400" dirty="0">
                <a:ea typeface="Calibri"/>
                <a:cs typeface="Calibri"/>
              </a:rPr>
              <a:t>tiedossa oleville energiapalveluyrityksille. </a:t>
            </a:r>
          </a:p>
          <a:p>
            <a:pPr>
              <a:spcBef>
                <a:spcPts val="0"/>
              </a:spcBef>
            </a:pPr>
            <a:endParaRPr lang="fi-FI" sz="1400" dirty="0">
              <a:ea typeface="Calibri"/>
              <a:cs typeface="Calibri"/>
            </a:endParaRPr>
          </a:p>
          <a:p>
            <a:pPr>
              <a:spcBef>
                <a:spcPts val="0"/>
              </a:spcBef>
            </a:pPr>
            <a:endParaRPr lang="fi-FI" sz="1400" dirty="0">
              <a:ea typeface="Calibri"/>
              <a:cs typeface="Calibri"/>
            </a:endParaRPr>
          </a:p>
          <a:p>
            <a:endParaRPr lang="fi-FI" sz="1400" dirty="0">
              <a:ea typeface="Calibri"/>
              <a:cs typeface="Calibri"/>
            </a:endParaRPr>
          </a:p>
          <a:p>
            <a:pPr>
              <a:spcBef>
                <a:spcPts val="0"/>
              </a:spcBef>
            </a:pPr>
            <a:r>
              <a:rPr lang="fi-FI" sz="1400" dirty="0">
                <a:ea typeface="Calibri"/>
                <a:cs typeface="Calibri"/>
              </a:rPr>
              <a:t>Yleiset ohjeet markkinavuoropuhelun toteuttamiseen:</a:t>
            </a:r>
          </a:p>
          <a:p>
            <a:pPr marL="288000" indent="-144000">
              <a:lnSpc>
                <a:spcPts val="1700"/>
              </a:lnSpc>
              <a:spcBef>
                <a:spcPts val="0"/>
              </a:spcBef>
              <a:buSzPct val="120000"/>
              <a:buFont typeface="Arial" panose="020B0604020202020204" pitchFamily="34" charset="0"/>
              <a:buChar char="•"/>
            </a:pPr>
            <a:r>
              <a:rPr lang="fi-FI" sz="1400" dirty="0"/>
              <a:t>Julkaise ennakkoilmoitus ja mahdollinen tietopyyntö, johon tarjoajat lähettävät vastauksensa.</a:t>
            </a:r>
          </a:p>
          <a:p>
            <a:pPr marL="288000" indent="-144000">
              <a:lnSpc>
                <a:spcPts val="1700"/>
              </a:lnSpc>
              <a:spcBef>
                <a:spcPts val="0"/>
              </a:spcBef>
              <a:buSzPct val="120000"/>
              <a:buFont typeface="Arial" panose="020B0604020202020204" pitchFamily="34" charset="0"/>
              <a:buChar char="•"/>
            </a:pPr>
            <a:r>
              <a:rPr lang="fi-FI" sz="1400" dirty="0"/>
              <a:t>Järjestä informaatiotilaisuuksia, joissa kiinnostuneille tarjoajille annetaan hyvissä ajoin ennen tarjouspyynnön julkaisemista tietoa tulevista hankinnoista tai yksittäistä hankintaa koskevista suunnitelmista. Informaatiotilaisuuksia järjestetään tyypillisesti useille toimittajille. </a:t>
            </a:r>
          </a:p>
          <a:p>
            <a:pPr marL="288000" indent="-144000">
              <a:lnSpc>
                <a:spcPts val="1700"/>
              </a:lnSpc>
              <a:spcBef>
                <a:spcPts val="0"/>
              </a:spcBef>
              <a:buSzPct val="120000"/>
              <a:buFont typeface="Arial" panose="020B0604020202020204" pitchFamily="34" charset="0"/>
              <a:buChar char="•"/>
            </a:pPr>
            <a:r>
              <a:rPr lang="fi-FI" sz="1400" dirty="0"/>
              <a:t>Järjestä kahdenvälisiä, yrityskohtaisia tapaamisia tarjoajien tasapuolinen kohtelu huomioiden.</a:t>
            </a:r>
          </a:p>
          <a:p>
            <a:pPr marL="288000" indent="-144000">
              <a:lnSpc>
                <a:spcPts val="1700"/>
              </a:lnSpc>
              <a:spcBef>
                <a:spcPts val="0"/>
              </a:spcBef>
              <a:buSzPct val="120000"/>
              <a:buFont typeface="Arial" panose="020B0604020202020204" pitchFamily="34" charset="0"/>
              <a:buChar char="•"/>
            </a:pPr>
            <a:r>
              <a:rPr lang="fi-FI" sz="1400" dirty="0"/>
              <a:t>Järjestä hankinta-asiakirjojen tai muun materiaalin kommentointikierros.  </a:t>
            </a:r>
          </a:p>
          <a:p>
            <a:pPr marL="540000" lvl="1" indent="0">
              <a:lnSpc>
                <a:spcPts val="1700"/>
              </a:lnSpc>
              <a:spcBef>
                <a:spcPts val="600"/>
              </a:spcBef>
              <a:buNone/>
            </a:pPr>
            <a:r>
              <a:rPr lang="fi-FI" dirty="0">
                <a:solidFill>
                  <a:schemeClr val="tx2"/>
                </a:solidFill>
                <a:cs typeface="Calibri"/>
              </a:rPr>
              <a:t>Lisätietoja: </a:t>
            </a:r>
          </a:p>
          <a:p>
            <a:pPr marL="540000" lvl="1" indent="0">
              <a:lnSpc>
                <a:spcPts val="1700"/>
              </a:lnSpc>
              <a:buNone/>
            </a:pPr>
            <a:r>
              <a:rPr lang="fi-FI" dirty="0">
                <a:solidFill>
                  <a:schemeClr val="tx2"/>
                </a:solidFill>
                <a:cs typeface="Calibri"/>
                <a:hlinkClick r:id="rId3">
                  <a:extLst>
                    <a:ext uri="{A12FA001-AC4F-418D-AE19-62706E023703}">
                      <ahyp:hlinkClr xmlns:ahyp="http://schemas.microsoft.com/office/drawing/2018/hyperlinkcolor" val="tx"/>
                    </a:ext>
                  </a:extLst>
                </a:hlinkClick>
              </a:rPr>
              <a:t>Markkinakartoituksen tai -vuoropuhelun toteuttaminen KEINO-osaamiskeskuksen sivulla.</a:t>
            </a:r>
            <a:endParaRPr lang="fi-FI" dirty="0">
              <a:solidFill>
                <a:schemeClr val="tx2"/>
              </a:solidFill>
              <a:cs typeface="Calibri"/>
            </a:endParaRPr>
          </a:p>
          <a:p>
            <a:pPr marL="540000" lvl="1" indent="0">
              <a:lnSpc>
                <a:spcPts val="1700"/>
              </a:lnSpc>
              <a:buNone/>
            </a:pPr>
            <a:r>
              <a:rPr lang="fi-FI" dirty="0">
                <a:solidFill>
                  <a:schemeClr val="tx2"/>
                </a:solidFill>
                <a:cs typeface="Calibri"/>
                <a:hlinkClick r:id="rId4">
                  <a:extLst>
                    <a:ext uri="{A12FA001-AC4F-418D-AE19-62706E023703}">
                      <ahyp:hlinkClr xmlns:ahyp="http://schemas.microsoft.com/office/drawing/2018/hyperlinkcolor" val="tx"/>
                    </a:ext>
                  </a:extLst>
                </a:hlinkClick>
              </a:rPr>
              <a:t>Markkinavuoropuhelu energiatehokkuuspalveluiden hankinnassa (PDF)</a:t>
            </a:r>
            <a:r>
              <a:rPr lang="fi-FI" dirty="0">
                <a:solidFill>
                  <a:schemeClr val="tx2"/>
                </a:solidFill>
                <a:cs typeface="Calibri"/>
              </a:rPr>
              <a:t>.</a:t>
            </a:r>
          </a:p>
          <a:p>
            <a:endParaRPr lang="fi-FI" sz="1400" dirty="0"/>
          </a:p>
        </p:txBody>
      </p:sp>
      <p:grpSp>
        <p:nvGrpSpPr>
          <p:cNvPr id="4" name="Ryhmä 3">
            <a:extLst>
              <a:ext uri="{FF2B5EF4-FFF2-40B4-BE49-F238E27FC236}">
                <a16:creationId xmlns:a16="http://schemas.microsoft.com/office/drawing/2014/main" id="{62A78F8E-62A3-DCDD-351A-38E26BE7D4A0}"/>
              </a:ext>
              <a:ext uri="{C183D7F6-B498-43B3-948B-1728B52AA6E4}">
                <adec:decorative xmlns:adec="http://schemas.microsoft.com/office/drawing/2017/decorative" val="1"/>
              </a:ext>
            </a:extLst>
          </p:cNvPr>
          <p:cNvGrpSpPr/>
          <p:nvPr/>
        </p:nvGrpSpPr>
        <p:grpSpPr>
          <a:xfrm>
            <a:off x="6454050" y="4799687"/>
            <a:ext cx="293028" cy="319667"/>
            <a:chOff x="7953284" y="441396"/>
            <a:chExt cx="503818" cy="549620"/>
          </a:xfrm>
        </p:grpSpPr>
        <p:sp>
          <p:nvSpPr>
            <p:cNvPr id="5" name="Ellipsi 4">
              <a:extLst>
                <a:ext uri="{FF2B5EF4-FFF2-40B4-BE49-F238E27FC236}">
                  <a16:creationId xmlns:a16="http://schemas.microsoft.com/office/drawing/2014/main" id="{3255A900-1327-6CC1-7473-AEE21A2C1AFD}"/>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6" name="Kuva 5">
              <a:extLst>
                <a:ext uri="{FF2B5EF4-FFF2-40B4-BE49-F238E27FC236}">
                  <a16:creationId xmlns:a16="http://schemas.microsoft.com/office/drawing/2014/main" id="{10233025-36C3-A3F3-8A6E-BE1981CEE0E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953284" y="441396"/>
              <a:ext cx="503818" cy="549620"/>
            </a:xfrm>
            <a:prstGeom prst="rect">
              <a:avLst/>
            </a:prstGeom>
          </p:spPr>
        </p:pic>
      </p:grpSp>
      <p:sp>
        <p:nvSpPr>
          <p:cNvPr id="9" name="Dian numeron paikkamerkki 1">
            <a:extLst>
              <a:ext uri="{FF2B5EF4-FFF2-40B4-BE49-F238E27FC236}">
                <a16:creationId xmlns:a16="http://schemas.microsoft.com/office/drawing/2014/main" id="{BAEE688F-EC8A-E6D0-E38A-0F69E4EA3604}"/>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44</a:t>
            </a:fld>
            <a:endParaRPr lang="fi-FI" dirty="0"/>
          </a:p>
        </p:txBody>
      </p:sp>
      <p:pic>
        <p:nvPicPr>
          <p:cNvPr id="7" name="Kuva 6">
            <a:extLst>
              <a:ext uri="{FF2B5EF4-FFF2-40B4-BE49-F238E27FC236}">
                <a16:creationId xmlns:a16="http://schemas.microsoft.com/office/drawing/2014/main" id="{73FB7C52-6C47-371D-91BF-DEECF583404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3765908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46CE56C2-AF13-3F56-3F7F-CDB4F0101E7F}"/>
              </a:ext>
            </a:extLst>
          </p:cNvPr>
          <p:cNvSpPr>
            <a:spLocks noGrp="1"/>
          </p:cNvSpPr>
          <p:nvPr>
            <p:ph type="title"/>
          </p:nvPr>
        </p:nvSpPr>
        <p:spPr>
          <a:xfrm>
            <a:off x="0" y="540000"/>
            <a:ext cx="11650413" cy="574425"/>
          </a:xfrm>
        </p:spPr>
        <p:txBody>
          <a:bodyPr/>
          <a:lstStyle/>
          <a:p>
            <a:r>
              <a:rPr lang="fi-FI" dirty="0"/>
              <a:t>Tarjouspyynnön valmistelu</a:t>
            </a:r>
          </a:p>
        </p:txBody>
      </p:sp>
      <p:sp>
        <p:nvSpPr>
          <p:cNvPr id="3" name="Sisällön paikkamerkki 2">
            <a:extLst>
              <a:ext uri="{FF2B5EF4-FFF2-40B4-BE49-F238E27FC236}">
                <a16:creationId xmlns:a16="http://schemas.microsoft.com/office/drawing/2014/main" id="{64B41AE6-C968-4281-2FB7-2F0F78B88D0E}"/>
              </a:ext>
            </a:extLst>
          </p:cNvPr>
          <p:cNvSpPr>
            <a:spLocks noGrp="1"/>
          </p:cNvSpPr>
          <p:nvPr>
            <p:ph idx="1"/>
          </p:nvPr>
        </p:nvSpPr>
        <p:spPr>
          <a:xfrm>
            <a:off x="720000" y="1392374"/>
            <a:ext cx="10930413" cy="4976174"/>
          </a:xfrm>
        </p:spPr>
        <p:txBody>
          <a:bodyPr numCol="2" spcCol="180000"/>
          <a:lstStyle/>
          <a:p>
            <a:pPr>
              <a:lnSpc>
                <a:spcPts val="1700"/>
              </a:lnSpc>
              <a:spcBef>
                <a:spcPts val="0"/>
              </a:spcBef>
              <a:spcAft>
                <a:spcPts val="1700"/>
              </a:spcAft>
            </a:pPr>
            <a:r>
              <a:rPr lang="fi-FI" sz="1400" b="1" dirty="0">
                <a:ea typeface="Calibri"/>
                <a:cs typeface="Calibri"/>
              </a:rPr>
              <a:t>Markkinavuoropuhelu</a:t>
            </a:r>
            <a:r>
              <a:rPr lang="fi-FI" sz="1400" dirty="0">
                <a:ea typeface="Calibri"/>
                <a:cs typeface="Calibri"/>
              </a:rPr>
              <a:t> (katso sivu 44) auttaa täsmentämään tarjouspyynnön sisältöä. Vuoropuhelun avulla hankintayksikkö </a:t>
            </a:r>
            <a:br>
              <a:rPr lang="fi-FI" sz="1400" dirty="0">
                <a:ea typeface="Calibri"/>
                <a:cs typeface="Calibri"/>
              </a:rPr>
            </a:br>
            <a:r>
              <a:rPr lang="fi-FI" sz="1400" dirty="0">
                <a:ea typeface="Calibri"/>
                <a:cs typeface="Calibri"/>
              </a:rPr>
              <a:t>saa arvokasta tietoa markkinoilla olevista ratkaisuvaihtoehdoista, teknologioista ja hinnoitteluperusteista ennen varsinaisen tarjouspyynnön laadintaa.</a:t>
            </a:r>
          </a:p>
          <a:p>
            <a:pPr>
              <a:lnSpc>
                <a:spcPts val="1700"/>
              </a:lnSpc>
              <a:spcBef>
                <a:spcPts val="0"/>
              </a:spcBef>
              <a:spcAft>
                <a:spcPts val="1700"/>
              </a:spcAft>
            </a:pPr>
            <a:r>
              <a:rPr lang="fi-FI" sz="1400" b="1" dirty="0">
                <a:ea typeface="Calibri"/>
                <a:cs typeface="Calibri"/>
              </a:rPr>
              <a:t>Tarjoajien käytettävissä oleva lähtöaineisto </a:t>
            </a:r>
            <a:r>
              <a:rPr lang="fi-FI" sz="1400" dirty="0">
                <a:ea typeface="Calibri"/>
                <a:cs typeface="Calibri"/>
              </a:rPr>
              <a:t>on keskeinen onnis-</a:t>
            </a:r>
            <a:r>
              <a:rPr lang="fi-FI" sz="1400" dirty="0" err="1">
                <a:ea typeface="Calibri"/>
                <a:cs typeface="Calibri"/>
              </a:rPr>
              <a:t>tuneen</a:t>
            </a:r>
            <a:r>
              <a:rPr lang="fi-FI" sz="1400" dirty="0">
                <a:ea typeface="Calibri"/>
                <a:cs typeface="Calibri"/>
              </a:rPr>
              <a:t> tarjousprosessin edellytys. Tarjouspyyntövaiheessa on hyödyllistä, että tarjoajilla on käytössä alustava hankesuunnitelma </a:t>
            </a:r>
            <a:br>
              <a:rPr lang="fi-FI" sz="1400" dirty="0">
                <a:ea typeface="Calibri"/>
                <a:cs typeface="Calibri"/>
              </a:rPr>
            </a:br>
            <a:r>
              <a:rPr lang="fi-FI" sz="1400" dirty="0">
                <a:ea typeface="Calibri"/>
                <a:cs typeface="Calibri"/>
              </a:rPr>
              <a:t>tai kohteen/alueen energiaselvitys, josta ilmenee luotettavasti </a:t>
            </a:r>
            <a:br>
              <a:rPr lang="fi-FI" sz="1400" dirty="0">
                <a:ea typeface="Calibri"/>
                <a:cs typeface="Calibri"/>
              </a:rPr>
            </a:br>
            <a:r>
              <a:rPr lang="fi-FI" sz="1400" dirty="0">
                <a:ea typeface="Calibri"/>
                <a:cs typeface="Calibri"/>
              </a:rPr>
              <a:t>alueen energiantuotannon kannalta keskeiset teknistaloudelliset reunaehdot. </a:t>
            </a:r>
          </a:p>
          <a:p>
            <a:pPr>
              <a:lnSpc>
                <a:spcPts val="1700"/>
              </a:lnSpc>
              <a:spcBef>
                <a:spcPts val="0"/>
              </a:spcBef>
              <a:spcAft>
                <a:spcPts val="1700"/>
              </a:spcAft>
            </a:pPr>
            <a:r>
              <a:rPr lang="fi-FI" sz="1400" b="1" dirty="0">
                <a:ea typeface="Calibri"/>
                <a:cs typeface="Calibri"/>
              </a:rPr>
              <a:t>Indikatiiviset tarjoukset ja suunnitelmien tarkentuminen</a:t>
            </a:r>
            <a:r>
              <a:rPr lang="fi-FI" sz="1400" dirty="0">
                <a:ea typeface="Calibri"/>
                <a:cs typeface="Calibri"/>
              </a:rPr>
              <a:t>: Valmisteluvaiheessa kaupunki on jo voinut pyytää indikatiivisia </a:t>
            </a:r>
            <a:br>
              <a:rPr lang="fi-FI" sz="1400" dirty="0">
                <a:ea typeface="Calibri"/>
                <a:cs typeface="Calibri"/>
              </a:rPr>
            </a:br>
            <a:r>
              <a:rPr lang="fi-FI" sz="1400" dirty="0">
                <a:ea typeface="Calibri"/>
                <a:cs typeface="Calibri"/>
              </a:rPr>
              <a:t>eli alustavia tarjouksia kohteen sen hetkisen tiedon perusteella. Tilausvaiheeseen tultaessa suunnitelmat ovat yleensä tarkentuneet merkittävästi, ja alkuperäisiin suunnitelmiin saattaa tulla isojakin muutoksia esimerkiksi rakennusohjelman, energiajärjestelmän mitoituksen tai alueellisen yhteistyön osalta. </a:t>
            </a:r>
          </a:p>
          <a:p>
            <a:pPr>
              <a:lnSpc>
                <a:spcPts val="1700"/>
              </a:lnSpc>
              <a:spcBef>
                <a:spcPts val="0"/>
              </a:spcBef>
              <a:spcAft>
                <a:spcPts val="1700"/>
              </a:spcAft>
            </a:pPr>
            <a:br>
              <a:rPr lang="fi-FI" sz="1400" b="1" dirty="0">
                <a:ea typeface="Calibri"/>
                <a:cs typeface="Calibri"/>
              </a:rPr>
            </a:br>
            <a:br>
              <a:rPr lang="fi-FI" sz="1400" b="1" dirty="0">
                <a:ea typeface="Calibri"/>
                <a:cs typeface="Calibri"/>
              </a:rPr>
            </a:br>
            <a:r>
              <a:rPr lang="fi-FI" sz="1400" b="1" dirty="0">
                <a:ea typeface="Calibri"/>
                <a:cs typeface="Calibri"/>
              </a:rPr>
              <a:t>Lopullisen tarjouspyynnön </a:t>
            </a:r>
            <a:r>
              <a:rPr lang="fi-FI" sz="1400" dirty="0">
                <a:ea typeface="Calibri"/>
                <a:cs typeface="Calibri"/>
              </a:rPr>
              <a:t>energiaoperaattorista tekee kiinteistön rakennusvaiheen omistaja. Tilaaja voi olla kiinteistöön tai kortteliin valittu rakennuttaja, sijoitusyhtiö tai joissain tapauksissa kaupunki itse – esimerkiksi silloin, kun kyse on kaupungin omistamasta kohteesta tai laajemmasta alueellisesta energiaratkaisusta.</a:t>
            </a:r>
          </a:p>
          <a:p>
            <a:pPr>
              <a:lnSpc>
                <a:spcPts val="1700"/>
              </a:lnSpc>
              <a:spcBef>
                <a:spcPts val="0"/>
              </a:spcBef>
              <a:spcAft>
                <a:spcPts val="1700"/>
              </a:spcAft>
            </a:pPr>
            <a:r>
              <a:rPr lang="fi-FI" sz="1400" b="1" dirty="0">
                <a:ea typeface="Calibri"/>
                <a:cs typeface="Calibri"/>
              </a:rPr>
              <a:t>Hankinnan sisällön kuvaus ja sopimusasiakirjat:</a:t>
            </a:r>
            <a:r>
              <a:rPr lang="fi-FI" sz="1400" dirty="0">
                <a:ea typeface="Calibri"/>
                <a:cs typeface="Calibri"/>
              </a:rPr>
              <a:t> Tarjouspyyntövaiheessa on esitettävä mahdollisimman tarkasti hankinnan sisällön kuvaus sekä käytettävät sopimusasiakirjat </a:t>
            </a:r>
            <a:br>
              <a:rPr lang="fi-FI" sz="1400" dirty="0">
                <a:ea typeface="Calibri"/>
                <a:cs typeface="Calibri"/>
              </a:rPr>
            </a:br>
            <a:r>
              <a:rPr lang="fi-FI" sz="1400" dirty="0">
                <a:ea typeface="Calibri"/>
                <a:cs typeface="Calibri"/>
              </a:rPr>
              <a:t>(katso sivut 50</a:t>
            </a:r>
            <a:r>
              <a:rPr lang="fi-FI" sz="1400" dirty="0">
                <a:ea typeface="Calibri"/>
                <a:cs typeface="Arial"/>
              </a:rPr>
              <a:t>–</a:t>
            </a:r>
            <a:r>
              <a:rPr lang="fi-FI" sz="1400" dirty="0">
                <a:ea typeface="Calibri"/>
                <a:cs typeface="Calibri"/>
              </a:rPr>
              <a:t>52). Selkeä sopimuskehys vähentää tulkinta-erimielisyyksiä myöhemmin ja antaa tarjoajille realistisen kuvan sitoutumisen laajuudesta.</a:t>
            </a:r>
          </a:p>
          <a:p>
            <a:pPr>
              <a:lnSpc>
                <a:spcPts val="1700"/>
              </a:lnSpc>
              <a:spcBef>
                <a:spcPts val="0"/>
              </a:spcBef>
              <a:spcAft>
                <a:spcPts val="1700"/>
              </a:spcAft>
            </a:pPr>
            <a:r>
              <a:rPr lang="fi-FI" sz="1400" b="1" dirty="0">
                <a:ea typeface="Calibri"/>
                <a:cs typeface="Calibri"/>
              </a:rPr>
              <a:t>Kohdekäynti</a:t>
            </a:r>
            <a:r>
              <a:rPr lang="fi-FI" sz="1400" dirty="0">
                <a:ea typeface="Calibri"/>
                <a:cs typeface="Calibri"/>
              </a:rPr>
              <a:t> tarjouspyyntövaiheessa on erittäin suositeltavaa järjestää, jotta potentiaaliset tarjoajat voivat tutustua kohde-kiinteistöön tai alueeseen omakohtaisesti. Käynnin yhteydessä tarjoajat voivat arvioida muun muassa teknisiä liittymiskohtia, tilojen soveltuvuutta teknisille laitteistoille sekä muita fyysisiä reunaehtoja. </a:t>
            </a:r>
          </a:p>
          <a:p>
            <a:pPr>
              <a:lnSpc>
                <a:spcPts val="1700"/>
              </a:lnSpc>
              <a:spcBef>
                <a:spcPts val="0"/>
              </a:spcBef>
              <a:spcAft>
                <a:spcPts val="1700"/>
              </a:spcAft>
            </a:pPr>
            <a:r>
              <a:rPr lang="fi-FI" sz="1400" b="1" dirty="0">
                <a:ea typeface="Calibri"/>
                <a:cs typeface="Calibri"/>
              </a:rPr>
              <a:t>Tarjousten arviointiperusteet</a:t>
            </a:r>
            <a:r>
              <a:rPr lang="fi-FI" sz="1400" dirty="0">
                <a:ea typeface="Calibri"/>
                <a:cs typeface="Calibri"/>
              </a:rPr>
              <a:t> on esitettävä tarjouspyyntöaineistossa yksiselitteisesti ja läpinäkyvästi (katso sivut 46</a:t>
            </a:r>
            <a:r>
              <a:rPr lang="fi-FI" sz="1400" dirty="0">
                <a:ea typeface="Calibri"/>
                <a:cs typeface="Arial"/>
              </a:rPr>
              <a:t>–</a:t>
            </a:r>
            <a:r>
              <a:rPr lang="fi-FI" sz="1400" dirty="0">
                <a:ea typeface="Calibri"/>
                <a:cs typeface="Calibri"/>
              </a:rPr>
              <a:t>47). Arviointi-perusteiden tulee olla tarjoajien tiedossa etukäteen, jotta he voivat kohdistaa tarjouksensa oikein. </a:t>
            </a:r>
          </a:p>
        </p:txBody>
      </p:sp>
      <p:sp>
        <p:nvSpPr>
          <p:cNvPr id="5" name="Dian numeron paikkamerkki 1">
            <a:extLst>
              <a:ext uri="{FF2B5EF4-FFF2-40B4-BE49-F238E27FC236}">
                <a16:creationId xmlns:a16="http://schemas.microsoft.com/office/drawing/2014/main" id="{BA67B820-2AA3-9DAE-81D1-8D0492F32950}"/>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45</a:t>
            </a:fld>
            <a:endParaRPr lang="fi-FI" dirty="0"/>
          </a:p>
        </p:txBody>
      </p:sp>
      <p:pic>
        <p:nvPicPr>
          <p:cNvPr id="4" name="Kuva 3">
            <a:extLst>
              <a:ext uri="{FF2B5EF4-FFF2-40B4-BE49-F238E27FC236}">
                <a16:creationId xmlns:a16="http://schemas.microsoft.com/office/drawing/2014/main" id="{6010D75F-30DF-94F3-A7C8-F116D219025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86052226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D470FDF-2FF0-1FC0-425D-E2D4A8FC8EDF}"/>
              </a:ext>
            </a:extLst>
          </p:cNvPr>
          <p:cNvSpPr>
            <a:spLocks noGrp="1"/>
          </p:cNvSpPr>
          <p:nvPr>
            <p:ph type="title"/>
          </p:nvPr>
        </p:nvSpPr>
        <p:spPr>
          <a:xfrm>
            <a:off x="0" y="540000"/>
            <a:ext cx="11334750" cy="914806"/>
          </a:xfrm>
        </p:spPr>
        <p:txBody>
          <a:bodyPr/>
          <a:lstStyle/>
          <a:p>
            <a:r>
              <a:rPr lang="fi-FI" dirty="0">
                <a:ea typeface="Lato"/>
                <a:cs typeface="Lato"/>
              </a:rPr>
              <a:t>Tarjouspyynnön keskeiset muuttujat ja vertailun helpottaminen</a:t>
            </a:r>
            <a:endParaRPr lang="fi-FI" dirty="0"/>
          </a:p>
        </p:txBody>
      </p:sp>
      <p:sp>
        <p:nvSpPr>
          <p:cNvPr id="3" name="Sisällön paikkamerkki 2">
            <a:extLst>
              <a:ext uri="{FF2B5EF4-FFF2-40B4-BE49-F238E27FC236}">
                <a16:creationId xmlns:a16="http://schemas.microsoft.com/office/drawing/2014/main" id="{3DE85904-887C-7948-D650-BD74E87EF0B6}"/>
              </a:ext>
            </a:extLst>
          </p:cNvPr>
          <p:cNvSpPr>
            <a:spLocks noGrp="1"/>
          </p:cNvSpPr>
          <p:nvPr>
            <p:ph idx="1"/>
          </p:nvPr>
        </p:nvSpPr>
        <p:spPr>
          <a:xfrm>
            <a:off x="720001" y="1733553"/>
            <a:ext cx="3831765" cy="4184403"/>
          </a:xfrm>
        </p:spPr>
        <p:txBody>
          <a:bodyPr numCol="1" spcCol="252000"/>
          <a:lstStyle/>
          <a:p>
            <a:pPr>
              <a:lnSpc>
                <a:spcPts val="1700"/>
              </a:lnSpc>
              <a:spcBef>
                <a:spcPts val="300"/>
              </a:spcBef>
              <a:spcAft>
                <a:spcPts val="300"/>
              </a:spcAft>
            </a:pPr>
            <a:r>
              <a:rPr lang="fi-FI" sz="1400" dirty="0">
                <a:ea typeface="Calibri"/>
                <a:cs typeface="Calibri"/>
              </a:rPr>
              <a:t>Tarjousten vertailu voi olla haastavaa, koska energiapalvelun tarjoajien hinnoittelut ja sopimusehdot eroavat toisistaan. Vertailun helpottamiseksi voi pohtia seuraavien hinnoittelumalliin liittyvien muuttujien lukitsemista jo tarjouspyyntöön:</a:t>
            </a:r>
          </a:p>
          <a:p>
            <a:pPr marL="288000" indent="-144000">
              <a:lnSpc>
                <a:spcPts val="1700"/>
              </a:lnSpc>
              <a:spcBef>
                <a:spcPts val="300"/>
              </a:spcBef>
              <a:spcAft>
                <a:spcPts val="300"/>
              </a:spcAft>
              <a:buSzPct val="120000"/>
              <a:buFont typeface="Arial" panose="020B0604020202020204" pitchFamily="34" charset="0"/>
              <a:buChar char="•"/>
            </a:pPr>
            <a:r>
              <a:rPr lang="fi-FI" sz="1400" dirty="0"/>
              <a:t>liittymismaksut ja sähköliittymän kulut</a:t>
            </a:r>
          </a:p>
          <a:p>
            <a:pPr marL="288000" indent="-144000">
              <a:lnSpc>
                <a:spcPts val="1700"/>
              </a:lnSpc>
              <a:spcBef>
                <a:spcPts val="0"/>
              </a:spcBef>
              <a:spcAft>
                <a:spcPts val="300"/>
              </a:spcAft>
              <a:buSzPct val="120000"/>
              <a:buFont typeface="Arial" panose="020B0604020202020204" pitchFamily="34" charset="0"/>
              <a:buChar char="•"/>
            </a:pPr>
            <a:r>
              <a:rPr lang="fi-FI" sz="1400" dirty="0"/>
              <a:t>perusmaksun rakenne (kk/vuosi) ja sisältö</a:t>
            </a:r>
          </a:p>
          <a:p>
            <a:pPr marL="288000" indent="-144000">
              <a:lnSpc>
                <a:spcPts val="1700"/>
              </a:lnSpc>
              <a:spcBef>
                <a:spcPts val="0"/>
              </a:spcBef>
              <a:spcAft>
                <a:spcPts val="300"/>
              </a:spcAft>
              <a:buSzPct val="120000"/>
              <a:buFont typeface="Arial" panose="020B0604020202020204" pitchFamily="34" charset="0"/>
              <a:buChar char="•"/>
            </a:pPr>
            <a:r>
              <a:rPr lang="fi-FI" sz="1400" dirty="0"/>
              <a:t>palvelumaksun sisältö: esim. laitteiden uusiminen, huolto, vikapäivystys, laitteiden sähkökustannukset, varaosat</a:t>
            </a:r>
          </a:p>
          <a:p>
            <a:pPr marL="288000" indent="-144000">
              <a:lnSpc>
                <a:spcPts val="1700"/>
              </a:lnSpc>
              <a:spcBef>
                <a:spcPts val="0"/>
              </a:spcBef>
              <a:spcAft>
                <a:spcPts val="300"/>
              </a:spcAft>
              <a:buSzPct val="120000"/>
              <a:buFont typeface="Arial" panose="020B0604020202020204" pitchFamily="34" charset="0"/>
              <a:buChar char="•"/>
            </a:pPr>
            <a:r>
              <a:rPr lang="fi-FI" sz="1400" dirty="0"/>
              <a:t>hinnankorotuksen indeksi ja tarkasteluväli: esim. palvelujen tuottajahintaindeksi tai energian tuottajahintaindeksi</a:t>
            </a:r>
          </a:p>
          <a:p>
            <a:pPr marL="288000" indent="-144000">
              <a:lnSpc>
                <a:spcPts val="1700"/>
              </a:lnSpc>
              <a:spcBef>
                <a:spcPts val="0"/>
              </a:spcBef>
              <a:spcAft>
                <a:spcPts val="300"/>
              </a:spcAft>
              <a:buSzPct val="120000"/>
              <a:buFont typeface="Arial" panose="020B0604020202020204" pitchFamily="34" charset="0"/>
              <a:buChar char="•"/>
            </a:pPr>
            <a:r>
              <a:rPr lang="fi-FI" sz="1400" dirty="0"/>
              <a:t>sopimuskauden minimipituus</a:t>
            </a:r>
          </a:p>
          <a:p>
            <a:pPr marL="288000" indent="-144000">
              <a:lnSpc>
                <a:spcPts val="1700"/>
              </a:lnSpc>
              <a:spcBef>
                <a:spcPts val="0"/>
              </a:spcBef>
              <a:spcAft>
                <a:spcPts val="300"/>
              </a:spcAft>
              <a:buSzPct val="120000"/>
              <a:buFont typeface="Arial" panose="020B0604020202020204" pitchFamily="34" charset="0"/>
              <a:buChar char="•"/>
            </a:pPr>
            <a:r>
              <a:rPr lang="fi-FI" sz="1400" dirty="0"/>
              <a:t>vertailtava hinnoittelu, esim. </a:t>
            </a:r>
            <a:r>
              <a:rPr lang="fi-FI" sz="1400" dirty="0" err="1"/>
              <a:t>LCoH</a:t>
            </a:r>
            <a:r>
              <a:rPr lang="fi-FI" sz="1400" dirty="0"/>
              <a:t> tai </a:t>
            </a:r>
            <a:r>
              <a:rPr lang="fi-FI" sz="1400" dirty="0" err="1"/>
              <a:t>LCoE</a:t>
            </a:r>
            <a:r>
              <a:rPr lang="fi-FI" sz="1400" dirty="0"/>
              <a:t>*</a:t>
            </a:r>
          </a:p>
          <a:p>
            <a:pPr marL="288000" indent="-144000">
              <a:lnSpc>
                <a:spcPts val="1700"/>
              </a:lnSpc>
              <a:spcBef>
                <a:spcPts val="0"/>
              </a:spcBef>
              <a:spcAft>
                <a:spcPts val="300"/>
              </a:spcAft>
              <a:buSzPct val="120000"/>
              <a:buFont typeface="Arial" panose="020B0604020202020204" pitchFamily="34" charset="0"/>
              <a:buChar char="•"/>
            </a:pPr>
            <a:r>
              <a:rPr lang="fi-FI" sz="1400" dirty="0"/>
              <a:t>lunastushinta­logiikka</a:t>
            </a:r>
          </a:p>
          <a:p>
            <a:pPr marL="288000" indent="-144000">
              <a:lnSpc>
                <a:spcPts val="1700"/>
              </a:lnSpc>
              <a:spcBef>
                <a:spcPts val="0"/>
              </a:spcBef>
              <a:spcAft>
                <a:spcPts val="300"/>
              </a:spcAft>
              <a:buSzPct val="120000"/>
              <a:buFont typeface="Arial" panose="020B0604020202020204" pitchFamily="34" charset="0"/>
              <a:buChar char="•"/>
            </a:pPr>
            <a:r>
              <a:rPr lang="fi-FI" sz="1400" dirty="0"/>
              <a:t>aluejäähdytyksen hinta-option rajaus.</a:t>
            </a:r>
            <a:endParaRPr lang="fi-FI" dirty="0"/>
          </a:p>
        </p:txBody>
      </p:sp>
      <p:cxnSp>
        <p:nvCxnSpPr>
          <p:cNvPr id="9" name="Suora yhdysviiva 8">
            <a:extLst>
              <a:ext uri="{FF2B5EF4-FFF2-40B4-BE49-F238E27FC236}">
                <a16:creationId xmlns:a16="http://schemas.microsoft.com/office/drawing/2014/main" id="{79B88F91-57CE-FB4E-92B0-36550C62FEAF}"/>
              </a:ext>
              <a:ext uri="{C183D7F6-B498-43B3-948B-1728B52AA6E4}">
                <adec:decorative xmlns:adec="http://schemas.microsoft.com/office/drawing/2017/decorative" val="1"/>
              </a:ext>
            </a:extLst>
          </p:cNvPr>
          <p:cNvCxnSpPr>
            <a:cxnSpLocks/>
          </p:cNvCxnSpPr>
          <p:nvPr/>
        </p:nvCxnSpPr>
        <p:spPr>
          <a:xfrm>
            <a:off x="843594" y="6257153"/>
            <a:ext cx="3532463"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8" name="Tekstiruutu 7">
            <a:extLst>
              <a:ext uri="{FF2B5EF4-FFF2-40B4-BE49-F238E27FC236}">
                <a16:creationId xmlns:a16="http://schemas.microsoft.com/office/drawing/2014/main" id="{21C38ECF-A115-ED32-C8A7-A09641CB067A}"/>
              </a:ext>
            </a:extLst>
          </p:cNvPr>
          <p:cNvSpPr txBox="1"/>
          <p:nvPr/>
        </p:nvSpPr>
        <p:spPr>
          <a:xfrm>
            <a:off x="777630" y="6284688"/>
            <a:ext cx="2766914" cy="261610"/>
          </a:xfrm>
          <a:prstGeom prst="rect">
            <a:avLst/>
          </a:prstGeom>
          <a:noFill/>
        </p:spPr>
        <p:txBody>
          <a:bodyPr wrap="square">
            <a:noAutofit/>
          </a:bodyPr>
          <a:lstStyle/>
          <a:p>
            <a:r>
              <a:rPr lang="en-US" sz="1100" dirty="0">
                <a:latin typeface="Lato" panose="020F0502020204030203" pitchFamily="34" charset="77"/>
                <a:cs typeface="Calibri"/>
              </a:rPr>
              <a:t>*Levelized Cost of Heating / Energy</a:t>
            </a:r>
          </a:p>
        </p:txBody>
      </p:sp>
      <p:sp>
        <p:nvSpPr>
          <p:cNvPr id="10" name="Suorakulmio 9">
            <a:extLst>
              <a:ext uri="{FF2B5EF4-FFF2-40B4-BE49-F238E27FC236}">
                <a16:creationId xmlns:a16="http://schemas.microsoft.com/office/drawing/2014/main" id="{0E1BA5FA-1DE9-B970-6395-1A124CCAFB71}"/>
              </a:ext>
              <a:ext uri="{C183D7F6-B498-43B3-948B-1728B52AA6E4}">
                <adec:decorative xmlns:adec="http://schemas.microsoft.com/office/drawing/2017/decorative" val="1"/>
              </a:ext>
            </a:extLst>
          </p:cNvPr>
          <p:cNvSpPr/>
          <p:nvPr/>
        </p:nvSpPr>
        <p:spPr>
          <a:xfrm>
            <a:off x="4614729" y="1598065"/>
            <a:ext cx="7594363" cy="5279783"/>
          </a:xfrm>
          <a:prstGeom prst="rect">
            <a:avLst/>
          </a:prstGeom>
          <a:solidFill>
            <a:srgbClr val="F1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7" name="Sisällön paikkamerkki 2">
            <a:extLst>
              <a:ext uri="{FF2B5EF4-FFF2-40B4-BE49-F238E27FC236}">
                <a16:creationId xmlns:a16="http://schemas.microsoft.com/office/drawing/2014/main" id="{7B071763-40E8-DA7C-FA0F-A61F7931C17E}"/>
              </a:ext>
            </a:extLst>
          </p:cNvPr>
          <p:cNvSpPr txBox="1">
            <a:spLocks/>
          </p:cNvSpPr>
          <p:nvPr/>
        </p:nvSpPr>
        <p:spPr>
          <a:xfrm>
            <a:off x="4808142" y="1733553"/>
            <a:ext cx="7460771" cy="4812745"/>
          </a:xfrm>
          <a:prstGeom prst="rect">
            <a:avLst/>
          </a:prstGeom>
        </p:spPr>
        <p:txBody>
          <a:bodyPr vert="horz" lIns="0" tIns="0" rIns="0" bIns="0" numCol="1" spcCol="252000" rtlCol="0">
            <a:noAutofit/>
          </a:bodyPr>
          <a:lstStyle>
            <a:lvl1pPr marL="0" marR="0" lvl="0" indent="0" algn="l" defTabSz="914400" rtl="0" eaLnBrk="1" fontAlgn="auto" hangingPunct="1">
              <a:lnSpc>
                <a:spcPts val="1800"/>
              </a:lnSpc>
              <a:spcBef>
                <a:spcPts val="1000"/>
              </a:spcBef>
              <a:spcAft>
                <a:spcPts val="1200"/>
              </a:spcAft>
              <a:buSzPct val="100000"/>
              <a:buFontTx/>
              <a:buNone/>
              <a:tabLst/>
              <a:defRPr lang="fi-FI" sz="1600" b="0" i="0" u="none" strike="noStrike" kern="1200" cap="none" spc="0" baseline="0">
                <a:solidFill>
                  <a:srgbClr val="000000"/>
                </a:solidFill>
                <a:uFillTx/>
                <a:latin typeface="Lato" panose="020F0502020204030203" pitchFamily="34" charset="77"/>
              </a:defRPr>
            </a:lvl1pPr>
            <a:lvl2pPr marL="288000" marR="0" lvl="1" indent="-144000" algn="l" defTabSz="914400" rtl="0" eaLnBrk="1" fontAlgn="auto" hangingPunct="1">
              <a:lnSpc>
                <a:spcPts val="1800"/>
              </a:lnSpc>
              <a:spcBef>
                <a:spcPts val="0"/>
              </a:spcBef>
              <a:spcAft>
                <a:spcPts val="600"/>
              </a:spcAft>
              <a:buSzPct val="120000"/>
              <a:buFont typeface="Arial" panose="020B0604020202020204" pitchFamily="34" charset="0"/>
              <a:buChar char="•"/>
              <a:tabLst/>
              <a:defRPr lang="fi-FI" sz="1400" b="0" i="0" u="none" strike="noStrike" kern="1200" cap="none" spc="0" baseline="0">
                <a:solidFill>
                  <a:srgbClr val="000000"/>
                </a:solidFill>
                <a:uFillTx/>
                <a:latin typeface="Lato" panose="020F0502020204030203" pitchFamily="34" charset="77"/>
              </a:defRPr>
            </a:lvl2pPr>
            <a:lvl3pPr marL="900000" marR="0" lvl="2" indent="-180000" algn="l" defTabSz="914400" rtl="0" eaLnBrk="1" fontAlgn="auto" hangingPunct="1">
              <a:lnSpc>
                <a:spcPct val="100000"/>
              </a:lnSpc>
              <a:spcBef>
                <a:spcPts val="0"/>
              </a:spcBef>
              <a:spcAft>
                <a:spcPts val="0"/>
              </a:spcAft>
              <a:buSzPct val="100000"/>
              <a:buFont typeface="Courier New" pitchFamily="49"/>
              <a:buChar char="o"/>
              <a:tabLst/>
              <a:defRPr lang="fi-FI" sz="1200" b="0" i="0" u="none" strike="noStrike" kern="1200" cap="none" spc="0" baseline="0">
                <a:solidFill>
                  <a:srgbClr val="000000"/>
                </a:solidFill>
                <a:uFillTx/>
                <a:latin typeface="Lato" panose="020F0502020204030203" pitchFamily="34" charset="77"/>
              </a:defRPr>
            </a:lvl3pPr>
            <a:lvl4pPr marL="1600200" marR="0" lvl="3"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Lato" panose="020F0502020204030203" pitchFamily="34" charset="77"/>
              </a:defRPr>
            </a:lvl4pPr>
            <a:lvl5pPr marL="2057400" marR="0" lvl="4"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Lato" panose="020F050202020403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700"/>
              </a:lnSpc>
              <a:spcBef>
                <a:spcPts val="300"/>
              </a:spcBef>
              <a:spcAft>
                <a:spcPts val="300"/>
              </a:spcAft>
            </a:pPr>
            <a:r>
              <a:rPr lang="fi-FI" sz="1400" b="1" dirty="0">
                <a:ea typeface="Calibri"/>
                <a:cs typeface="Calibri"/>
              </a:rPr>
              <a:t>Tarjouspyynnön vähimmäislähtötiedot:</a:t>
            </a:r>
          </a:p>
          <a:p>
            <a:pPr marL="288000" indent="-144000">
              <a:lnSpc>
                <a:spcPts val="1700"/>
              </a:lnSpc>
              <a:spcBef>
                <a:spcPts val="300"/>
              </a:spcBef>
              <a:spcAft>
                <a:spcPts val="0"/>
              </a:spcAft>
              <a:buSzPct val="120000"/>
              <a:buFont typeface="Arial" panose="020B0604020202020204" pitchFamily="34" charset="0"/>
              <a:buChar char="•"/>
            </a:pPr>
            <a:r>
              <a:rPr lang="fi-FI" sz="1400" dirty="0"/>
              <a:t>hankinnan kuvaus</a:t>
            </a:r>
          </a:p>
          <a:p>
            <a:pPr marL="540000" lvl="1">
              <a:lnSpc>
                <a:spcPts val="1700"/>
              </a:lnSpc>
              <a:spcAft>
                <a:spcPts val="0"/>
              </a:spcAft>
              <a:buFont typeface="Normaali järjestelmäfontti"/>
              <a:buChar char="–"/>
            </a:pPr>
            <a:r>
              <a:rPr lang="fi-FI" dirty="0"/>
              <a:t>kokonaislämmöntoimitus </a:t>
            </a:r>
          </a:p>
          <a:p>
            <a:pPr marL="540000" lvl="1">
              <a:lnSpc>
                <a:spcPts val="1700"/>
              </a:lnSpc>
              <a:spcAft>
                <a:spcPts val="300"/>
              </a:spcAft>
              <a:buFont typeface="Normaali järjestelmäfontti"/>
              <a:buChar char="–"/>
            </a:pPr>
            <a:r>
              <a:rPr lang="fi-FI" dirty="0"/>
              <a:t>sopimuksen kesto</a:t>
            </a:r>
          </a:p>
          <a:p>
            <a:pPr marL="288000" indent="-144000">
              <a:lnSpc>
                <a:spcPts val="1700"/>
              </a:lnSpc>
              <a:spcBef>
                <a:spcPts val="300"/>
              </a:spcBef>
              <a:spcAft>
                <a:spcPts val="300"/>
              </a:spcAft>
              <a:buSzPct val="120000"/>
              <a:buFont typeface="Arial" panose="020B0604020202020204" pitchFamily="34" charset="0"/>
              <a:buChar char="•"/>
            </a:pPr>
            <a:r>
              <a:rPr lang="fi-FI" sz="1400" dirty="0"/>
              <a:t>tekniset lähtötiedot: tuntitehot, verkon lämpötila, kaivokenttäalue, TRT-tiedot, </a:t>
            </a:r>
            <a:br>
              <a:rPr lang="fi-FI" sz="1400" dirty="0"/>
            </a:br>
            <a:r>
              <a:rPr lang="fi-FI" sz="1400" dirty="0"/>
              <a:t>kiinteistöjen laajuudet ja käyttötarkoitukset</a:t>
            </a:r>
          </a:p>
          <a:p>
            <a:pPr marL="288000" indent="-144000">
              <a:lnSpc>
                <a:spcPts val="1700"/>
              </a:lnSpc>
              <a:spcBef>
                <a:spcPts val="300"/>
              </a:spcBef>
              <a:spcAft>
                <a:spcPts val="300"/>
              </a:spcAft>
              <a:buSzPct val="120000"/>
              <a:buFont typeface="Arial" panose="020B0604020202020204" pitchFamily="34" charset="0"/>
              <a:buChar char="•"/>
            </a:pPr>
            <a:r>
              <a:rPr lang="fi-FI" sz="1400" dirty="0"/>
              <a:t>vaiheistus ja rakentamisaikataulu</a:t>
            </a:r>
          </a:p>
          <a:p>
            <a:pPr marL="288000" indent="-144000">
              <a:lnSpc>
                <a:spcPts val="1700"/>
              </a:lnSpc>
              <a:spcBef>
                <a:spcPts val="300"/>
              </a:spcBef>
              <a:spcAft>
                <a:spcPts val="300"/>
              </a:spcAft>
              <a:buSzPct val="120000"/>
              <a:buFont typeface="Arial" panose="020B0604020202020204" pitchFamily="34" charset="0"/>
              <a:buChar char="•"/>
            </a:pPr>
            <a:r>
              <a:rPr lang="fi-FI" sz="1400" dirty="0"/>
              <a:t>teknisten tilojen sijainnit ja siihen liittyvät vaatimukset</a:t>
            </a:r>
          </a:p>
          <a:p>
            <a:pPr marL="288000" indent="-144000">
              <a:lnSpc>
                <a:spcPts val="1700"/>
              </a:lnSpc>
              <a:spcBef>
                <a:spcPts val="300"/>
              </a:spcBef>
              <a:spcAft>
                <a:spcPts val="300"/>
              </a:spcAft>
              <a:buSzPct val="120000"/>
              <a:buFont typeface="Arial" panose="020B0604020202020204" pitchFamily="34" charset="0"/>
              <a:buChar char="•"/>
            </a:pPr>
            <a:r>
              <a:rPr lang="fi-FI" sz="1400" dirty="0"/>
              <a:t>taserajamäärittely </a:t>
            </a:r>
          </a:p>
          <a:p>
            <a:pPr marL="288000" indent="-144000">
              <a:lnSpc>
                <a:spcPts val="1700"/>
              </a:lnSpc>
              <a:spcBef>
                <a:spcPts val="300"/>
              </a:spcBef>
              <a:spcAft>
                <a:spcPts val="0"/>
              </a:spcAft>
              <a:buSzPct val="120000"/>
              <a:buFont typeface="Arial" panose="020B0604020202020204" pitchFamily="34" charset="0"/>
              <a:buChar char="•"/>
            </a:pPr>
            <a:r>
              <a:rPr lang="fi-FI" sz="1400" dirty="0"/>
              <a:t>tarjoajien minimi- ja kelpoisuusvaatimukset sisältäen referenssien määrän </a:t>
            </a:r>
            <a:br>
              <a:rPr lang="fi-FI" sz="1400" dirty="0"/>
            </a:br>
            <a:r>
              <a:rPr lang="fi-FI" sz="1400" dirty="0"/>
              <a:t>ja alihankkijaketjut</a:t>
            </a:r>
          </a:p>
          <a:p>
            <a:pPr marL="681750" lvl="1" indent="-285750">
              <a:lnSpc>
                <a:spcPts val="1700"/>
              </a:lnSpc>
              <a:spcBef>
                <a:spcPts val="300"/>
              </a:spcBef>
              <a:spcAft>
                <a:spcPts val="300"/>
              </a:spcAft>
              <a:buClr>
                <a:schemeClr val="accent5"/>
              </a:buClr>
              <a:buSzPct val="110000"/>
              <a:buFont typeface="Normaali järjestelmäfontti"/>
              <a:buChar char="➤"/>
            </a:pPr>
            <a:r>
              <a:rPr lang="fi-FI" dirty="0">
                <a:solidFill>
                  <a:schemeClr val="tx1"/>
                </a:solidFill>
                <a:cs typeface="Calibri"/>
              </a:rPr>
              <a:t>Huomioi,</a:t>
            </a:r>
            <a:r>
              <a:rPr lang="fi-FI" dirty="0">
                <a:solidFill>
                  <a:schemeClr val="tx1"/>
                </a:solidFill>
              </a:rPr>
              <a:t> että nämä voivat rajata toimijoita ulos myös tahattomasti.</a:t>
            </a:r>
          </a:p>
          <a:p>
            <a:pPr marL="288000" indent="-144000">
              <a:lnSpc>
                <a:spcPts val="1700"/>
              </a:lnSpc>
              <a:spcBef>
                <a:spcPts val="300"/>
              </a:spcBef>
              <a:spcAft>
                <a:spcPts val="300"/>
              </a:spcAft>
              <a:buSzPct val="120000"/>
              <a:buFont typeface="Arial" panose="020B0604020202020204" pitchFamily="34" charset="0"/>
              <a:buChar char="•"/>
            </a:pPr>
            <a:r>
              <a:rPr lang="fi-FI" sz="1400" dirty="0"/>
              <a:t>sopimuspohjat, arviointikriteerit ja pisteytysmalli</a:t>
            </a:r>
          </a:p>
          <a:p>
            <a:pPr marL="288000" indent="-144000">
              <a:lnSpc>
                <a:spcPts val="1700"/>
              </a:lnSpc>
              <a:spcBef>
                <a:spcPts val="300"/>
              </a:spcBef>
              <a:spcAft>
                <a:spcPts val="300"/>
              </a:spcAft>
              <a:buSzPct val="120000"/>
              <a:buFont typeface="Arial" panose="020B0604020202020204" pitchFamily="34" charset="0"/>
              <a:buChar char="•"/>
            </a:pPr>
            <a:r>
              <a:rPr lang="fi-FI" sz="1400" dirty="0"/>
              <a:t>Mitä tarkemmat lähtötiedot tarjoajilla on käytössä, sen parempia tarjouksia </a:t>
            </a:r>
            <a:br>
              <a:rPr lang="fi-FI" sz="1400" dirty="0"/>
            </a:br>
            <a:r>
              <a:rPr lang="fi-FI" sz="1400" dirty="0"/>
              <a:t>yleensä saa (katso sivut 25–26).</a:t>
            </a:r>
          </a:p>
          <a:p>
            <a:pPr>
              <a:lnSpc>
                <a:spcPts val="1700"/>
              </a:lnSpc>
              <a:spcBef>
                <a:spcPts val="300"/>
              </a:spcBef>
              <a:spcAft>
                <a:spcPts val="300"/>
              </a:spcAft>
            </a:pPr>
            <a:r>
              <a:rPr lang="fi-FI" sz="1400" dirty="0"/>
              <a:t>Tarjoajille on hyvä antaa mahdollisuus esittää lisäkysymyksiä ja täsmennyksiä, </a:t>
            </a:r>
            <a:br>
              <a:rPr lang="fi-FI" sz="1400" dirty="0"/>
            </a:br>
            <a:r>
              <a:rPr lang="fi-FI" sz="1400" dirty="0"/>
              <a:t>jotta kaikki lähtötiedot ja rajaukset ovat ymmärrettäviä jo ennen tarjousten jättöä.</a:t>
            </a:r>
            <a:endParaRPr lang="fi-FI" sz="1400" dirty="0">
              <a:ea typeface="Calibri"/>
              <a:cs typeface="Calibri"/>
            </a:endParaRPr>
          </a:p>
        </p:txBody>
      </p:sp>
      <p:sp>
        <p:nvSpPr>
          <p:cNvPr id="5" name="Dian numeron paikkamerkki 1">
            <a:extLst>
              <a:ext uri="{FF2B5EF4-FFF2-40B4-BE49-F238E27FC236}">
                <a16:creationId xmlns:a16="http://schemas.microsoft.com/office/drawing/2014/main" id="{DF542108-B288-AF95-3683-8C316C75996D}"/>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46</a:t>
            </a:fld>
            <a:endParaRPr lang="fi-FI" dirty="0"/>
          </a:p>
        </p:txBody>
      </p:sp>
      <p:pic>
        <p:nvPicPr>
          <p:cNvPr id="4" name="Kuva 3">
            <a:extLst>
              <a:ext uri="{FF2B5EF4-FFF2-40B4-BE49-F238E27FC236}">
                <a16:creationId xmlns:a16="http://schemas.microsoft.com/office/drawing/2014/main" id="{03B13B02-E6C5-E98D-223D-C990B928B15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62017289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B11A333-D0EA-AD61-7A90-55066CC70262}"/>
              </a:ext>
            </a:extLst>
          </p:cNvPr>
          <p:cNvSpPr>
            <a:spLocks noGrp="1"/>
          </p:cNvSpPr>
          <p:nvPr>
            <p:ph type="title"/>
          </p:nvPr>
        </p:nvSpPr>
        <p:spPr>
          <a:xfrm>
            <a:off x="0" y="540000"/>
            <a:ext cx="11650413" cy="517275"/>
          </a:xfrm>
        </p:spPr>
        <p:txBody>
          <a:bodyPr/>
          <a:lstStyle/>
          <a:p>
            <a:r>
              <a:rPr lang="fi-FI" dirty="0">
                <a:ea typeface="Lato" panose="020F0502020204030203" pitchFamily="34" charset="0"/>
                <a:cs typeface="Lato" panose="020F0502020204030203" pitchFamily="34" charset="0"/>
              </a:rPr>
              <a:t>Tarjousten arviointi</a:t>
            </a:r>
            <a:endParaRPr lang="fi-FI" dirty="0"/>
          </a:p>
        </p:txBody>
      </p:sp>
      <p:sp>
        <p:nvSpPr>
          <p:cNvPr id="3" name="Sisällön paikkamerkki 2">
            <a:extLst>
              <a:ext uri="{FF2B5EF4-FFF2-40B4-BE49-F238E27FC236}">
                <a16:creationId xmlns:a16="http://schemas.microsoft.com/office/drawing/2014/main" id="{9147E8C5-BD3F-4F29-543C-7A34D1633E15}"/>
              </a:ext>
            </a:extLst>
          </p:cNvPr>
          <p:cNvSpPr>
            <a:spLocks noGrp="1"/>
          </p:cNvSpPr>
          <p:nvPr>
            <p:ph idx="1"/>
          </p:nvPr>
        </p:nvSpPr>
        <p:spPr>
          <a:xfrm>
            <a:off x="720001" y="1439999"/>
            <a:ext cx="10930412" cy="3789225"/>
          </a:xfrm>
        </p:spPr>
        <p:txBody>
          <a:bodyPr numCol="2" spcCol="252000"/>
          <a:lstStyle/>
          <a:p>
            <a:r>
              <a:rPr lang="fi-FI" sz="1400" dirty="0"/>
              <a:t>Julkisessa hankinnassa tarjousten arviointikriteerit on julkaistava </a:t>
            </a:r>
            <a:br>
              <a:rPr lang="fi-FI" sz="1400" dirty="0"/>
            </a:br>
            <a:r>
              <a:rPr lang="fi-FI" sz="1400" dirty="0"/>
              <a:t>jo osana hankintailmoitusta.</a:t>
            </a:r>
          </a:p>
          <a:p>
            <a:pPr lvl="1"/>
            <a:r>
              <a:rPr lang="fi-FI" dirty="0"/>
              <a:t>Tarjousten hinnan esittäminen on hyvä avata myös esimerkein.</a:t>
            </a:r>
          </a:p>
          <a:p>
            <a:pPr lvl="1"/>
            <a:r>
              <a:rPr lang="fi-FI" dirty="0"/>
              <a:t>Laatupisteiden kriteerit on esitettävä mahdollisimman yksiselitteisesti.</a:t>
            </a:r>
          </a:p>
          <a:p>
            <a:pPr lvl="1"/>
            <a:r>
              <a:rPr lang="fi-FI" dirty="0"/>
              <a:t>Kokonaispisteiden ja vertailupisteiden laskentakaava on esitettävä tarjouspyyntöaineistossa.</a:t>
            </a:r>
            <a:endParaRPr lang="fi-FI" sz="1000" dirty="0"/>
          </a:p>
          <a:p>
            <a:r>
              <a:rPr lang="fi-FI" sz="1400" dirty="0">
                <a:ea typeface="Calibri"/>
                <a:cs typeface="Calibri"/>
              </a:rPr>
              <a:t>Kokemuksen mukaan julkisessa hankinnassa on erittäin haastavaa määritellä sellaisia laadullisia kriteereitä, joilla saadaan todellista eroa tarjoajien välille. </a:t>
            </a:r>
          </a:p>
          <a:p>
            <a:pPr>
              <a:spcBef>
                <a:spcPts val="0"/>
              </a:spcBef>
            </a:pPr>
            <a:r>
              <a:rPr lang="fi-FI" sz="1400" dirty="0">
                <a:ea typeface="Calibri"/>
                <a:cs typeface="Calibri"/>
              </a:rPr>
              <a:t>Hinta-laatu-painoarvot ovat kunkin hankintayksikön määriteltävissä. Yleensä hinnan painoarvo on suurempi kuin laatukriteereiden. </a:t>
            </a:r>
            <a:endParaRPr lang="fi-FI" sz="1400" dirty="0">
              <a:solidFill>
                <a:srgbClr val="FF0000"/>
              </a:solidFill>
              <a:ea typeface="Calibri"/>
              <a:cs typeface="Calibri"/>
            </a:endParaRPr>
          </a:p>
          <a:p>
            <a:r>
              <a:rPr lang="fi-FI" sz="1400" dirty="0"/>
              <a:t>Esimerkkejä laatukriteereistä:</a:t>
            </a:r>
            <a:endParaRPr lang="fi-FI" sz="1400" dirty="0">
              <a:highlight>
                <a:srgbClr val="FFFF00"/>
              </a:highlight>
            </a:endParaRPr>
          </a:p>
          <a:p>
            <a:pPr lvl="1"/>
            <a:r>
              <a:rPr lang="fi-FI" dirty="0"/>
              <a:t>referenssit</a:t>
            </a:r>
            <a:r>
              <a:rPr lang="fi-FI" sz="1200" dirty="0"/>
              <a:t> </a:t>
            </a:r>
            <a:r>
              <a:rPr lang="fi-FI" dirty="0"/>
              <a:t>hankintaa vastaavista kohteista</a:t>
            </a:r>
          </a:p>
          <a:p>
            <a:pPr lvl="1"/>
            <a:r>
              <a:rPr lang="fi-FI" dirty="0"/>
              <a:t>projektisuunnitelman laadulliset ominaisuudet, kuten muuntojoustavuus, projektin aikataulu, kohdekohtaisten erityispiirteiden tekniset ratkaisut, toimijoiden vastuut</a:t>
            </a:r>
          </a:p>
          <a:p>
            <a:pPr lvl="1"/>
            <a:r>
              <a:rPr lang="fi-FI" dirty="0"/>
              <a:t>vastuuhenkilöiden pätevyys ja kokemus.</a:t>
            </a:r>
          </a:p>
          <a:p>
            <a:r>
              <a:rPr lang="fi-FI" sz="1400" dirty="0">
                <a:ea typeface="Calibri"/>
                <a:cs typeface="Calibri"/>
              </a:rPr>
              <a:t>On huomioitava, että julkisen hankinnan arviointi </a:t>
            </a:r>
            <a:br>
              <a:rPr lang="fi-FI" sz="1400" dirty="0">
                <a:ea typeface="Calibri"/>
                <a:cs typeface="Calibri"/>
              </a:rPr>
            </a:br>
            <a:r>
              <a:rPr lang="fi-FI" sz="1400" dirty="0">
                <a:ea typeface="Calibri"/>
                <a:cs typeface="Calibri"/>
              </a:rPr>
              <a:t>on valituskelpoinen. Sopimus voidaan allekirjoittaa </a:t>
            </a:r>
            <a:br>
              <a:rPr lang="fi-FI" sz="1400" dirty="0">
                <a:ea typeface="Calibri"/>
                <a:cs typeface="Calibri"/>
              </a:rPr>
            </a:br>
            <a:r>
              <a:rPr lang="fi-FI" sz="1400" dirty="0">
                <a:ea typeface="Calibri"/>
                <a:cs typeface="Calibri"/>
              </a:rPr>
              <a:t>valitusajan jälkeen, mikäli hankintapäätöksestä </a:t>
            </a:r>
            <a:br>
              <a:rPr lang="fi-FI" sz="1400" dirty="0">
                <a:ea typeface="Calibri"/>
                <a:cs typeface="Calibri"/>
              </a:rPr>
            </a:br>
            <a:r>
              <a:rPr lang="fi-FI" sz="1400" dirty="0">
                <a:ea typeface="Calibri"/>
                <a:cs typeface="Calibri"/>
              </a:rPr>
              <a:t>ei ole tehty valitusta. Valitusaika on yleensä </a:t>
            </a:r>
            <a:br>
              <a:rPr lang="fi-FI" sz="1400" dirty="0">
                <a:ea typeface="Calibri"/>
                <a:cs typeface="Calibri"/>
              </a:rPr>
            </a:br>
            <a:r>
              <a:rPr lang="fi-FI" sz="1400" dirty="0">
                <a:ea typeface="Calibri"/>
                <a:cs typeface="Calibri"/>
              </a:rPr>
              <a:t>14 vuorokautta. </a:t>
            </a:r>
          </a:p>
          <a:p>
            <a:endParaRPr lang="fi-FI" dirty="0"/>
          </a:p>
        </p:txBody>
      </p:sp>
      <p:sp>
        <p:nvSpPr>
          <p:cNvPr id="9" name="Pyöristetty suorakulmio 8">
            <a:extLst>
              <a:ext uri="{FF2B5EF4-FFF2-40B4-BE49-F238E27FC236}">
                <a16:creationId xmlns:a16="http://schemas.microsoft.com/office/drawing/2014/main" id="{5C456ADB-6453-A93D-C7D7-69E5B272E19C}"/>
              </a:ext>
              <a:ext uri="{C183D7F6-B498-43B3-948B-1728B52AA6E4}">
                <adec:decorative xmlns:adec="http://schemas.microsoft.com/office/drawing/2017/decorative" val="1"/>
              </a:ext>
            </a:extLst>
          </p:cNvPr>
          <p:cNvSpPr/>
          <p:nvPr/>
        </p:nvSpPr>
        <p:spPr>
          <a:xfrm>
            <a:off x="3336377" y="5642673"/>
            <a:ext cx="2507306" cy="571627"/>
          </a:xfrm>
          <a:prstGeom prst="roundRect">
            <a:avLst>
              <a:gd name="adj" fmla="val 6611"/>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11" name="Kuva 10">
            <a:extLst>
              <a:ext uri="{FF2B5EF4-FFF2-40B4-BE49-F238E27FC236}">
                <a16:creationId xmlns:a16="http://schemas.microsoft.com/office/drawing/2014/main" id="{9F983C68-A558-7E2E-7A7D-FFC349980C1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381488" y="5657266"/>
            <a:ext cx="554870" cy="554870"/>
          </a:xfrm>
          <a:prstGeom prst="rect">
            <a:avLst/>
          </a:prstGeom>
        </p:spPr>
      </p:pic>
      <p:sp>
        <p:nvSpPr>
          <p:cNvPr id="10" name="Pyöristetty suorakulmio 9">
            <a:extLst>
              <a:ext uri="{FF2B5EF4-FFF2-40B4-BE49-F238E27FC236}">
                <a16:creationId xmlns:a16="http://schemas.microsoft.com/office/drawing/2014/main" id="{10120A78-A15E-FF9A-5243-F4C5FEA28779}"/>
              </a:ext>
              <a:ext uri="{C183D7F6-B498-43B3-948B-1728B52AA6E4}">
                <adec:decorative xmlns:adec="http://schemas.microsoft.com/office/drawing/2017/decorative" val="1"/>
              </a:ext>
            </a:extLst>
          </p:cNvPr>
          <p:cNvSpPr/>
          <p:nvPr/>
        </p:nvSpPr>
        <p:spPr>
          <a:xfrm>
            <a:off x="3968889" y="5686070"/>
            <a:ext cx="1822311" cy="494610"/>
          </a:xfrm>
          <a:prstGeom prst="roundRect">
            <a:avLst>
              <a:gd name="adj" fmla="val 13876"/>
            </a:avLst>
          </a:prstGeom>
          <a:solidFill>
            <a:srgbClr val="EB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2" name="Tekstiruutu 11">
            <a:extLst>
              <a:ext uri="{FF2B5EF4-FFF2-40B4-BE49-F238E27FC236}">
                <a16:creationId xmlns:a16="http://schemas.microsoft.com/office/drawing/2014/main" id="{773B2B2A-9583-BDFD-9521-5E226688EF09}"/>
              </a:ext>
              <a:ext uri="{C183D7F6-B498-43B3-948B-1728B52AA6E4}">
                <adec:decorative xmlns:adec="http://schemas.microsoft.com/office/drawing/2017/decorative" val="1"/>
              </a:ext>
            </a:extLst>
          </p:cNvPr>
          <p:cNvSpPr txBox="1"/>
          <p:nvPr/>
        </p:nvSpPr>
        <p:spPr>
          <a:xfrm>
            <a:off x="4074426" y="5822997"/>
            <a:ext cx="1575549" cy="406386"/>
          </a:xfrm>
          <a:prstGeom prst="rect">
            <a:avLst/>
          </a:prstGeom>
          <a:noFill/>
        </p:spPr>
        <p:txBody>
          <a:bodyPr wrap="square" lIns="0" tIns="0" rIns="0" bIns="0">
            <a:noAutofit/>
          </a:bodyPr>
          <a:lstStyle/>
          <a:p>
            <a:pPr lvl="0">
              <a:lnSpc>
                <a:spcPts val="1400"/>
              </a:lnSpc>
            </a:pPr>
            <a:r>
              <a:rPr lang="fi-FI" sz="1100" u="sng" dirty="0">
                <a:solidFill>
                  <a:schemeClr val="tx2"/>
                </a:solidFill>
                <a:latin typeface="Lato" panose="020F0502020204030203" pitchFamily="34" charset="77"/>
                <a:hlinkClick r:id="rId4"/>
              </a:rPr>
              <a:t>Tarjouspyyntömalli (PDF)</a:t>
            </a:r>
            <a:endParaRPr lang="fi-FI" sz="1100" u="sng" dirty="0">
              <a:solidFill>
                <a:schemeClr val="tx2"/>
              </a:solidFill>
              <a:latin typeface="Lato" panose="020F0502020204030203" pitchFamily="34" charset="77"/>
              <a:sym typeface="Lato"/>
            </a:endParaRPr>
          </a:p>
        </p:txBody>
      </p:sp>
      <p:pic>
        <p:nvPicPr>
          <p:cNvPr id="6" name="Kuva 5">
            <a:extLst>
              <a:ext uri="{FF2B5EF4-FFF2-40B4-BE49-F238E27FC236}">
                <a16:creationId xmlns:a16="http://schemas.microsoft.com/office/drawing/2014/main" id="{6F5CF2DC-93BB-0FDA-2908-29E567F08BCF}"/>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20313773" flipH="1">
            <a:off x="6622629" y="3899227"/>
            <a:ext cx="6190690" cy="1612900"/>
          </a:xfrm>
          <a:prstGeom prst="rect">
            <a:avLst/>
          </a:prstGeom>
        </p:spPr>
      </p:pic>
      <p:sp>
        <p:nvSpPr>
          <p:cNvPr id="7" name="Ellipsi 6">
            <a:extLst>
              <a:ext uri="{FF2B5EF4-FFF2-40B4-BE49-F238E27FC236}">
                <a16:creationId xmlns:a16="http://schemas.microsoft.com/office/drawing/2014/main" id="{9D25AAC3-B7FD-0821-550E-5F8D08CE6975}"/>
              </a:ext>
              <a:ext uri="{C183D7F6-B498-43B3-948B-1728B52AA6E4}">
                <adec:decorative xmlns:adec="http://schemas.microsoft.com/office/drawing/2017/decorative" val="1"/>
              </a:ext>
            </a:extLst>
          </p:cNvPr>
          <p:cNvSpPr/>
          <p:nvPr/>
        </p:nvSpPr>
        <p:spPr>
          <a:xfrm>
            <a:off x="8066397" y="4840337"/>
            <a:ext cx="1440000" cy="1440000"/>
          </a:xfrm>
          <a:prstGeom prst="ellipse">
            <a:avLst/>
          </a:prstGeom>
          <a:solidFill>
            <a:srgbClr val="D4B2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8" name="Tekstiruutu 7">
            <a:extLst>
              <a:ext uri="{FF2B5EF4-FFF2-40B4-BE49-F238E27FC236}">
                <a16:creationId xmlns:a16="http://schemas.microsoft.com/office/drawing/2014/main" id="{AD161CAB-87A3-B2DE-2D4F-4572E48639B6}"/>
              </a:ext>
              <a:ext uri="{C183D7F6-B498-43B3-948B-1728B52AA6E4}">
                <adec:decorative xmlns:adec="http://schemas.microsoft.com/office/drawing/2017/decorative" val="1"/>
              </a:ext>
            </a:extLst>
          </p:cNvPr>
          <p:cNvSpPr txBox="1"/>
          <p:nvPr/>
        </p:nvSpPr>
        <p:spPr>
          <a:xfrm>
            <a:off x="8090860" y="5373294"/>
            <a:ext cx="1384300" cy="566402"/>
          </a:xfrm>
          <a:prstGeom prst="rect">
            <a:avLst/>
          </a:prstGeom>
          <a:noFill/>
        </p:spPr>
        <p:txBody>
          <a:bodyPr wrap="square" lIns="0" tIns="0" rIns="0" bIns="0" rtlCol="0">
            <a:noAutofit/>
          </a:bodyPr>
          <a:lstStyle/>
          <a:p>
            <a:pPr algn="ctr"/>
            <a:r>
              <a:rPr lang="fi-FI" sz="1700" i="1" dirty="0">
                <a:latin typeface="Lato" panose="020F0502020204030203" pitchFamily="34" charset="77"/>
              </a:rPr>
              <a:t>Tarjouspyyntö-</a:t>
            </a:r>
            <a:br>
              <a:rPr lang="fi-FI" sz="1700" i="1" dirty="0">
                <a:latin typeface="Lato" panose="020F0502020204030203" pitchFamily="34" charset="77"/>
              </a:rPr>
            </a:br>
            <a:r>
              <a:rPr lang="fi-FI" sz="1700" i="1" dirty="0">
                <a:latin typeface="Lato" panose="020F0502020204030203" pitchFamily="34" charset="77"/>
              </a:rPr>
              <a:t>malli</a:t>
            </a:r>
          </a:p>
        </p:txBody>
      </p:sp>
      <p:sp>
        <p:nvSpPr>
          <p:cNvPr id="5" name="Dian numeron paikkamerkki 1">
            <a:extLst>
              <a:ext uri="{FF2B5EF4-FFF2-40B4-BE49-F238E27FC236}">
                <a16:creationId xmlns:a16="http://schemas.microsoft.com/office/drawing/2014/main" id="{549D6769-4808-BCC5-4134-551EB48CF06D}"/>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47</a:t>
            </a:fld>
            <a:endParaRPr lang="fi-FI" dirty="0"/>
          </a:p>
        </p:txBody>
      </p:sp>
      <p:pic>
        <p:nvPicPr>
          <p:cNvPr id="4" name="Kuva 3">
            <a:extLst>
              <a:ext uri="{FF2B5EF4-FFF2-40B4-BE49-F238E27FC236}">
                <a16:creationId xmlns:a16="http://schemas.microsoft.com/office/drawing/2014/main" id="{7AE4C27C-D099-35E3-AA26-076F268D0AFE}"/>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8440963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3CC34AAC-17B6-5FFA-91E8-E25399C1AB20}"/>
              </a:ext>
            </a:extLst>
          </p:cNvPr>
          <p:cNvSpPr>
            <a:spLocks noGrp="1"/>
          </p:cNvSpPr>
          <p:nvPr>
            <p:ph type="title"/>
          </p:nvPr>
        </p:nvSpPr>
        <p:spPr>
          <a:xfrm>
            <a:off x="0" y="540000"/>
            <a:ext cx="11650413" cy="590930"/>
          </a:xfrm>
        </p:spPr>
        <p:txBody>
          <a:bodyPr/>
          <a:lstStyle/>
          <a:p>
            <a:r>
              <a:rPr lang="fi-FI" dirty="0"/>
              <a:t>Muistilista alue-energiahankkeen tilaajalle</a:t>
            </a:r>
          </a:p>
        </p:txBody>
      </p:sp>
      <p:sp>
        <p:nvSpPr>
          <p:cNvPr id="3" name="Sisällön paikkamerkki 2">
            <a:extLst>
              <a:ext uri="{FF2B5EF4-FFF2-40B4-BE49-F238E27FC236}">
                <a16:creationId xmlns:a16="http://schemas.microsoft.com/office/drawing/2014/main" id="{1FC2A942-5C32-46E2-F7A2-929FE0EDC5FD}"/>
              </a:ext>
            </a:extLst>
          </p:cNvPr>
          <p:cNvSpPr>
            <a:spLocks noGrp="1"/>
          </p:cNvSpPr>
          <p:nvPr>
            <p:ph idx="1"/>
          </p:nvPr>
        </p:nvSpPr>
        <p:spPr>
          <a:xfrm>
            <a:off x="720000" y="1440000"/>
            <a:ext cx="10930413" cy="461426"/>
          </a:xfrm>
        </p:spPr>
        <p:txBody>
          <a:bodyPr/>
          <a:lstStyle/>
          <a:p>
            <a:pPr>
              <a:lnSpc>
                <a:spcPts val="1700"/>
              </a:lnSpc>
              <a:spcBef>
                <a:spcPts val="0"/>
              </a:spcBef>
              <a:spcAft>
                <a:spcPts val="1700"/>
              </a:spcAft>
            </a:pPr>
            <a:r>
              <a:rPr lang="fi-FI" sz="1400" dirty="0">
                <a:ea typeface="Calibri" panose="020F0502020204030204"/>
                <a:cs typeface="Calibri" panose="020F0502020204030204"/>
              </a:rPr>
              <a:t>Alue-energiahankkeen toteuttaminen vaatii paljon resursseja ja panostusta toteuttajilta. Hankkeen läpiviennin vaiheita ja huomioitavia asioita ovat mm.:</a:t>
            </a:r>
            <a:endParaRPr lang="fi-FI" sz="1400" dirty="0"/>
          </a:p>
        </p:txBody>
      </p:sp>
      <p:sp>
        <p:nvSpPr>
          <p:cNvPr id="4" name="Suorakulmio 3">
            <a:extLst>
              <a:ext uri="{FF2B5EF4-FFF2-40B4-BE49-F238E27FC236}">
                <a16:creationId xmlns:a16="http://schemas.microsoft.com/office/drawing/2014/main" id="{2B6B1BE8-0275-8402-892E-9F956A406E53}"/>
              </a:ext>
              <a:ext uri="{C183D7F6-B498-43B3-948B-1728B52AA6E4}">
                <adec:decorative xmlns:adec="http://schemas.microsoft.com/office/drawing/2017/decorative" val="1"/>
              </a:ext>
            </a:extLst>
          </p:cNvPr>
          <p:cNvSpPr/>
          <p:nvPr/>
        </p:nvSpPr>
        <p:spPr>
          <a:xfrm>
            <a:off x="721254" y="1987166"/>
            <a:ext cx="3628709" cy="1104377"/>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9" name="Tekstiruutu 8">
            <a:extLst>
              <a:ext uri="{FF2B5EF4-FFF2-40B4-BE49-F238E27FC236}">
                <a16:creationId xmlns:a16="http://schemas.microsoft.com/office/drawing/2014/main" id="{63BA76D8-F820-BE7E-00DC-E76E52D12305}"/>
              </a:ext>
            </a:extLst>
          </p:cNvPr>
          <p:cNvSpPr txBox="1"/>
          <p:nvPr/>
        </p:nvSpPr>
        <p:spPr>
          <a:xfrm>
            <a:off x="720000" y="2052144"/>
            <a:ext cx="3628708" cy="953659"/>
          </a:xfrm>
          <a:prstGeom prst="rect">
            <a:avLst/>
          </a:prstGeom>
          <a:noFill/>
        </p:spPr>
        <p:txBody>
          <a:bodyPr wrap="square" lIns="90000" tIns="0" rIns="72000">
            <a:noAutofit/>
          </a:bodyPr>
          <a:lstStyle/>
          <a:p>
            <a:pPr defTabSz="720000">
              <a:lnSpc>
                <a:spcPts val="1800"/>
              </a:lnSpc>
              <a:spcAft>
                <a:spcPts val="600"/>
              </a:spcAft>
              <a:defRPr/>
            </a:pPr>
            <a:r>
              <a:rPr lang="fi-FI" sz="1500" b="1" kern="0" dirty="0">
                <a:latin typeface="Lato" panose="020F0502020204030203" pitchFamily="34" charset="77"/>
                <a:ea typeface="Calibri"/>
                <a:cs typeface="Calibri"/>
              </a:rPr>
              <a:t>1. Työryhmän perustaminen</a:t>
            </a:r>
          </a:p>
          <a:p>
            <a:pPr defTabSz="720000">
              <a:lnSpc>
                <a:spcPts val="1600"/>
              </a:lnSpc>
              <a:defRPr/>
            </a:pPr>
            <a:r>
              <a:rPr lang="fi-FI" sz="1300" kern="0" dirty="0">
                <a:latin typeface="Lato" panose="020F0502020204030203" pitchFamily="34" charset="77"/>
                <a:cs typeface="Calibri"/>
              </a:rPr>
              <a:t>Tilaajan kannattaa perustaa työryhmä heti, kun päätös alue-energiajärjestelmän valmistelusta on tehty. </a:t>
            </a:r>
          </a:p>
        </p:txBody>
      </p:sp>
      <p:sp>
        <p:nvSpPr>
          <p:cNvPr id="5" name="Suorakulmio 4">
            <a:extLst>
              <a:ext uri="{FF2B5EF4-FFF2-40B4-BE49-F238E27FC236}">
                <a16:creationId xmlns:a16="http://schemas.microsoft.com/office/drawing/2014/main" id="{7BEA172B-E7EA-C139-EB5A-7E6E32AE4FDB}"/>
              </a:ext>
              <a:ext uri="{C183D7F6-B498-43B3-948B-1728B52AA6E4}">
                <adec:decorative xmlns:adec="http://schemas.microsoft.com/office/drawing/2017/decorative" val="1"/>
              </a:ext>
            </a:extLst>
          </p:cNvPr>
          <p:cNvSpPr/>
          <p:nvPr/>
        </p:nvSpPr>
        <p:spPr>
          <a:xfrm>
            <a:off x="4448208" y="1987166"/>
            <a:ext cx="3628709" cy="1104377"/>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lIns="108000" rtlCol="0" anchor="ctr"/>
          <a:lstStyle/>
          <a:p>
            <a:pPr algn="ctr"/>
            <a:endParaRPr lang="fi-FI" dirty="0">
              <a:latin typeface="Lato" panose="020F0502020204030203" pitchFamily="34" charset="77"/>
            </a:endParaRPr>
          </a:p>
        </p:txBody>
      </p:sp>
      <p:sp>
        <p:nvSpPr>
          <p:cNvPr id="10" name="Tekstiruutu 9">
            <a:extLst>
              <a:ext uri="{FF2B5EF4-FFF2-40B4-BE49-F238E27FC236}">
                <a16:creationId xmlns:a16="http://schemas.microsoft.com/office/drawing/2014/main" id="{2881C4E8-1D0C-CB04-3AF4-3917857ECF09}"/>
              </a:ext>
            </a:extLst>
          </p:cNvPr>
          <p:cNvSpPr txBox="1"/>
          <p:nvPr/>
        </p:nvSpPr>
        <p:spPr>
          <a:xfrm>
            <a:off x="4454407" y="2052144"/>
            <a:ext cx="3628708" cy="953659"/>
          </a:xfrm>
          <a:prstGeom prst="rect">
            <a:avLst/>
          </a:prstGeom>
          <a:noFill/>
        </p:spPr>
        <p:txBody>
          <a:bodyPr wrap="square" lIns="90000" tIns="0" rIns="72000">
            <a:noAutofit/>
          </a:bodyPr>
          <a:lstStyle/>
          <a:p>
            <a:pPr defTabSz="720000">
              <a:lnSpc>
                <a:spcPts val="1800"/>
              </a:lnSpc>
              <a:spcAft>
                <a:spcPts val="600"/>
              </a:spcAft>
              <a:defRPr/>
            </a:pPr>
            <a:r>
              <a:rPr lang="fi-FI" sz="1500" b="1" kern="0" dirty="0">
                <a:latin typeface="Lato" panose="020F0502020204030203" pitchFamily="34" charset="77"/>
                <a:cs typeface="Calibri"/>
              </a:rPr>
              <a:t>2. Tavoitteiden asettaminen</a:t>
            </a:r>
          </a:p>
          <a:p>
            <a:pPr marL="72000" lvl="1">
              <a:lnSpc>
                <a:spcPts val="1600"/>
              </a:lnSpc>
            </a:pPr>
            <a:r>
              <a:rPr lang="fi-FI" sz="1300" kern="0" dirty="0">
                <a:latin typeface="Lato" panose="020F0502020204030203" pitchFamily="34" charset="77"/>
                <a:cs typeface="Calibri"/>
              </a:rPr>
              <a:t>Järjestelmän tavoitteet on hyvä olla tiedossa </a:t>
            </a:r>
            <a:br>
              <a:rPr lang="fi-FI" sz="1300" kern="0" dirty="0">
                <a:latin typeface="Lato" panose="020F0502020204030203" pitchFamily="34" charset="77"/>
                <a:cs typeface="Calibri"/>
              </a:rPr>
            </a:br>
            <a:r>
              <a:rPr lang="fi-FI" sz="1300" kern="0" dirty="0">
                <a:latin typeface="Lato" panose="020F0502020204030203" pitchFamily="34" charset="77"/>
                <a:cs typeface="Calibri"/>
              </a:rPr>
              <a:t>jo kaavavaiheessa, jotta niiden toteutusta ei vahingossa hankaloiteta.</a:t>
            </a:r>
          </a:p>
        </p:txBody>
      </p:sp>
      <p:sp>
        <p:nvSpPr>
          <p:cNvPr id="6" name="Suorakulmio 5">
            <a:extLst>
              <a:ext uri="{FF2B5EF4-FFF2-40B4-BE49-F238E27FC236}">
                <a16:creationId xmlns:a16="http://schemas.microsoft.com/office/drawing/2014/main" id="{D12F8FCC-CFEA-642C-75AA-E9CD47DD8927}"/>
              </a:ext>
              <a:ext uri="{C183D7F6-B498-43B3-948B-1728B52AA6E4}">
                <adec:decorative xmlns:adec="http://schemas.microsoft.com/office/drawing/2017/decorative" val="1"/>
              </a:ext>
            </a:extLst>
          </p:cNvPr>
          <p:cNvSpPr/>
          <p:nvPr/>
        </p:nvSpPr>
        <p:spPr>
          <a:xfrm>
            <a:off x="8174021" y="1987166"/>
            <a:ext cx="3628709" cy="1110409"/>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11" name="Tekstiruutu 10">
            <a:extLst>
              <a:ext uri="{FF2B5EF4-FFF2-40B4-BE49-F238E27FC236}">
                <a16:creationId xmlns:a16="http://schemas.microsoft.com/office/drawing/2014/main" id="{3D3D0931-EF38-7808-25F3-EA97B0790AB3}"/>
              </a:ext>
            </a:extLst>
          </p:cNvPr>
          <p:cNvSpPr txBox="1"/>
          <p:nvPr/>
        </p:nvSpPr>
        <p:spPr>
          <a:xfrm>
            <a:off x="8175660" y="2052144"/>
            <a:ext cx="3646504" cy="907493"/>
          </a:xfrm>
          <a:prstGeom prst="rect">
            <a:avLst/>
          </a:prstGeom>
          <a:noFill/>
        </p:spPr>
        <p:txBody>
          <a:bodyPr wrap="square" lIns="90000" tIns="0" rIns="72000" bIns="0">
            <a:noAutofit/>
          </a:bodyPr>
          <a:lstStyle/>
          <a:p>
            <a:pPr defTabSz="720000">
              <a:lnSpc>
                <a:spcPts val="1800"/>
              </a:lnSpc>
              <a:spcAft>
                <a:spcPts val="600"/>
              </a:spcAft>
              <a:defRPr/>
            </a:pPr>
            <a:r>
              <a:rPr lang="fi-FI" sz="1500" b="1" kern="0" dirty="0">
                <a:latin typeface="Lato" panose="020F0502020204030203" pitchFamily="34" charset="77"/>
                <a:cs typeface="Calibri"/>
              </a:rPr>
              <a:t>3. Markkinavuoropuhelu ja kilpailutus</a:t>
            </a:r>
          </a:p>
          <a:p>
            <a:pPr defTabSz="720000">
              <a:lnSpc>
                <a:spcPts val="1600"/>
              </a:lnSpc>
              <a:spcAft>
                <a:spcPts val="600"/>
              </a:spcAft>
              <a:defRPr/>
            </a:pPr>
            <a:r>
              <a:rPr lang="fi-FI" sz="1300" kern="0" dirty="0">
                <a:latin typeface="Lato" panose="020F0502020204030203" pitchFamily="34" charset="77"/>
                <a:cs typeface="Calibri"/>
              </a:rPr>
              <a:t>Vähintään markkinavuoropuhelut on hyvä olla tehtynä jo kaavavaiheessa, jotta kaavassa voidaan huomioida aluejärjestelmän tarpeet.</a:t>
            </a:r>
          </a:p>
        </p:txBody>
      </p:sp>
      <p:sp>
        <p:nvSpPr>
          <p:cNvPr id="14" name="Suorakulmio 13">
            <a:extLst>
              <a:ext uri="{FF2B5EF4-FFF2-40B4-BE49-F238E27FC236}">
                <a16:creationId xmlns:a16="http://schemas.microsoft.com/office/drawing/2014/main" id="{CD0A59A4-B1A8-8D0C-A645-64E4F70BD9DF}"/>
              </a:ext>
              <a:ext uri="{C183D7F6-B498-43B3-948B-1728B52AA6E4}">
                <adec:decorative xmlns:adec="http://schemas.microsoft.com/office/drawing/2017/decorative" val="1"/>
              </a:ext>
            </a:extLst>
          </p:cNvPr>
          <p:cNvSpPr/>
          <p:nvPr/>
        </p:nvSpPr>
        <p:spPr>
          <a:xfrm>
            <a:off x="719999" y="3392725"/>
            <a:ext cx="3628709" cy="2792933"/>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17" name="Tekstiruutu 16">
            <a:extLst>
              <a:ext uri="{FF2B5EF4-FFF2-40B4-BE49-F238E27FC236}">
                <a16:creationId xmlns:a16="http://schemas.microsoft.com/office/drawing/2014/main" id="{B8389D56-B9AE-B5DD-582F-708278CC4A5E}"/>
              </a:ext>
            </a:extLst>
          </p:cNvPr>
          <p:cNvSpPr txBox="1"/>
          <p:nvPr/>
        </p:nvSpPr>
        <p:spPr>
          <a:xfrm>
            <a:off x="720000" y="3455515"/>
            <a:ext cx="3667949" cy="2697726"/>
          </a:xfrm>
          <a:prstGeom prst="rect">
            <a:avLst/>
          </a:prstGeom>
          <a:noFill/>
        </p:spPr>
        <p:txBody>
          <a:bodyPr wrap="square" lIns="90000" tIns="0">
            <a:noAutofit/>
          </a:bodyPr>
          <a:lstStyle/>
          <a:p>
            <a:pPr>
              <a:lnSpc>
                <a:spcPct val="100000"/>
              </a:lnSpc>
              <a:spcAft>
                <a:spcPts val="600"/>
              </a:spcAft>
            </a:pPr>
            <a:r>
              <a:rPr lang="fi-FI" sz="1500" b="1" kern="0" dirty="0">
                <a:latin typeface="Lato" panose="020F0502020204030203" pitchFamily="34" charset="77"/>
                <a:cs typeface="Calibri"/>
              </a:rPr>
              <a:t>4. Suunnittelu</a:t>
            </a:r>
          </a:p>
          <a:p>
            <a:pPr marL="180000" lvl="1" indent="-144000" defTabSz="720000">
              <a:lnSpc>
                <a:spcPts val="1600"/>
              </a:lnSpc>
              <a:buFont typeface="Arial" panose="020B0604020202020204" pitchFamily="34" charset="0"/>
              <a:buChar char="•"/>
              <a:defRPr/>
            </a:pPr>
            <a:r>
              <a:rPr lang="fi-FI" sz="1300" kern="0" dirty="0">
                <a:latin typeface="Lato" panose="020F0502020204030203" pitchFamily="34" charset="77"/>
                <a:cs typeface="Calibri"/>
              </a:rPr>
              <a:t>Energiaselvitykset kaavavaiheessa.</a:t>
            </a:r>
          </a:p>
          <a:p>
            <a:pPr marL="180000" lvl="1" indent="-144000" defTabSz="720000">
              <a:lnSpc>
                <a:spcPts val="1600"/>
              </a:lnSpc>
              <a:buFont typeface="Arial" panose="020B0604020202020204" pitchFamily="34" charset="0"/>
              <a:buChar char="•"/>
              <a:defRPr/>
            </a:pPr>
            <a:r>
              <a:rPr lang="fi-FI" sz="1300" kern="0" dirty="0">
                <a:latin typeface="Lato" panose="020F0502020204030203" pitchFamily="34" charset="77"/>
                <a:cs typeface="Calibri"/>
              </a:rPr>
              <a:t>Aloita energiaratkaisun hankesuunnittelu heti kun kaava on hyväksytty, hankesuunnittelu kestää 3–6 kk riippuen kommenttikierrosten määrästä.</a:t>
            </a:r>
          </a:p>
          <a:p>
            <a:pPr marL="396000" lvl="2" indent="-108000" defTabSz="720000">
              <a:lnSpc>
                <a:spcPts val="1400"/>
              </a:lnSpc>
              <a:buFont typeface="Normaali järjestelmäfontti"/>
              <a:buChar char="–"/>
              <a:defRPr/>
            </a:pPr>
            <a:r>
              <a:rPr lang="fi-FI" sz="1100" b="1" kern="0" dirty="0">
                <a:latin typeface="Lato" panose="020F0502020204030203" pitchFamily="34" charset="77"/>
                <a:cs typeface="Calibri"/>
              </a:rPr>
              <a:t>Suositus: </a:t>
            </a:r>
            <a:r>
              <a:rPr lang="fi-FI" sz="1100" kern="0" dirty="0">
                <a:latin typeface="Lato" panose="020F0502020204030203" pitchFamily="34" charset="77"/>
                <a:cs typeface="Calibri"/>
              </a:rPr>
              <a:t>Hankesuunnittelu ja urakkarajat kannattaa suunnitella ennen tonttien luovutusta.</a:t>
            </a:r>
          </a:p>
          <a:p>
            <a:pPr marL="180000" lvl="1" indent="-144000" defTabSz="720000">
              <a:lnSpc>
                <a:spcPts val="1600"/>
              </a:lnSpc>
              <a:buFont typeface="Arial" panose="020B0604020202020204" pitchFamily="34" charset="0"/>
              <a:buChar char="•"/>
              <a:defRPr/>
            </a:pPr>
            <a:r>
              <a:rPr lang="fi-FI" sz="1300" kern="0" dirty="0">
                <a:latin typeface="Lato" panose="020F0502020204030203" pitchFamily="34" charset="77"/>
                <a:cs typeface="Calibri"/>
              </a:rPr>
              <a:t>Energiapalvelun asiakkaiden sitouttaminen.</a:t>
            </a:r>
          </a:p>
          <a:p>
            <a:pPr marL="396000" lvl="2" indent="-108000" defTabSz="720000">
              <a:lnSpc>
                <a:spcPts val="1400"/>
              </a:lnSpc>
              <a:buFont typeface="Normaali järjestelmäfontti"/>
              <a:buChar char="–"/>
              <a:defRPr/>
            </a:pPr>
            <a:r>
              <a:rPr lang="fi-FI" sz="1100" kern="0" dirty="0">
                <a:latin typeface="Lato" panose="020F0502020204030203" pitchFamily="34" charset="77"/>
                <a:cs typeface="Calibri"/>
              </a:rPr>
              <a:t>Tämän voi tehdä esimerkiksi tontinluovutuksessa (katso sivut 31–35).</a:t>
            </a:r>
          </a:p>
          <a:p>
            <a:pPr marL="180000" lvl="1" indent="-144000" defTabSz="720000">
              <a:lnSpc>
                <a:spcPts val="1600"/>
              </a:lnSpc>
              <a:buFont typeface="Arial" panose="020B0604020202020204" pitchFamily="34" charset="0"/>
              <a:buChar char="•"/>
              <a:defRPr/>
            </a:pPr>
            <a:r>
              <a:rPr lang="fi-FI" sz="1300" kern="0" dirty="0">
                <a:latin typeface="Lato" panose="020F0502020204030203" pitchFamily="34" charset="77"/>
                <a:cs typeface="Calibri"/>
              </a:rPr>
              <a:t>Varmista energiaratkaisun yhteensovitus katuhankkeen ja kiinteistönomistajien kanssa.</a:t>
            </a:r>
          </a:p>
        </p:txBody>
      </p:sp>
      <p:sp>
        <p:nvSpPr>
          <p:cNvPr id="15" name="Suorakulmio 14">
            <a:extLst>
              <a:ext uri="{FF2B5EF4-FFF2-40B4-BE49-F238E27FC236}">
                <a16:creationId xmlns:a16="http://schemas.microsoft.com/office/drawing/2014/main" id="{FB225445-E35C-3AC7-508A-EC9648F323C8}"/>
              </a:ext>
              <a:ext uri="{C183D7F6-B498-43B3-948B-1728B52AA6E4}">
                <adec:decorative xmlns:adec="http://schemas.microsoft.com/office/drawing/2017/decorative" val="1"/>
              </a:ext>
            </a:extLst>
          </p:cNvPr>
          <p:cNvSpPr/>
          <p:nvPr/>
        </p:nvSpPr>
        <p:spPr>
          <a:xfrm>
            <a:off x="4446953" y="3392725"/>
            <a:ext cx="3628709" cy="2806683"/>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18" name="Tekstiruutu 17">
            <a:extLst>
              <a:ext uri="{FF2B5EF4-FFF2-40B4-BE49-F238E27FC236}">
                <a16:creationId xmlns:a16="http://schemas.microsoft.com/office/drawing/2014/main" id="{7C6E5FDA-CB7A-577A-B135-FA78B7B56CA4}"/>
              </a:ext>
            </a:extLst>
          </p:cNvPr>
          <p:cNvSpPr txBox="1"/>
          <p:nvPr/>
        </p:nvSpPr>
        <p:spPr>
          <a:xfrm>
            <a:off x="4454407" y="3455515"/>
            <a:ext cx="3628707" cy="2184765"/>
          </a:xfrm>
          <a:prstGeom prst="rect">
            <a:avLst/>
          </a:prstGeom>
          <a:noFill/>
        </p:spPr>
        <p:txBody>
          <a:bodyPr wrap="square" lIns="86400" tIns="0">
            <a:noAutofit/>
          </a:bodyPr>
          <a:lstStyle/>
          <a:p>
            <a:pPr>
              <a:lnSpc>
                <a:spcPct val="100000"/>
              </a:lnSpc>
              <a:spcAft>
                <a:spcPts val="600"/>
              </a:spcAft>
            </a:pPr>
            <a:r>
              <a:rPr lang="fi-FI" sz="1500" b="1" kern="0" dirty="0">
                <a:latin typeface="Lato" panose="020F0502020204030203" pitchFamily="34" charset="77"/>
                <a:cs typeface="Calibri"/>
              </a:rPr>
              <a:t>5. Sopimusneuvottelut </a:t>
            </a:r>
            <a:r>
              <a:rPr lang="fi-FI" sz="1200" dirty="0">
                <a:latin typeface="Lato" panose="020F0502020204030203" pitchFamily="34" charset="77"/>
              </a:rPr>
              <a:t>(katso sivut 50</a:t>
            </a:r>
            <a:r>
              <a:rPr lang="fi-FI" sz="1200" dirty="0">
                <a:latin typeface="Lato" panose="020F0502020204030203" pitchFamily="34" charset="77"/>
                <a:cs typeface="Arial"/>
              </a:rPr>
              <a:t>–</a:t>
            </a:r>
            <a:r>
              <a:rPr lang="fi-FI" sz="1200" dirty="0">
                <a:latin typeface="Lato" panose="020F0502020204030203" pitchFamily="34" charset="77"/>
                <a:ea typeface="Calibri"/>
                <a:cs typeface="Calibri"/>
              </a:rPr>
              <a:t>52</a:t>
            </a:r>
            <a:r>
              <a:rPr lang="fi-FI" sz="1200" dirty="0">
                <a:latin typeface="Lato" panose="020F0502020204030203" pitchFamily="34" charset="77"/>
              </a:rPr>
              <a:t>)</a:t>
            </a:r>
            <a:endParaRPr lang="fi-FI" sz="1200" dirty="0">
              <a:latin typeface="Lato" panose="020F0502020204030203" pitchFamily="34" charset="77"/>
              <a:ea typeface="Lato"/>
              <a:cs typeface="Lato"/>
            </a:endParaRPr>
          </a:p>
          <a:p>
            <a:pPr marL="288000" lvl="1" indent="-144000">
              <a:lnSpc>
                <a:spcPts val="1600"/>
              </a:lnSpc>
              <a:buFont typeface="Arial" panose="020B0604020202020204" pitchFamily="34" charset="0"/>
              <a:buChar char="•"/>
            </a:pPr>
            <a:r>
              <a:rPr lang="fi-FI" sz="1300" kern="0" dirty="0">
                <a:latin typeface="Lato" panose="020F0502020204030203" pitchFamily="34" charset="77"/>
                <a:cs typeface="Calibri"/>
              </a:rPr>
              <a:t>Varaa riittävästi aikaa!</a:t>
            </a:r>
          </a:p>
          <a:p>
            <a:pPr marL="288000" lvl="1" indent="-144000">
              <a:lnSpc>
                <a:spcPts val="1600"/>
              </a:lnSpc>
              <a:buFont typeface="Arial" panose="020B0604020202020204" pitchFamily="34" charset="0"/>
              <a:buChar char="•"/>
            </a:pPr>
            <a:r>
              <a:rPr lang="fi-FI" sz="1300" kern="0" dirty="0">
                <a:latin typeface="Lato" panose="020F0502020204030203" pitchFamily="34" charset="77"/>
                <a:cs typeface="Calibri"/>
              </a:rPr>
              <a:t>Aloita keskustelu urakkarajoista heti suunnittelun yhteydessä.</a:t>
            </a:r>
          </a:p>
          <a:p>
            <a:pPr marL="288000" lvl="1" indent="-144000">
              <a:lnSpc>
                <a:spcPts val="1600"/>
              </a:lnSpc>
              <a:buFont typeface="Arial" panose="020B0604020202020204" pitchFamily="34" charset="0"/>
              <a:buChar char="•"/>
            </a:pPr>
            <a:r>
              <a:rPr lang="fi-FI" sz="1300" kern="0" dirty="0">
                <a:latin typeface="Lato" panose="020F0502020204030203" pitchFamily="34" charset="77"/>
                <a:cs typeface="Calibri"/>
              </a:rPr>
              <a:t>Osallista työryhmää sopimus-neuvotteluihin, myös lakiasiantuntijaa </a:t>
            </a:r>
            <a:br>
              <a:rPr lang="fi-FI" sz="1300" kern="0" dirty="0">
                <a:latin typeface="Lato" panose="020F0502020204030203" pitchFamily="34" charset="77"/>
                <a:cs typeface="Calibri"/>
              </a:rPr>
            </a:br>
            <a:r>
              <a:rPr lang="fi-FI" sz="1300" kern="0" dirty="0">
                <a:latin typeface="Lato" panose="020F0502020204030203" pitchFamily="34" charset="77"/>
                <a:cs typeface="Calibri"/>
              </a:rPr>
              <a:t>on hyvä hyödyntää.</a:t>
            </a:r>
          </a:p>
          <a:p>
            <a:pPr marL="288000" lvl="1" indent="-144000">
              <a:lnSpc>
                <a:spcPts val="1600"/>
              </a:lnSpc>
              <a:buFont typeface="Arial" panose="020B0604020202020204" pitchFamily="34" charset="0"/>
              <a:buChar char="•"/>
            </a:pPr>
            <a:r>
              <a:rPr lang="fi-FI" sz="1300" kern="0" dirty="0">
                <a:latin typeface="Lato" panose="020F0502020204030203" pitchFamily="34" charset="77"/>
                <a:cs typeface="Calibri"/>
              </a:rPr>
              <a:t>Hyödynnä mallipohjia.</a:t>
            </a:r>
          </a:p>
          <a:p>
            <a:pPr marL="288000" lvl="1" indent="-144000">
              <a:lnSpc>
                <a:spcPts val="1600"/>
              </a:lnSpc>
              <a:buFont typeface="Arial" panose="020B0604020202020204" pitchFamily="34" charset="0"/>
              <a:buChar char="•"/>
            </a:pPr>
            <a:r>
              <a:rPr lang="fi-FI" sz="1300" kern="0" dirty="0">
                <a:latin typeface="Lato" panose="020F0502020204030203" pitchFamily="34" charset="77"/>
                <a:cs typeface="Calibri"/>
              </a:rPr>
              <a:t>Varmista sopimusten allekirjoitusprosessit eri osapuolilta.</a:t>
            </a:r>
          </a:p>
        </p:txBody>
      </p:sp>
      <p:sp>
        <p:nvSpPr>
          <p:cNvPr id="16" name="Suorakulmio 15">
            <a:extLst>
              <a:ext uri="{FF2B5EF4-FFF2-40B4-BE49-F238E27FC236}">
                <a16:creationId xmlns:a16="http://schemas.microsoft.com/office/drawing/2014/main" id="{8184C871-DF95-E3B6-38B6-3507426E64A8}"/>
              </a:ext>
              <a:ext uri="{C183D7F6-B498-43B3-948B-1728B52AA6E4}">
                <adec:decorative xmlns:adec="http://schemas.microsoft.com/office/drawing/2017/decorative" val="1"/>
              </a:ext>
            </a:extLst>
          </p:cNvPr>
          <p:cNvSpPr/>
          <p:nvPr/>
        </p:nvSpPr>
        <p:spPr>
          <a:xfrm>
            <a:off x="8172766" y="3392725"/>
            <a:ext cx="3628709" cy="2806682"/>
          </a:xfrm>
          <a:prstGeom prst="rect">
            <a:avLst/>
          </a:prstGeom>
          <a:solidFill>
            <a:srgbClr val="E6EBF5"/>
          </a:solidFill>
          <a:ln>
            <a:solidFill>
              <a:srgbClr val="9DBADD"/>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19" name="Tekstiruutu 18">
            <a:extLst>
              <a:ext uri="{FF2B5EF4-FFF2-40B4-BE49-F238E27FC236}">
                <a16:creationId xmlns:a16="http://schemas.microsoft.com/office/drawing/2014/main" id="{4F089974-5C2C-FA91-EA04-B60ABF52F7F3}"/>
              </a:ext>
            </a:extLst>
          </p:cNvPr>
          <p:cNvSpPr txBox="1"/>
          <p:nvPr/>
        </p:nvSpPr>
        <p:spPr>
          <a:xfrm>
            <a:off x="8175660" y="3455515"/>
            <a:ext cx="3646505" cy="1112677"/>
          </a:xfrm>
          <a:prstGeom prst="rect">
            <a:avLst/>
          </a:prstGeom>
          <a:noFill/>
        </p:spPr>
        <p:txBody>
          <a:bodyPr wrap="square" lIns="90000" tIns="0" rIns="72000" bIns="0">
            <a:noAutofit/>
          </a:bodyPr>
          <a:lstStyle/>
          <a:p>
            <a:pPr defTabSz="720000">
              <a:lnSpc>
                <a:spcPts val="1800"/>
              </a:lnSpc>
              <a:spcAft>
                <a:spcPts val="600"/>
              </a:spcAft>
              <a:defRPr/>
            </a:pPr>
            <a:r>
              <a:rPr lang="fi-FI" sz="1500" b="1" kern="0" dirty="0">
                <a:latin typeface="Lato" panose="020F0502020204030203" pitchFamily="34" charset="77"/>
                <a:cs typeface="Calibri"/>
              </a:rPr>
              <a:t>6. Yhteensovitus</a:t>
            </a:r>
          </a:p>
          <a:p>
            <a:pPr marL="0" lvl="1" indent="-457200" defTabSz="720000">
              <a:lnSpc>
                <a:spcPts val="1600"/>
              </a:lnSpc>
              <a:defRPr/>
            </a:pPr>
            <a:r>
              <a:rPr lang="fi-FI" sz="1300" kern="0" dirty="0">
                <a:latin typeface="Lato" panose="020F0502020204030203" pitchFamily="34" charset="77"/>
                <a:cs typeface="Calibri"/>
              </a:rPr>
              <a:t>Mahdolliset suunnitelmien muutokset (aika-taulu, rakennusmäärä tai -tyyppi tms.) voivat vaatia </a:t>
            </a:r>
            <a:r>
              <a:rPr lang="fi-FI" sz="1300" kern="0" dirty="0" err="1">
                <a:latin typeface="Lato" panose="020F0502020204030203" pitchFamily="34" charset="77"/>
                <a:cs typeface="Calibri"/>
              </a:rPr>
              <a:t>yhteensovittelua</a:t>
            </a:r>
            <a:r>
              <a:rPr lang="fi-FI" sz="1300" kern="0" dirty="0">
                <a:latin typeface="Lato" panose="020F0502020204030203" pitchFamily="34" charset="77"/>
                <a:cs typeface="Calibri"/>
              </a:rPr>
              <a:t> vielä hankkeen toteutusaikana.</a:t>
            </a:r>
          </a:p>
        </p:txBody>
      </p:sp>
      <p:sp>
        <p:nvSpPr>
          <p:cNvPr id="24" name="Dian numeron paikkamerkki 1">
            <a:extLst>
              <a:ext uri="{FF2B5EF4-FFF2-40B4-BE49-F238E27FC236}">
                <a16:creationId xmlns:a16="http://schemas.microsoft.com/office/drawing/2014/main" id="{BC18B3F4-320D-DF87-2AC8-C912BFEB6E73}"/>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48</a:t>
            </a:fld>
            <a:endParaRPr lang="fi-FI" dirty="0"/>
          </a:p>
        </p:txBody>
      </p:sp>
      <p:pic>
        <p:nvPicPr>
          <p:cNvPr id="25" name="Kuva 24">
            <a:extLst>
              <a:ext uri="{FF2B5EF4-FFF2-40B4-BE49-F238E27FC236}">
                <a16:creationId xmlns:a16="http://schemas.microsoft.com/office/drawing/2014/main" id="{2A6FEB79-B9BB-FAAB-AB69-82C6FF3F9D1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56607838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FAFEEEAF-A13C-AA66-4521-BC01E3C66BDC}"/>
              </a:ext>
            </a:extLst>
          </p:cNvPr>
          <p:cNvSpPr txBox="1">
            <a:spLocks noGrp="1"/>
          </p:cNvSpPr>
          <p:nvPr>
            <p:ph type="title" idx="4294967295"/>
          </p:nvPr>
        </p:nvSpPr>
        <p:spPr>
          <a:xfrm>
            <a:off x="-4836" y="942672"/>
            <a:ext cx="12192000" cy="9064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7. Sopimukset</a:t>
            </a:r>
            <a:endPar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endParaRPr>
          </a:p>
        </p:txBody>
      </p:sp>
      <p:grpSp>
        <p:nvGrpSpPr>
          <p:cNvPr id="77" name="Ryhmä 76">
            <a:extLst>
              <a:ext uri="{FF2B5EF4-FFF2-40B4-BE49-F238E27FC236}">
                <a16:creationId xmlns:a16="http://schemas.microsoft.com/office/drawing/2014/main" id="{5E90EDDA-64AA-2F90-7B95-0C6E66EB60B6}"/>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53" name="Kuva 527">
              <a:extLst>
                <a:ext uri="{FF2B5EF4-FFF2-40B4-BE49-F238E27FC236}">
                  <a16:creationId xmlns:a16="http://schemas.microsoft.com/office/drawing/2014/main" id="{2379CD2A-4ED3-D925-224F-7F093FACB6D7}"/>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4" name="Kuva 528">
              <a:extLst>
                <a:ext uri="{FF2B5EF4-FFF2-40B4-BE49-F238E27FC236}">
                  <a16:creationId xmlns:a16="http://schemas.microsoft.com/office/drawing/2014/main" id="{7E9D2D8A-6D95-901A-0505-CA5EB5432EF1}"/>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5" name="Kuva 527">
              <a:extLst>
                <a:ext uri="{FF2B5EF4-FFF2-40B4-BE49-F238E27FC236}">
                  <a16:creationId xmlns:a16="http://schemas.microsoft.com/office/drawing/2014/main" id="{519E3879-49CD-16F3-37D1-48FF619B1022}"/>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F7C0A95E-F9D6-A6D1-A261-24D9BDB0FCD0}"/>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779F32CD-4D60-B7B7-1F42-BB7F933E1944}"/>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B5076301-AA3A-72AE-99C2-BE1A2F931E20}"/>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CFC60D44-A042-478B-0594-186196C92D70}"/>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EC432919-164F-8FDE-A7B0-C6A94290508B}"/>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7CF6B961-CA71-31F5-D748-906D94F51A3C}"/>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DD6EF252-C2D0-B79C-8999-0BA56BE00788}"/>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9FBD57F0-153C-51FF-FB8A-3B821B09860E}"/>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64" name="Google Shape;539;p3">
              <a:extLst>
                <a:ext uri="{FF2B5EF4-FFF2-40B4-BE49-F238E27FC236}">
                  <a16:creationId xmlns:a16="http://schemas.microsoft.com/office/drawing/2014/main" id="{96A7E7F0-542E-3196-DB8C-0CBF6AAF403A}"/>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5" name="Google Shape;539;p3">
              <a:extLst>
                <a:ext uri="{FF2B5EF4-FFF2-40B4-BE49-F238E27FC236}">
                  <a16:creationId xmlns:a16="http://schemas.microsoft.com/office/drawing/2014/main" id="{8E2D00F4-5038-2D0F-B7EF-24B5242E0876}"/>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6" name="Google Shape;541;p3">
              <a:extLst>
                <a:ext uri="{FF2B5EF4-FFF2-40B4-BE49-F238E27FC236}">
                  <a16:creationId xmlns:a16="http://schemas.microsoft.com/office/drawing/2014/main" id="{0D273D28-B822-45FF-DD52-75EF9EB74B04}"/>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7" name="Google Shape;543;p3">
              <a:extLst>
                <a:ext uri="{FF2B5EF4-FFF2-40B4-BE49-F238E27FC236}">
                  <a16:creationId xmlns:a16="http://schemas.microsoft.com/office/drawing/2014/main" id="{EE14D44C-C907-05E1-330A-57E628F2B821}"/>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8" name="Google Shape;545;p3">
              <a:extLst>
                <a:ext uri="{FF2B5EF4-FFF2-40B4-BE49-F238E27FC236}">
                  <a16:creationId xmlns:a16="http://schemas.microsoft.com/office/drawing/2014/main" id="{ECE94B88-71CB-5B4D-4631-8C652D2BB1DA}"/>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69" name="Google Shape;547;p3">
              <a:extLst>
                <a:ext uri="{FF2B5EF4-FFF2-40B4-BE49-F238E27FC236}">
                  <a16:creationId xmlns:a16="http://schemas.microsoft.com/office/drawing/2014/main" id="{B4DC3667-DF4E-665C-AFD7-B9C9C26BF0C4}"/>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0" name="Google Shape;549;p3">
              <a:extLst>
                <a:ext uri="{FF2B5EF4-FFF2-40B4-BE49-F238E27FC236}">
                  <a16:creationId xmlns:a16="http://schemas.microsoft.com/office/drawing/2014/main" id="{81B65729-C55D-41F6-2113-BBC12BBE9014}"/>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1" name="Google Shape;551;p3">
              <a:extLst>
                <a:ext uri="{FF2B5EF4-FFF2-40B4-BE49-F238E27FC236}">
                  <a16:creationId xmlns:a16="http://schemas.microsoft.com/office/drawing/2014/main" id="{14E177C7-94C2-8CD9-92C2-D88492DDF2E1}"/>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2" name="Google Shape;553;p3">
              <a:extLst>
                <a:ext uri="{FF2B5EF4-FFF2-40B4-BE49-F238E27FC236}">
                  <a16:creationId xmlns:a16="http://schemas.microsoft.com/office/drawing/2014/main" id="{0AE79883-0C2C-20A1-E188-006D90871AD1}"/>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3" name="Google Shape;555;p3">
              <a:extLst>
                <a:ext uri="{FF2B5EF4-FFF2-40B4-BE49-F238E27FC236}">
                  <a16:creationId xmlns:a16="http://schemas.microsoft.com/office/drawing/2014/main" id="{206673EB-9833-BD5C-9BB5-40A0DCC132C4}"/>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4" name="Google Shape;557;p3">
              <a:extLst>
                <a:ext uri="{FF2B5EF4-FFF2-40B4-BE49-F238E27FC236}">
                  <a16:creationId xmlns:a16="http://schemas.microsoft.com/office/drawing/2014/main" id="{E93FE410-F360-1F02-B75F-BDE28E6F363D}"/>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5" name="Kuva 74">
              <a:extLst>
                <a:ext uri="{FF2B5EF4-FFF2-40B4-BE49-F238E27FC236}">
                  <a16:creationId xmlns:a16="http://schemas.microsoft.com/office/drawing/2014/main" id="{D5BF9695-298F-7847-AF08-6D252C8B5184}"/>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6" name="Kuva 75">
              <a:extLst>
                <a:ext uri="{FF2B5EF4-FFF2-40B4-BE49-F238E27FC236}">
                  <a16:creationId xmlns:a16="http://schemas.microsoft.com/office/drawing/2014/main" id="{B469BB14-7BD1-AE08-DAB1-5D57CD5050A2}"/>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6297349" y="5796000"/>
              <a:ext cx="587516" cy="500713"/>
            </a:xfrm>
            <a:prstGeom prst="rect">
              <a:avLst/>
            </a:prstGeom>
          </p:spPr>
        </p:pic>
      </p:grpSp>
    </p:spTree>
    <p:extLst>
      <p:ext uri="{BB962C8B-B14F-4D97-AF65-F5344CB8AC3E}">
        <p14:creationId xmlns:p14="http://schemas.microsoft.com/office/powerpoint/2010/main" val="22023048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C0D7956-6E8B-6CCF-4558-D6111A16330E}"/>
              </a:ext>
            </a:extLst>
          </p:cNvPr>
          <p:cNvSpPr>
            <a:spLocks noGrp="1"/>
          </p:cNvSpPr>
          <p:nvPr>
            <p:ph type="title"/>
          </p:nvPr>
        </p:nvSpPr>
        <p:spPr>
          <a:xfrm>
            <a:off x="0" y="540000"/>
            <a:ext cx="11650413" cy="621254"/>
          </a:xfrm>
        </p:spPr>
        <p:txBody>
          <a:bodyPr/>
          <a:lstStyle/>
          <a:p>
            <a:r>
              <a:rPr lang="fi-FI" dirty="0"/>
              <a:t>Johdanto </a:t>
            </a:r>
            <a:r>
              <a:rPr lang="fi-FI" dirty="0">
                <a:ea typeface="Calibri" panose="020F0502020204030204"/>
                <a:cs typeface="Calibri" panose="020F0502020204030204"/>
              </a:rPr>
              <a:t>–</a:t>
            </a:r>
            <a:r>
              <a:rPr lang="fi-FI" dirty="0"/>
              <a:t> sopimukset</a:t>
            </a:r>
          </a:p>
        </p:txBody>
      </p:sp>
      <p:sp>
        <p:nvSpPr>
          <p:cNvPr id="9" name="Tekstiruutu 8">
            <a:extLst>
              <a:ext uri="{FF2B5EF4-FFF2-40B4-BE49-F238E27FC236}">
                <a16:creationId xmlns:a16="http://schemas.microsoft.com/office/drawing/2014/main" id="{39ECCC41-4120-2869-E2E2-F472BE6505C6}"/>
              </a:ext>
            </a:extLst>
          </p:cNvPr>
          <p:cNvSpPr txBox="1"/>
          <p:nvPr/>
        </p:nvSpPr>
        <p:spPr>
          <a:xfrm>
            <a:off x="720000" y="1440000"/>
            <a:ext cx="10763250" cy="215444"/>
          </a:xfrm>
          <a:prstGeom prst="rect">
            <a:avLst/>
          </a:prstGeom>
          <a:noFill/>
        </p:spPr>
        <p:txBody>
          <a:bodyPr wrap="square" lIns="0" tIns="0" rIns="0" bIns="0">
            <a:noAutofit/>
          </a:bodyPr>
          <a:lstStyle/>
          <a:p>
            <a:r>
              <a:rPr lang="fi-FI" sz="1400" dirty="0">
                <a:latin typeface="Lato" panose="020F0502020204030203" pitchFamily="34" charset="77"/>
                <a:ea typeface="Calibri"/>
                <a:cs typeface="Calibri"/>
              </a:rPr>
              <a:t>Tämä luku kokoaa energiapalvelusopimusten keskeiset periaatteet hankinnan ja sopimusneuvottelujen tueksi. </a:t>
            </a:r>
            <a:endParaRPr lang="fi-FI" dirty="0">
              <a:latin typeface="Lato" panose="020F0502020204030203" pitchFamily="34" charset="77"/>
            </a:endParaRPr>
          </a:p>
        </p:txBody>
      </p:sp>
      <p:sp>
        <p:nvSpPr>
          <p:cNvPr id="3" name="Sisällön paikkamerkki 2">
            <a:extLst>
              <a:ext uri="{FF2B5EF4-FFF2-40B4-BE49-F238E27FC236}">
                <a16:creationId xmlns:a16="http://schemas.microsoft.com/office/drawing/2014/main" id="{3C452CAF-B5E5-345F-1297-E3239C3F835C}"/>
              </a:ext>
            </a:extLst>
          </p:cNvPr>
          <p:cNvSpPr>
            <a:spLocks noGrp="1"/>
          </p:cNvSpPr>
          <p:nvPr>
            <p:ph idx="1"/>
          </p:nvPr>
        </p:nvSpPr>
        <p:spPr>
          <a:xfrm>
            <a:off x="720001" y="1944825"/>
            <a:ext cx="3679200" cy="4140554"/>
          </a:xfrm>
        </p:spPr>
        <p:txBody>
          <a:bodyPr numCol="1" spcCol="0"/>
          <a:lstStyle/>
          <a:p>
            <a:pPr marL="429750" indent="-285750">
              <a:lnSpc>
                <a:spcPts val="1700"/>
              </a:lnSpc>
              <a:spcBef>
                <a:spcPts val="0"/>
              </a:spcBef>
              <a:spcAft>
                <a:spcPts val="1000"/>
              </a:spcAft>
              <a:buSzPct val="120000"/>
              <a:buFont typeface="Arial" panose="020B0604020202020204" pitchFamily="34" charset="0"/>
              <a:buChar char="•"/>
            </a:pPr>
            <a:r>
              <a:rPr lang="fi-FI" sz="1400" dirty="0">
                <a:ea typeface="Calibri"/>
                <a:cs typeface="Calibri"/>
              </a:rPr>
              <a:t>Lähtökohtana on </a:t>
            </a:r>
            <a:r>
              <a:rPr lang="fi-FI" sz="1400" dirty="0" err="1">
                <a:ea typeface="Calibri"/>
                <a:cs typeface="Calibri"/>
              </a:rPr>
              <a:t>Sakarinmäen</a:t>
            </a:r>
            <a:r>
              <a:rPr lang="fi-FI" sz="1400" dirty="0">
                <a:ea typeface="Calibri"/>
                <a:cs typeface="Calibri"/>
              </a:rPr>
              <a:t> koulun sopimusluonnos, josta on nostettu yleisellä tasolla sovellettavia käytäntöjä. </a:t>
            </a:r>
          </a:p>
          <a:p>
            <a:pPr marL="429750" indent="-285750">
              <a:lnSpc>
                <a:spcPts val="1700"/>
              </a:lnSpc>
              <a:spcBef>
                <a:spcPts val="0"/>
              </a:spcBef>
              <a:spcAft>
                <a:spcPts val="1000"/>
              </a:spcAft>
              <a:buSzPct val="120000"/>
              <a:buFont typeface="Arial" panose="020B0604020202020204" pitchFamily="34" charset="0"/>
              <a:buChar char="•"/>
            </a:pPr>
            <a:r>
              <a:rPr lang="fi-FI" sz="1400" dirty="0">
                <a:ea typeface="Calibri"/>
                <a:cs typeface="Calibri"/>
              </a:rPr>
              <a:t>Tikkurilan osaamiskampuksen innovaatiohankinnasta on esitetty sopimuksen rakenteen pääkohdat.</a:t>
            </a:r>
          </a:p>
          <a:p>
            <a:pPr marL="429750" indent="-285750">
              <a:lnSpc>
                <a:spcPts val="1700"/>
              </a:lnSpc>
              <a:spcBef>
                <a:spcPts val="0"/>
              </a:spcBef>
              <a:spcAft>
                <a:spcPts val="1000"/>
              </a:spcAft>
              <a:buSzPct val="120000"/>
              <a:buFont typeface="Arial" panose="020B0604020202020204" pitchFamily="34" charset="0"/>
              <a:buChar char="•"/>
            </a:pPr>
            <a:r>
              <a:rPr lang="fi-FI" sz="1400" dirty="0">
                <a:ea typeface="Calibri"/>
                <a:cs typeface="Calibri"/>
              </a:rPr>
              <a:t>Keskeiset sopimusten sisältölinjaukset täsmennetään markkinavuoropuhelussa ja neuvottelumenettelyssä yhdessä tilaajan ja tarjoajien kanssa. </a:t>
            </a:r>
          </a:p>
          <a:p>
            <a:pPr marL="429750" indent="-285750">
              <a:lnSpc>
                <a:spcPts val="1700"/>
              </a:lnSpc>
              <a:spcBef>
                <a:spcPts val="0"/>
              </a:spcBef>
              <a:spcAft>
                <a:spcPts val="1000"/>
              </a:spcAft>
              <a:buSzPct val="120000"/>
              <a:buFont typeface="Arial" panose="020B0604020202020204" pitchFamily="34" charset="0"/>
              <a:buChar char="•"/>
            </a:pPr>
            <a:r>
              <a:rPr lang="fi-FI" sz="1400" dirty="0">
                <a:ea typeface="Calibri"/>
                <a:cs typeface="Calibri"/>
              </a:rPr>
              <a:t>Julkisissa hankinnoissa sopimus-</a:t>
            </a:r>
            <a:br>
              <a:rPr lang="fi-FI" sz="1400" dirty="0">
                <a:ea typeface="Calibri"/>
                <a:cs typeface="Calibri"/>
              </a:rPr>
            </a:br>
            <a:r>
              <a:rPr lang="fi-FI" sz="1400" dirty="0">
                <a:ea typeface="Calibri"/>
                <a:cs typeface="Calibri"/>
              </a:rPr>
              <a:t>luonnos on oltava valmis jo tarjouspyyntövaiheessa.</a:t>
            </a:r>
          </a:p>
        </p:txBody>
      </p:sp>
      <p:sp>
        <p:nvSpPr>
          <p:cNvPr id="12" name="Suorakulmio 11">
            <a:extLst>
              <a:ext uri="{FF2B5EF4-FFF2-40B4-BE49-F238E27FC236}">
                <a16:creationId xmlns:a16="http://schemas.microsoft.com/office/drawing/2014/main" id="{0769FBEF-3A6B-F843-5A9E-A55524622CEB}"/>
              </a:ext>
              <a:ext uri="{C183D7F6-B498-43B3-948B-1728B52AA6E4}">
                <adec:decorative xmlns:adec="http://schemas.microsoft.com/office/drawing/2017/decorative" val="1"/>
              </a:ext>
            </a:extLst>
          </p:cNvPr>
          <p:cNvSpPr/>
          <p:nvPr/>
        </p:nvSpPr>
        <p:spPr>
          <a:xfrm>
            <a:off x="4667250" y="1821000"/>
            <a:ext cx="7524750" cy="5037000"/>
          </a:xfrm>
          <a:prstGeom prst="rect">
            <a:avLst/>
          </a:prstGeom>
          <a:solidFill>
            <a:srgbClr val="F1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1" name="Tekstiruutu 10">
            <a:extLst>
              <a:ext uri="{FF2B5EF4-FFF2-40B4-BE49-F238E27FC236}">
                <a16:creationId xmlns:a16="http://schemas.microsoft.com/office/drawing/2014/main" id="{B92F5502-9E76-CEDD-ECC0-0C06295F7663}"/>
              </a:ext>
            </a:extLst>
          </p:cNvPr>
          <p:cNvSpPr txBox="1"/>
          <p:nvPr/>
        </p:nvSpPr>
        <p:spPr>
          <a:xfrm>
            <a:off x="4679987" y="1939113"/>
            <a:ext cx="7069705" cy="3884781"/>
          </a:xfrm>
          <a:prstGeom prst="rect">
            <a:avLst/>
          </a:prstGeom>
          <a:noFill/>
        </p:spPr>
        <p:txBody>
          <a:bodyPr wrap="square" lIns="0" tIns="0" rIns="0" bIns="0">
            <a:noAutofit/>
          </a:bodyPr>
          <a:lstStyle/>
          <a:p>
            <a:pPr marL="144000">
              <a:lnSpc>
                <a:spcPts val="1700"/>
              </a:lnSpc>
              <a:spcBef>
                <a:spcPts val="0"/>
              </a:spcBef>
              <a:spcAft>
                <a:spcPts val="1200"/>
              </a:spcAft>
              <a:buSzPct val="120000"/>
            </a:pPr>
            <a:r>
              <a:rPr lang="fi-FI" sz="1400" b="1" dirty="0">
                <a:latin typeface="Lato" panose="020F0502020204030203" pitchFamily="34" charset="77"/>
                <a:ea typeface="Calibri"/>
                <a:cs typeface="Calibri"/>
              </a:rPr>
              <a:t>Muutama pääkohta, jotka ohjaavat sisältöä:</a:t>
            </a:r>
          </a:p>
          <a:p>
            <a:pPr marL="288000" lvl="1" indent="-144000">
              <a:lnSpc>
                <a:spcPts val="1700"/>
              </a:lnSpc>
              <a:spcAft>
                <a:spcPts val="600"/>
              </a:spcAft>
              <a:buSzPct val="120000"/>
              <a:buFont typeface="Arial" panose="020B0604020202020204" pitchFamily="34" charset="0"/>
              <a:buChar char="•"/>
            </a:pPr>
            <a:r>
              <a:rPr lang="fi-FI" sz="1400" dirty="0">
                <a:latin typeface="Lato" panose="020F0502020204030203" pitchFamily="34" charset="77"/>
                <a:ea typeface="Calibri"/>
                <a:cs typeface="Calibri"/>
              </a:rPr>
              <a:t>Sopimusmalli perustuu pitkään palvelujaksoon, jonka aikana palveluntuottaja vastaa lämmitysjärjestelmän toiminnasta, käytettävyydestä ja ennakoivasta ylläpidosta.</a:t>
            </a:r>
          </a:p>
          <a:p>
            <a:pPr marL="288000" lvl="1" indent="-144000">
              <a:lnSpc>
                <a:spcPts val="1700"/>
              </a:lnSpc>
              <a:spcAft>
                <a:spcPts val="600"/>
              </a:spcAft>
              <a:buSzPct val="120000"/>
              <a:buFont typeface="Arial" panose="020B0604020202020204" pitchFamily="34" charset="0"/>
              <a:buChar char="•"/>
            </a:pPr>
            <a:r>
              <a:rPr lang="fi-FI" sz="1400" dirty="0">
                <a:latin typeface="Lato" panose="020F0502020204030203" pitchFamily="34" charset="77"/>
                <a:ea typeface="Calibri"/>
                <a:cs typeface="Calibri"/>
              </a:rPr>
              <a:t>Kunnossapito-ohjelma ja pitkän tähtäimen suunnitelma (PTS) ohjaavat toimenpiteitä ja varmistavat järjestelmän luovutuskunnon sopimuskauden päättyessä.</a:t>
            </a:r>
          </a:p>
          <a:p>
            <a:pPr marL="288000" lvl="1" indent="-144000">
              <a:lnSpc>
                <a:spcPts val="1700"/>
              </a:lnSpc>
              <a:spcAft>
                <a:spcPts val="600"/>
              </a:spcAft>
              <a:buSzPct val="120000"/>
              <a:buFont typeface="Arial" panose="020B0604020202020204" pitchFamily="34" charset="0"/>
              <a:buChar char="•"/>
            </a:pPr>
            <a:r>
              <a:rPr lang="fi-FI" sz="1400" dirty="0">
                <a:latin typeface="Lato" panose="020F0502020204030203" pitchFamily="34" charset="77"/>
                <a:ea typeface="Calibri"/>
                <a:cs typeface="Calibri"/>
              </a:rPr>
              <a:t>Palvelumaksu muodostuu kuukausittaisesta perusmaksusta ja tuotetun lämmön energiamäärään sidotusta maksusta; PTS-investoinnit käsitellään erillisellä, etukäteen sovitulla menettelyllä.</a:t>
            </a:r>
          </a:p>
          <a:p>
            <a:pPr marL="288000" lvl="1" indent="-144000">
              <a:lnSpc>
                <a:spcPts val="1700"/>
              </a:lnSpc>
              <a:spcAft>
                <a:spcPts val="600"/>
              </a:spcAft>
              <a:buSzPct val="120000"/>
              <a:buFont typeface="Arial" panose="020B0604020202020204" pitchFamily="34" charset="0"/>
              <a:buChar char="•"/>
            </a:pPr>
            <a:r>
              <a:rPr lang="fi-FI" sz="1400" dirty="0">
                <a:latin typeface="Lato" panose="020F0502020204030203" pitchFamily="34" charset="77"/>
                <a:ea typeface="Calibri"/>
                <a:cs typeface="Calibri"/>
              </a:rPr>
              <a:t>Palveluihin ja palvelukuvaukseen tehtävät muutokset käsitellään yhteisesti sovitun menettelyn kautta, ja niiden vaikutukset palvelumaksuun ja vastuisiin arvioidaan ennen päätöksiä.</a:t>
            </a:r>
          </a:p>
          <a:p>
            <a:pPr marL="288000" lvl="1" indent="-144000">
              <a:lnSpc>
                <a:spcPts val="1700"/>
              </a:lnSpc>
              <a:spcAft>
                <a:spcPts val="600"/>
              </a:spcAft>
              <a:buSzPct val="120000"/>
              <a:buFont typeface="Arial" panose="020B0604020202020204" pitchFamily="34" charset="0"/>
              <a:buChar char="•"/>
            </a:pPr>
            <a:r>
              <a:rPr lang="fi-FI" sz="1400" dirty="0">
                <a:latin typeface="Lato" panose="020F0502020204030203" pitchFamily="34" charset="77"/>
                <a:ea typeface="Calibri"/>
                <a:cs typeface="Calibri"/>
              </a:rPr>
              <a:t>Alihankkijoiden käyttö on mahdollista, mutta vastuu pysyy palveluntuottajalla; tilaajalla on oikeus hyväksyä alihankkijat ja vaatia vaihtoa perustellusta syystä.</a:t>
            </a:r>
          </a:p>
          <a:p>
            <a:pPr marL="288000" lvl="1" indent="-144000">
              <a:lnSpc>
                <a:spcPts val="1700"/>
              </a:lnSpc>
              <a:spcAft>
                <a:spcPts val="600"/>
              </a:spcAft>
              <a:buSzPct val="120000"/>
              <a:buFont typeface="Arial" panose="020B0604020202020204" pitchFamily="34" charset="0"/>
              <a:buChar char="•"/>
            </a:pPr>
            <a:r>
              <a:rPr lang="fi-FI" sz="1400" dirty="0">
                <a:latin typeface="Lato" panose="020F0502020204030203" pitchFamily="34" charset="77"/>
                <a:ea typeface="Calibri"/>
                <a:cs typeface="Calibri"/>
              </a:rPr>
              <a:t>Palvelutason poikkeamat johtavat korjaaviin toimiin ja tarvittaessa palvelumaksun vähennyksiin.</a:t>
            </a:r>
          </a:p>
        </p:txBody>
      </p:sp>
      <p:sp>
        <p:nvSpPr>
          <p:cNvPr id="7" name="Dian numeron paikkamerkki 1">
            <a:extLst>
              <a:ext uri="{FF2B5EF4-FFF2-40B4-BE49-F238E27FC236}">
                <a16:creationId xmlns:a16="http://schemas.microsoft.com/office/drawing/2014/main" id="{70A720DC-F37B-AC7A-4A6A-7DFB7F4ADA56}"/>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50</a:t>
            </a:fld>
            <a:endParaRPr lang="fi-FI" dirty="0"/>
          </a:p>
        </p:txBody>
      </p:sp>
      <p:pic>
        <p:nvPicPr>
          <p:cNvPr id="6" name="Kuva 5">
            <a:extLst>
              <a:ext uri="{FF2B5EF4-FFF2-40B4-BE49-F238E27FC236}">
                <a16:creationId xmlns:a16="http://schemas.microsoft.com/office/drawing/2014/main" id="{2E44F638-3655-9F91-7DF8-9D5C5DF2958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81927150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FC60F1B-7492-273E-E9BA-94E50FBBC4D1}"/>
              </a:ext>
            </a:extLst>
          </p:cNvPr>
          <p:cNvSpPr>
            <a:spLocks noGrp="1"/>
          </p:cNvSpPr>
          <p:nvPr>
            <p:ph type="title"/>
          </p:nvPr>
        </p:nvSpPr>
        <p:spPr/>
        <p:txBody>
          <a:bodyPr/>
          <a:lstStyle/>
          <a:p>
            <a:r>
              <a:rPr lang="fi-FI" dirty="0"/>
              <a:t>Sopimuksen sisällön määrittäminen</a:t>
            </a:r>
          </a:p>
        </p:txBody>
      </p:sp>
      <p:sp>
        <p:nvSpPr>
          <p:cNvPr id="14" name="Tekstiruutu 13">
            <a:extLst>
              <a:ext uri="{FF2B5EF4-FFF2-40B4-BE49-F238E27FC236}">
                <a16:creationId xmlns:a16="http://schemas.microsoft.com/office/drawing/2014/main" id="{DF70FDDB-0DB0-1CA0-EE47-1F5FC9DFC03B}"/>
              </a:ext>
            </a:extLst>
          </p:cNvPr>
          <p:cNvSpPr txBox="1"/>
          <p:nvPr/>
        </p:nvSpPr>
        <p:spPr>
          <a:xfrm>
            <a:off x="720000" y="1440000"/>
            <a:ext cx="3931656" cy="4215641"/>
          </a:xfrm>
          <a:prstGeom prst="rect">
            <a:avLst/>
          </a:prstGeom>
          <a:noFill/>
        </p:spPr>
        <p:txBody>
          <a:bodyPr wrap="square" lIns="0" tIns="0" rIns="0" bIns="0">
            <a:noAutofit/>
          </a:bodyPr>
          <a:lstStyle/>
          <a:p>
            <a:pPr>
              <a:lnSpc>
                <a:spcPts val="1700"/>
              </a:lnSpc>
              <a:spcAft>
                <a:spcPts val="1200"/>
              </a:spcAft>
            </a:pPr>
            <a:r>
              <a:rPr lang="fi-FI" sz="1400" dirty="0">
                <a:latin typeface="Lato" panose="020F0502020204030203" pitchFamily="34" charset="77"/>
                <a:ea typeface="Lato"/>
                <a:cs typeface="Lato"/>
              </a:rPr>
              <a:t>Tilaajan ja toimittajan välinen sopimus on oleellinen osa jo tarjousneuvotteluvaiheessa. </a:t>
            </a:r>
            <a:br>
              <a:rPr lang="fi-FI" sz="1400" dirty="0">
                <a:latin typeface="Lato" panose="020F0502020204030203" pitchFamily="34" charset="77"/>
                <a:ea typeface="Lato"/>
                <a:cs typeface="Lato"/>
              </a:rPr>
            </a:br>
            <a:r>
              <a:rPr lang="fi-FI" sz="1400" dirty="0">
                <a:latin typeface="Lato" panose="020F0502020204030203" pitchFamily="34" charset="77"/>
                <a:ea typeface="Lato"/>
                <a:cs typeface="Lato"/>
              </a:rPr>
              <a:t>Sitä voidaan tarkentaa hankintaprosessin aikana. </a:t>
            </a:r>
          </a:p>
          <a:p>
            <a:pPr marL="288000" lvl="1" indent="-288000">
              <a:lnSpc>
                <a:spcPts val="1700"/>
              </a:lnSpc>
              <a:buClr>
                <a:schemeClr val="tx2">
                  <a:lumMod val="60000"/>
                  <a:lumOff val="40000"/>
                </a:schemeClr>
              </a:buClr>
              <a:buSzPct val="110000"/>
              <a:buFont typeface="Normaali järjestelmäfontti"/>
              <a:buChar char="➤"/>
            </a:pPr>
            <a:r>
              <a:rPr lang="fi-FI" sz="1400" dirty="0">
                <a:solidFill>
                  <a:srgbClr val="000000"/>
                </a:solidFill>
                <a:latin typeface="Lato" panose="020F0502020204030203" pitchFamily="34" charset="77"/>
                <a:cs typeface="Calibri"/>
              </a:rPr>
              <a:t>Markkinavuoropuhelun (ja mahdollisen neuvottelumenettelyn) avulla täsmenne-</a:t>
            </a:r>
            <a:br>
              <a:rPr lang="fi-FI" sz="1400" dirty="0">
                <a:solidFill>
                  <a:srgbClr val="000000"/>
                </a:solidFill>
                <a:latin typeface="Lato" panose="020F0502020204030203" pitchFamily="34" charset="77"/>
                <a:cs typeface="Calibri"/>
              </a:rPr>
            </a:br>
            <a:r>
              <a:rPr lang="fi-FI" sz="1400" dirty="0" err="1">
                <a:solidFill>
                  <a:srgbClr val="000000"/>
                </a:solidFill>
                <a:latin typeface="Lato" panose="020F0502020204030203" pitchFamily="34" charset="77"/>
                <a:cs typeface="Calibri"/>
              </a:rPr>
              <a:t>tään</a:t>
            </a:r>
            <a:r>
              <a:rPr lang="fi-FI" sz="1400" dirty="0">
                <a:solidFill>
                  <a:srgbClr val="000000"/>
                </a:solidFill>
                <a:latin typeface="Lato" panose="020F0502020204030203" pitchFamily="34" charset="77"/>
                <a:cs typeface="Calibri"/>
              </a:rPr>
              <a:t> sopimusten sisältö yhdessä tilaajan </a:t>
            </a:r>
            <a:br>
              <a:rPr lang="fi-FI" sz="1400" dirty="0">
                <a:solidFill>
                  <a:srgbClr val="000000"/>
                </a:solidFill>
                <a:latin typeface="Lato" panose="020F0502020204030203" pitchFamily="34" charset="77"/>
                <a:cs typeface="Calibri"/>
              </a:rPr>
            </a:br>
            <a:r>
              <a:rPr lang="fi-FI" sz="1400" dirty="0">
                <a:solidFill>
                  <a:srgbClr val="000000"/>
                </a:solidFill>
                <a:latin typeface="Lato" panose="020F0502020204030203" pitchFamily="34" charset="77"/>
                <a:cs typeface="Calibri"/>
              </a:rPr>
              <a:t>ja potentiaalisten tarjoajien kesken.</a:t>
            </a:r>
          </a:p>
          <a:p>
            <a:pPr>
              <a:lnSpc>
                <a:spcPts val="1700"/>
              </a:lnSpc>
              <a:spcBef>
                <a:spcPts val="1700"/>
              </a:spcBef>
              <a:spcAft>
                <a:spcPts val="1700"/>
              </a:spcAft>
            </a:pPr>
            <a:r>
              <a:rPr lang="fi-FI" sz="1400" dirty="0">
                <a:latin typeface="Lato" panose="020F0502020204030203" pitchFamily="34" charset="77"/>
                <a:ea typeface="Lato"/>
                <a:cs typeface="Lato"/>
              </a:rPr>
              <a:t>Tavallisesti energian palveluhankinnasta </a:t>
            </a:r>
            <a:br>
              <a:rPr lang="fi-FI" sz="1400" dirty="0">
                <a:latin typeface="Lato" panose="020F0502020204030203" pitchFamily="34" charset="77"/>
                <a:ea typeface="Lato"/>
                <a:cs typeface="Lato"/>
              </a:rPr>
            </a:br>
            <a:r>
              <a:rPr lang="fi-FI" sz="1400" dirty="0">
                <a:latin typeface="Lato" panose="020F0502020204030203" pitchFamily="34" charset="77"/>
                <a:ea typeface="Lato"/>
                <a:cs typeface="Lato"/>
              </a:rPr>
              <a:t>tehdään palvelusopimus ja muutoin pohjalla </a:t>
            </a:r>
            <a:br>
              <a:rPr lang="fi-FI" sz="1400" dirty="0">
                <a:latin typeface="Lato" panose="020F0502020204030203" pitchFamily="34" charset="77"/>
                <a:ea typeface="Lato"/>
                <a:cs typeface="Lato"/>
              </a:rPr>
            </a:br>
            <a:r>
              <a:rPr lang="fi-FI" sz="1400" dirty="0">
                <a:latin typeface="Lato" panose="020F0502020204030203" pitchFamily="34" charset="77"/>
                <a:ea typeface="Lato"/>
                <a:cs typeface="Lato"/>
              </a:rPr>
              <a:t>on julkisten hankintojen yleiset sopimusehdot (JYSE).</a:t>
            </a:r>
          </a:p>
          <a:p>
            <a:pPr>
              <a:lnSpc>
                <a:spcPts val="1700"/>
              </a:lnSpc>
              <a:spcAft>
                <a:spcPts val="1200"/>
              </a:spcAft>
            </a:pPr>
            <a:r>
              <a:rPr lang="fi-FI" sz="1400" dirty="0">
                <a:latin typeface="Lato" panose="020F0502020204030203" pitchFamily="34" charset="77"/>
                <a:ea typeface="Lato"/>
                <a:cs typeface="Lato"/>
              </a:rPr>
              <a:t>Toteutuksen urakkavaiheen sopimuksista vastaa energiapalvelun toimittaja.</a:t>
            </a:r>
          </a:p>
          <a:p>
            <a:pPr marL="288000" lvl="1" indent="-288000">
              <a:lnSpc>
                <a:spcPts val="1700"/>
              </a:lnSpc>
              <a:spcAft>
                <a:spcPts val="1700"/>
              </a:spcAft>
              <a:buClr>
                <a:schemeClr val="tx2">
                  <a:lumMod val="60000"/>
                  <a:lumOff val="40000"/>
                </a:schemeClr>
              </a:buClr>
              <a:buSzPct val="110000"/>
              <a:buFont typeface="Normaali järjestelmäfontti"/>
              <a:buChar char="➤"/>
            </a:pPr>
            <a:r>
              <a:rPr lang="fi-FI" sz="1400" dirty="0">
                <a:solidFill>
                  <a:srgbClr val="000000"/>
                </a:solidFill>
                <a:latin typeface="Lato" panose="020F0502020204030203" pitchFamily="34" charset="77"/>
                <a:cs typeface="Calibri"/>
              </a:rPr>
              <a:t>Jossain tapauksissa tilaaja voi esittää urakkasopimuksen, jota toimittajan </a:t>
            </a:r>
            <a:br>
              <a:rPr lang="fi-FI" sz="1400" dirty="0">
                <a:solidFill>
                  <a:srgbClr val="000000"/>
                </a:solidFill>
                <a:latin typeface="Lato" panose="020F0502020204030203" pitchFamily="34" charset="77"/>
                <a:cs typeface="Calibri"/>
              </a:rPr>
            </a:br>
            <a:r>
              <a:rPr lang="fi-FI" sz="1400" dirty="0">
                <a:solidFill>
                  <a:srgbClr val="000000"/>
                </a:solidFill>
                <a:latin typeface="Lato" panose="020F0502020204030203" pitchFamily="34" charset="77"/>
                <a:cs typeface="Calibri"/>
              </a:rPr>
              <a:t>tulee käyttää.</a:t>
            </a:r>
          </a:p>
        </p:txBody>
      </p:sp>
      <p:sp>
        <p:nvSpPr>
          <p:cNvPr id="9" name="Ellipsi 8">
            <a:extLst>
              <a:ext uri="{FF2B5EF4-FFF2-40B4-BE49-F238E27FC236}">
                <a16:creationId xmlns:a16="http://schemas.microsoft.com/office/drawing/2014/main" id="{776808E0-49E0-FA7B-5A00-82E4E016E4F5}"/>
              </a:ext>
              <a:ext uri="{C183D7F6-B498-43B3-948B-1728B52AA6E4}">
                <adec:decorative xmlns:adec="http://schemas.microsoft.com/office/drawing/2017/decorative" val="1"/>
              </a:ext>
            </a:extLst>
          </p:cNvPr>
          <p:cNvSpPr/>
          <p:nvPr/>
        </p:nvSpPr>
        <p:spPr>
          <a:xfrm>
            <a:off x="8957875" y="-495306"/>
            <a:ext cx="5428512" cy="5428512"/>
          </a:xfrm>
          <a:prstGeom prst="ellipse">
            <a:avLst/>
          </a:prstGeom>
          <a:solidFill>
            <a:srgbClr val="F1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1" name="Suorakulmio 10">
            <a:extLst>
              <a:ext uri="{FF2B5EF4-FFF2-40B4-BE49-F238E27FC236}">
                <a16:creationId xmlns:a16="http://schemas.microsoft.com/office/drawing/2014/main" id="{D9FF99EC-49BE-C0DD-417C-DD55CB250BE3}"/>
              </a:ext>
              <a:ext uri="{C183D7F6-B498-43B3-948B-1728B52AA6E4}">
                <adec:decorative xmlns:adec="http://schemas.microsoft.com/office/drawing/2017/decorative" val="1"/>
              </a:ext>
            </a:extLst>
          </p:cNvPr>
          <p:cNvSpPr/>
          <p:nvPr/>
        </p:nvSpPr>
        <p:spPr>
          <a:xfrm>
            <a:off x="4677539" y="1294598"/>
            <a:ext cx="7523999" cy="5583249"/>
          </a:xfrm>
          <a:prstGeom prst="rect">
            <a:avLst/>
          </a:prstGeom>
          <a:solidFill>
            <a:srgbClr val="F1E9F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2280A89F-C0A2-F622-0466-2D4E0763EBCC}"/>
              </a:ext>
            </a:extLst>
          </p:cNvPr>
          <p:cNvSpPr>
            <a:spLocks noGrp="1"/>
          </p:cNvSpPr>
          <p:nvPr>
            <p:ph idx="1"/>
          </p:nvPr>
        </p:nvSpPr>
        <p:spPr>
          <a:xfrm>
            <a:off x="4822276" y="1458187"/>
            <a:ext cx="6645824" cy="4036875"/>
          </a:xfrm>
        </p:spPr>
        <p:txBody>
          <a:bodyPr numCol="1" spcCol="252000"/>
          <a:lstStyle/>
          <a:p>
            <a:r>
              <a:rPr lang="fi-FI" sz="1400" b="1" dirty="0"/>
              <a:t>Sopimuksen keskeisimpiä asioita:</a:t>
            </a:r>
          </a:p>
          <a:p>
            <a:pPr lvl="1"/>
            <a:r>
              <a:rPr lang="fi-FI" dirty="0"/>
              <a:t>sopimusaika ja -kesto</a:t>
            </a:r>
          </a:p>
          <a:p>
            <a:pPr lvl="1"/>
            <a:r>
              <a:rPr lang="fi-FI" dirty="0"/>
              <a:t>hintamekanismi (investoinnit ja palvelu)</a:t>
            </a:r>
          </a:p>
          <a:p>
            <a:pPr lvl="1"/>
            <a:r>
              <a:rPr lang="fi-FI" dirty="0"/>
              <a:t>kiinteä palvelumaksu tai lämmitysenergia- </a:t>
            </a:r>
            <a:br>
              <a:rPr lang="fi-FI" dirty="0"/>
            </a:br>
            <a:r>
              <a:rPr lang="fi-FI" dirty="0"/>
              <a:t>tai sähkötehoon perustuva maksu (eur/kk) </a:t>
            </a:r>
            <a:br>
              <a:rPr lang="fi-FI" dirty="0"/>
            </a:br>
            <a:r>
              <a:rPr lang="fi-FI" dirty="0"/>
              <a:t>ja energiamaksu (eur/MWh)</a:t>
            </a:r>
          </a:p>
          <a:p>
            <a:pPr lvl="1"/>
            <a:r>
              <a:rPr lang="fi-FI" dirty="0"/>
              <a:t>hinnantarkistusmekanismi, indeksisidonnaisuudet</a:t>
            </a:r>
          </a:p>
          <a:p>
            <a:pPr lvl="1"/>
            <a:r>
              <a:rPr lang="fi-FI" dirty="0"/>
              <a:t>sopimuksen päättäminen, </a:t>
            </a:r>
            <a:r>
              <a:rPr lang="fi-FI" dirty="0" err="1"/>
              <a:t>exit</a:t>
            </a:r>
            <a:r>
              <a:rPr lang="fi-FI" dirty="0"/>
              <a:t>- ja lunastusehdot.</a:t>
            </a:r>
            <a:endParaRPr lang="fi-FI" dirty="0">
              <a:ea typeface="Calibri"/>
              <a:cs typeface="Calibri"/>
            </a:endParaRPr>
          </a:p>
          <a:p>
            <a:r>
              <a:rPr lang="fi-FI" sz="1400" dirty="0"/>
              <a:t>Seuraavalla sivulla on esimerkki </a:t>
            </a:r>
            <a:br>
              <a:rPr lang="fi-FI" sz="1400" dirty="0"/>
            </a:br>
            <a:r>
              <a:rPr lang="fi-FI" sz="1400" b="1" dirty="0"/>
              <a:t>sopimuksen sisällysluettelosta</a:t>
            </a:r>
            <a:r>
              <a:rPr lang="fi-FI" sz="1400" dirty="0"/>
              <a:t>. </a:t>
            </a:r>
            <a:endParaRPr lang="fi-FI" sz="1400" dirty="0">
              <a:highlight>
                <a:srgbClr val="FFFF00"/>
              </a:highlight>
              <a:ea typeface="Calibri"/>
              <a:cs typeface="Calibri"/>
            </a:endParaRPr>
          </a:p>
          <a:p>
            <a:endParaRPr lang="fi-FI" sz="1400" dirty="0"/>
          </a:p>
        </p:txBody>
      </p:sp>
      <p:pic>
        <p:nvPicPr>
          <p:cNvPr id="6" name="Kuva 5" descr="Kuvassa kukkivia kirsikkapuita Helsingin Valimomestarinpuistossa.">
            <a:extLst>
              <a:ext uri="{FF2B5EF4-FFF2-40B4-BE49-F238E27FC236}">
                <a16:creationId xmlns:a16="http://schemas.microsoft.com/office/drawing/2014/main" id="{2F2B5954-6300-75AA-1B93-4DCD9A7C518C}"/>
              </a:ext>
            </a:extLst>
          </p:cNvPr>
          <p:cNvPicPr>
            <a:picLocks noChangeAspect="1"/>
          </p:cNvPicPr>
          <p:nvPr/>
        </p:nvPicPr>
        <p:blipFill>
          <a:blip r:embed="rId3">
            <a:alphaModFix amt="92000"/>
          </a:blip>
          <a:srcRect/>
          <a:stretch/>
        </p:blipFill>
        <p:spPr>
          <a:xfrm>
            <a:off x="8911050" y="418800"/>
            <a:ext cx="3405349" cy="5952441"/>
          </a:xfrm>
          <a:prstGeom prst="rect">
            <a:avLst/>
          </a:prstGeom>
        </p:spPr>
      </p:pic>
      <p:sp>
        <p:nvSpPr>
          <p:cNvPr id="8" name="Tekstiruutu 7">
            <a:extLst>
              <a:ext uri="{FF2B5EF4-FFF2-40B4-BE49-F238E27FC236}">
                <a16:creationId xmlns:a16="http://schemas.microsoft.com/office/drawing/2014/main" id="{B3A189A3-8B7B-C205-EB0F-08C423C95F21}"/>
              </a:ext>
            </a:extLst>
          </p:cNvPr>
          <p:cNvSpPr txBox="1"/>
          <p:nvPr/>
        </p:nvSpPr>
        <p:spPr>
          <a:xfrm rot="16200000">
            <a:off x="11089186" y="5073747"/>
            <a:ext cx="1940572" cy="176119"/>
          </a:xfrm>
          <a:prstGeom prst="rect">
            <a:avLst/>
          </a:prstGeom>
          <a:noFill/>
        </p:spPr>
        <p:txBody>
          <a:bodyPr wrap="square" lIns="0" tIns="0" rIns="0" bIns="0" rtlCol="0">
            <a:noAutofit/>
          </a:bodyPr>
          <a:lstStyle/>
          <a:p>
            <a:r>
              <a:rPr lang="fi-FI" sz="800" dirty="0">
                <a:solidFill>
                  <a:schemeClr val="bg1"/>
                </a:solidFill>
                <a:latin typeface="Lato" panose="020F0502020204030203" pitchFamily="34" charset="77"/>
              </a:rPr>
              <a:t>Kuvaaja: Jaana Numminen.</a:t>
            </a:r>
          </a:p>
        </p:txBody>
      </p:sp>
      <p:pic>
        <p:nvPicPr>
          <p:cNvPr id="15" name="Kuva 14">
            <a:extLst>
              <a:ext uri="{FF2B5EF4-FFF2-40B4-BE49-F238E27FC236}">
                <a16:creationId xmlns:a16="http://schemas.microsoft.com/office/drawing/2014/main" id="{E6CCE3BD-945F-ADDA-0BD8-BFBBF707755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l="28015"/>
          <a:stretch>
            <a:fillRect/>
          </a:stretch>
        </p:blipFill>
        <p:spPr>
          <a:xfrm rot="18549989" flipV="1">
            <a:off x="4851516" y="4698854"/>
            <a:ext cx="4456369" cy="1612900"/>
          </a:xfrm>
          <a:prstGeom prst="rect">
            <a:avLst/>
          </a:prstGeom>
        </p:spPr>
      </p:pic>
      <p:sp>
        <p:nvSpPr>
          <p:cNvPr id="16" name="Ellipsi 15">
            <a:extLst>
              <a:ext uri="{FF2B5EF4-FFF2-40B4-BE49-F238E27FC236}">
                <a16:creationId xmlns:a16="http://schemas.microsoft.com/office/drawing/2014/main" id="{A53814F2-C11C-BD8C-654E-17305323CCBB}"/>
              </a:ext>
              <a:ext uri="{C183D7F6-B498-43B3-948B-1728B52AA6E4}">
                <adec:decorative xmlns:adec="http://schemas.microsoft.com/office/drawing/2017/decorative" val="1"/>
              </a:ext>
            </a:extLst>
          </p:cNvPr>
          <p:cNvSpPr/>
          <p:nvPr/>
        </p:nvSpPr>
        <p:spPr>
          <a:xfrm>
            <a:off x="5738251" y="4897042"/>
            <a:ext cx="1440000" cy="1440000"/>
          </a:xfrm>
          <a:prstGeom prst="ellipse">
            <a:avLst/>
          </a:prstGeom>
          <a:solidFill>
            <a:srgbClr val="D4B2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7" name="Tekstiruutu 16">
            <a:extLst>
              <a:ext uri="{FF2B5EF4-FFF2-40B4-BE49-F238E27FC236}">
                <a16:creationId xmlns:a16="http://schemas.microsoft.com/office/drawing/2014/main" id="{9DB6EC7D-8FF3-9EE3-A12E-D8357DC98264}"/>
              </a:ext>
              <a:ext uri="{C183D7F6-B498-43B3-948B-1728B52AA6E4}">
                <adec:decorative xmlns:adec="http://schemas.microsoft.com/office/drawing/2017/decorative" val="1"/>
              </a:ext>
            </a:extLst>
          </p:cNvPr>
          <p:cNvSpPr txBox="1"/>
          <p:nvPr/>
        </p:nvSpPr>
        <p:spPr>
          <a:xfrm>
            <a:off x="5762709" y="5489102"/>
            <a:ext cx="1384300" cy="289089"/>
          </a:xfrm>
          <a:prstGeom prst="rect">
            <a:avLst/>
          </a:prstGeom>
          <a:noFill/>
        </p:spPr>
        <p:txBody>
          <a:bodyPr wrap="square" lIns="0" tIns="0" rIns="0" bIns="0" rtlCol="0">
            <a:noAutofit/>
          </a:bodyPr>
          <a:lstStyle/>
          <a:p>
            <a:pPr algn="ctr"/>
            <a:r>
              <a:rPr lang="fi-FI" sz="1700" i="1" dirty="0">
                <a:latin typeface="Lato" panose="020F0502020204030203" pitchFamily="34" charset="77"/>
              </a:rPr>
              <a:t>Sopimusmalli</a:t>
            </a:r>
          </a:p>
        </p:txBody>
      </p:sp>
      <p:sp>
        <p:nvSpPr>
          <p:cNvPr id="7" name="Ellipsi 6">
            <a:extLst>
              <a:ext uri="{FF2B5EF4-FFF2-40B4-BE49-F238E27FC236}">
                <a16:creationId xmlns:a16="http://schemas.microsoft.com/office/drawing/2014/main" id="{B88C8284-3317-6146-1488-679814CA4AE0}"/>
              </a:ext>
              <a:ext uri="{C183D7F6-B498-43B3-948B-1728B52AA6E4}">
                <adec:decorative xmlns:adec="http://schemas.microsoft.com/office/drawing/2017/decorative" val="1"/>
              </a:ext>
            </a:extLst>
          </p:cNvPr>
          <p:cNvSpPr/>
          <p:nvPr/>
        </p:nvSpPr>
        <p:spPr>
          <a:xfrm>
            <a:off x="11307782" y="1359129"/>
            <a:ext cx="1787486" cy="1787486"/>
          </a:xfrm>
          <a:prstGeom prst="ellipse">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4" name="Dian numeron paikkamerkki 1">
            <a:extLst>
              <a:ext uri="{FF2B5EF4-FFF2-40B4-BE49-F238E27FC236}">
                <a16:creationId xmlns:a16="http://schemas.microsoft.com/office/drawing/2014/main" id="{B92F5BAE-49C3-A8D0-39EB-061E75CF4F74}"/>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51</a:t>
            </a:fld>
            <a:endParaRPr lang="fi-FI" dirty="0"/>
          </a:p>
        </p:txBody>
      </p:sp>
      <p:pic>
        <p:nvPicPr>
          <p:cNvPr id="5" name="Kuva 4">
            <a:extLst>
              <a:ext uri="{FF2B5EF4-FFF2-40B4-BE49-F238E27FC236}">
                <a16:creationId xmlns:a16="http://schemas.microsoft.com/office/drawing/2014/main" id="{9A50C69A-5F36-7A05-755D-8C3E1D0001F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42771396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836E909-777C-C964-1EB2-6B37BBB0C069}"/>
              </a:ext>
            </a:extLst>
          </p:cNvPr>
          <p:cNvSpPr>
            <a:spLocks noGrp="1"/>
          </p:cNvSpPr>
          <p:nvPr>
            <p:ph type="title"/>
          </p:nvPr>
        </p:nvSpPr>
        <p:spPr>
          <a:xfrm>
            <a:off x="0" y="540000"/>
            <a:ext cx="11650413" cy="529056"/>
          </a:xfrm>
        </p:spPr>
        <p:txBody>
          <a:bodyPr/>
          <a:lstStyle/>
          <a:p>
            <a:r>
              <a:rPr lang="fi-FI" dirty="0">
                <a:ea typeface="Lato Black"/>
                <a:cs typeface="Lato Black"/>
              </a:rPr>
              <a:t>Energiapalvelusopimuksen sisältö </a:t>
            </a:r>
            <a:r>
              <a:rPr lang="fi-FI" dirty="0">
                <a:ea typeface="Calibri" panose="020F0502020204030204"/>
                <a:cs typeface="Calibri" panose="020F0502020204030204"/>
              </a:rPr>
              <a:t>–</a:t>
            </a:r>
            <a:r>
              <a:rPr lang="fi-FI" dirty="0">
                <a:ea typeface="Lato Black"/>
                <a:cs typeface="Lato Black"/>
              </a:rPr>
              <a:t> esimerkki</a:t>
            </a:r>
            <a:endParaRPr lang="fi-FI" dirty="0"/>
          </a:p>
        </p:txBody>
      </p:sp>
      <p:sp>
        <p:nvSpPr>
          <p:cNvPr id="20" name="Suorakulmio 19">
            <a:extLst>
              <a:ext uri="{FF2B5EF4-FFF2-40B4-BE49-F238E27FC236}">
                <a16:creationId xmlns:a16="http://schemas.microsoft.com/office/drawing/2014/main" id="{930DF2E7-78B5-DA5E-D470-D40889579E5B}"/>
              </a:ext>
              <a:ext uri="{C183D7F6-B498-43B3-948B-1728B52AA6E4}">
                <adec:decorative xmlns:adec="http://schemas.microsoft.com/office/drawing/2017/decorative" val="1"/>
              </a:ext>
            </a:extLst>
          </p:cNvPr>
          <p:cNvSpPr/>
          <p:nvPr/>
        </p:nvSpPr>
        <p:spPr>
          <a:xfrm>
            <a:off x="0" y="2080651"/>
            <a:ext cx="12192000" cy="4891649"/>
          </a:xfrm>
          <a:prstGeom prst="rect">
            <a:avLst/>
          </a:prstGeom>
          <a:solidFill>
            <a:srgbClr val="EBE2EC">
              <a:alpha val="7478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44A48547-7A0B-C163-491B-86F8FA182804}"/>
              </a:ext>
            </a:extLst>
          </p:cNvPr>
          <p:cNvSpPr>
            <a:spLocks noGrp="1"/>
          </p:cNvSpPr>
          <p:nvPr>
            <p:ph idx="1"/>
          </p:nvPr>
        </p:nvSpPr>
        <p:spPr>
          <a:xfrm>
            <a:off x="720000" y="1440000"/>
            <a:ext cx="7242899" cy="1188152"/>
          </a:xfrm>
        </p:spPr>
        <p:txBody>
          <a:bodyPr/>
          <a:lstStyle/>
          <a:p>
            <a:r>
              <a:rPr lang="fi-FI" sz="1400" dirty="0"/>
              <a:t>Alla on esitetty esimerkki sopimuksen sisällön pääkohdista, tarkempi sopimusmalli liitteenä.</a:t>
            </a:r>
          </a:p>
          <a:p>
            <a:pPr defTabSz="720000">
              <a:spcBef>
                <a:spcPts val="3600"/>
              </a:spcBef>
            </a:pPr>
            <a:r>
              <a:rPr lang="fi-FI" sz="1400" b="1" dirty="0">
                <a:cs typeface="Calibri"/>
              </a:rPr>
              <a:t>	</a:t>
            </a:r>
            <a:r>
              <a:rPr lang="fi-FI" b="1" dirty="0">
                <a:cs typeface="Calibri"/>
              </a:rPr>
              <a:t>Sopimukseen sisällytettävät pääkohdat:</a:t>
            </a:r>
            <a:endParaRPr lang="fi-FI" dirty="0"/>
          </a:p>
        </p:txBody>
      </p:sp>
      <p:sp>
        <p:nvSpPr>
          <p:cNvPr id="5" name="Tekstiruutu 4">
            <a:extLst>
              <a:ext uri="{FF2B5EF4-FFF2-40B4-BE49-F238E27FC236}">
                <a16:creationId xmlns:a16="http://schemas.microsoft.com/office/drawing/2014/main" id="{977F0AA6-E75C-0F1D-3483-1AE44FFEE858}"/>
              </a:ext>
            </a:extLst>
          </p:cNvPr>
          <p:cNvSpPr txBox="1"/>
          <p:nvPr/>
        </p:nvSpPr>
        <p:spPr>
          <a:xfrm>
            <a:off x="719137" y="2794365"/>
            <a:ext cx="10154988" cy="3760259"/>
          </a:xfrm>
          <a:prstGeom prst="rect">
            <a:avLst/>
          </a:prstGeom>
          <a:noFill/>
        </p:spPr>
        <p:txBody>
          <a:bodyPr wrap="square" lIns="0" tIns="0" rIns="0" bIns="0" numCol="3" spcCol="0">
            <a:noAutofit/>
          </a:bodyPr>
          <a:lstStyle/>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hankkeen sopimusosapuolet	</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määritelmät</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sopimuksen voimaantulo ja </a:t>
            </a:r>
            <a:br>
              <a:rPr lang="fi-FI" sz="1400" dirty="0">
                <a:solidFill>
                  <a:srgbClr val="000000"/>
                </a:solidFill>
                <a:latin typeface="Lato" panose="020F0502020204030203" pitchFamily="34" charset="77"/>
                <a:cs typeface="Calibri"/>
              </a:rPr>
            </a:br>
            <a:r>
              <a:rPr lang="fi-FI" sz="1400" dirty="0">
                <a:solidFill>
                  <a:srgbClr val="000000"/>
                </a:solidFill>
                <a:latin typeface="Lato" panose="020F0502020204030203" pitchFamily="34" charset="77"/>
                <a:cs typeface="Calibri"/>
              </a:rPr>
              <a:t>palvelujakson alkaminen</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sopimuksen tausta ja tarkoitus </a:t>
            </a:r>
            <a:br>
              <a:rPr lang="fi-FI" sz="1400" dirty="0">
                <a:solidFill>
                  <a:srgbClr val="000000"/>
                </a:solidFill>
                <a:latin typeface="Lato" panose="020F0502020204030203" pitchFamily="34" charset="77"/>
                <a:cs typeface="Calibri"/>
              </a:rPr>
            </a:br>
            <a:r>
              <a:rPr lang="fi-FI" sz="1400" dirty="0">
                <a:solidFill>
                  <a:srgbClr val="000000"/>
                </a:solidFill>
                <a:latin typeface="Lato" panose="020F0502020204030203" pitchFamily="34" charset="77"/>
                <a:cs typeface="Calibri"/>
              </a:rPr>
              <a:t>sekä tavoitteet</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sopimusosapuolien velvollisuudet</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toimitusvarmuus</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alihankkijoiden käyttäminen</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muutokset palveluihin </a:t>
            </a:r>
            <a:br>
              <a:rPr lang="fi-FI" sz="1400" dirty="0">
                <a:solidFill>
                  <a:srgbClr val="000000"/>
                </a:solidFill>
                <a:latin typeface="Lato" panose="020F0502020204030203" pitchFamily="34" charset="77"/>
                <a:cs typeface="Calibri"/>
              </a:rPr>
            </a:br>
            <a:r>
              <a:rPr lang="fi-FI" sz="1400" dirty="0">
                <a:solidFill>
                  <a:srgbClr val="000000"/>
                </a:solidFill>
                <a:latin typeface="Lato" panose="020F0502020204030203" pitchFamily="34" charset="77"/>
                <a:cs typeface="Calibri"/>
              </a:rPr>
              <a:t>ja palvelukuvaukseen</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kuntoarvio ja kuntotutkimus sekä </a:t>
            </a:r>
            <a:br>
              <a:rPr lang="fi-FI" sz="1400" dirty="0">
                <a:solidFill>
                  <a:srgbClr val="000000"/>
                </a:solidFill>
                <a:latin typeface="Lato" panose="020F0502020204030203" pitchFamily="34" charset="77"/>
                <a:cs typeface="Calibri"/>
              </a:rPr>
            </a:br>
            <a:r>
              <a:rPr lang="fi-FI" sz="1400" dirty="0">
                <a:solidFill>
                  <a:srgbClr val="000000"/>
                </a:solidFill>
                <a:latin typeface="Lato" panose="020F0502020204030203" pitchFamily="34" charset="77"/>
                <a:cs typeface="Calibri"/>
              </a:rPr>
              <a:t>PTS-suunnitelma ja sen muutokset</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palvelumaksu ja muutokset </a:t>
            </a:r>
            <a:br>
              <a:rPr lang="fi-FI" sz="1400" dirty="0">
                <a:solidFill>
                  <a:srgbClr val="000000"/>
                </a:solidFill>
                <a:latin typeface="Lato" panose="020F0502020204030203" pitchFamily="34" charset="77"/>
                <a:cs typeface="Calibri"/>
              </a:rPr>
            </a:br>
            <a:r>
              <a:rPr lang="fi-FI" sz="1400" dirty="0">
                <a:solidFill>
                  <a:srgbClr val="000000"/>
                </a:solidFill>
                <a:latin typeface="Lato" panose="020F0502020204030203" pitchFamily="34" charset="77"/>
                <a:cs typeface="Calibri"/>
              </a:rPr>
              <a:t>palvelumaksuun</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poikkeama palvelunkuvauksesta</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hankkeen sopimusosapuolet	</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sopimuksen päättäminen</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sopimusosapuolten erityinen tiedonantovelvollisuus</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indeksiehto</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sopimusosapuolten yleinen korvausvelvollisuus</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kolmansille osapuolille aiheutuvat </a:t>
            </a:r>
            <a:br>
              <a:rPr lang="fi-FI" sz="1400" dirty="0">
                <a:solidFill>
                  <a:srgbClr val="000000"/>
                </a:solidFill>
                <a:latin typeface="Lato" panose="020F0502020204030203" pitchFamily="34" charset="77"/>
                <a:cs typeface="Calibri"/>
              </a:rPr>
            </a:br>
            <a:r>
              <a:rPr lang="fi-FI" sz="1400" dirty="0">
                <a:solidFill>
                  <a:srgbClr val="000000"/>
                </a:solidFill>
                <a:latin typeface="Lato" panose="020F0502020204030203" pitchFamily="34" charset="77"/>
                <a:cs typeface="Calibri"/>
              </a:rPr>
              <a:t>esine- ja henkilövahingot</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sopimuskokonaisuus</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sopimuksen muuttaminen</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ilmoitukset ja tiedonanto</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riitojen ratkaisu</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sopimuskappaleet</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muut asiat</a:t>
            </a:r>
          </a:p>
          <a:p>
            <a:pPr marL="288000" indent="-144000">
              <a:lnSpc>
                <a:spcPts val="1600"/>
              </a:lnSpc>
              <a:spcAft>
                <a:spcPts val="1400"/>
              </a:spcAft>
              <a:buSzPct val="120000"/>
              <a:buFont typeface="Arial" panose="020B0604020202020204" pitchFamily="34" charset="0"/>
              <a:buChar char="•"/>
            </a:pPr>
            <a:r>
              <a:rPr lang="fi-FI" sz="1400" dirty="0">
                <a:solidFill>
                  <a:srgbClr val="000000"/>
                </a:solidFill>
                <a:latin typeface="Lato" panose="020F0502020204030203" pitchFamily="34" charset="77"/>
                <a:cs typeface="Calibri"/>
              </a:rPr>
              <a:t>allekirjoitukset.</a:t>
            </a:r>
          </a:p>
        </p:txBody>
      </p:sp>
      <p:pic>
        <p:nvPicPr>
          <p:cNvPr id="14" name="Kuva 13">
            <a:extLst>
              <a:ext uri="{FF2B5EF4-FFF2-40B4-BE49-F238E27FC236}">
                <a16:creationId xmlns:a16="http://schemas.microsoft.com/office/drawing/2014/main" id="{E3882E55-6FF0-7351-D342-3B222E28AC71}"/>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3"/>
              </a:ext>
            </a:extLst>
          </a:blip>
          <a:stretch>
            <a:fillRect/>
          </a:stretch>
        </p:blipFill>
        <p:spPr>
          <a:xfrm rot="1302862" flipV="1">
            <a:off x="7788314" y="1233860"/>
            <a:ext cx="806976" cy="687750"/>
          </a:xfrm>
          <a:prstGeom prst="rect">
            <a:avLst/>
          </a:prstGeom>
        </p:spPr>
      </p:pic>
      <p:grpSp>
        <p:nvGrpSpPr>
          <p:cNvPr id="7" name="Ryhmä 6">
            <a:extLst>
              <a:ext uri="{FF2B5EF4-FFF2-40B4-BE49-F238E27FC236}">
                <a16:creationId xmlns:a16="http://schemas.microsoft.com/office/drawing/2014/main" id="{96FEBEE8-EF50-CBC0-B2D7-5D3B480F2484}"/>
              </a:ext>
              <a:ext uri="{C183D7F6-B498-43B3-948B-1728B52AA6E4}">
                <adec:decorative xmlns:adec="http://schemas.microsoft.com/office/drawing/2017/decorative" val="1"/>
              </a:ext>
            </a:extLst>
          </p:cNvPr>
          <p:cNvGrpSpPr/>
          <p:nvPr/>
        </p:nvGrpSpPr>
        <p:grpSpPr>
          <a:xfrm>
            <a:off x="8648702" y="1322756"/>
            <a:ext cx="2628126" cy="571627"/>
            <a:chOff x="720001" y="5538943"/>
            <a:chExt cx="2628126" cy="571627"/>
          </a:xfrm>
        </p:grpSpPr>
        <p:sp>
          <p:nvSpPr>
            <p:cNvPr id="8" name="Pyöristetty suorakulmio 7">
              <a:extLst>
                <a:ext uri="{FF2B5EF4-FFF2-40B4-BE49-F238E27FC236}">
                  <a16:creationId xmlns:a16="http://schemas.microsoft.com/office/drawing/2014/main" id="{034D6358-5B9C-27EF-28A6-603BB9FA34B4}"/>
                </a:ext>
                <a:ext uri="{C183D7F6-B498-43B3-948B-1728B52AA6E4}">
                  <adec:decorative xmlns:adec="http://schemas.microsoft.com/office/drawing/2017/decorative" val="1"/>
                </a:ext>
              </a:extLst>
            </p:cNvPr>
            <p:cNvSpPr/>
            <p:nvPr/>
          </p:nvSpPr>
          <p:spPr>
            <a:xfrm>
              <a:off x="1352514" y="5582340"/>
              <a:ext cx="1803098" cy="494610"/>
            </a:xfrm>
            <a:prstGeom prst="roundRect">
              <a:avLst>
                <a:gd name="adj" fmla="val 13876"/>
              </a:avLst>
            </a:prstGeom>
            <a:solidFill>
              <a:srgbClr val="EBE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5B541FA8-D5B9-EF8E-98DD-6627FCAC2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765112" y="5553536"/>
              <a:ext cx="554870" cy="554870"/>
            </a:xfrm>
            <a:prstGeom prst="rect">
              <a:avLst/>
            </a:prstGeom>
          </p:spPr>
        </p:pic>
        <p:sp>
          <p:nvSpPr>
            <p:cNvPr id="10" name="Tekstiruutu 9">
              <a:extLst>
                <a:ext uri="{FF2B5EF4-FFF2-40B4-BE49-F238E27FC236}">
                  <a16:creationId xmlns:a16="http://schemas.microsoft.com/office/drawing/2014/main" id="{444FEA25-62FB-CF7D-0F68-9202AEEDA2DC}"/>
                </a:ext>
              </a:extLst>
            </p:cNvPr>
            <p:cNvSpPr txBox="1"/>
            <p:nvPr/>
          </p:nvSpPr>
          <p:spPr>
            <a:xfrm>
              <a:off x="1458050" y="5725204"/>
              <a:ext cx="1890077" cy="182536"/>
            </a:xfrm>
            <a:prstGeom prst="rect">
              <a:avLst/>
            </a:prstGeom>
            <a:noFill/>
          </p:spPr>
          <p:txBody>
            <a:bodyPr wrap="square" lIns="0" tIns="0" rIns="0" bIns="0">
              <a:noAutofit/>
            </a:bodyPr>
            <a:lstStyle/>
            <a:p>
              <a:pPr lvl="0">
                <a:lnSpc>
                  <a:spcPts val="1400"/>
                </a:lnSpc>
              </a:pPr>
              <a:r>
                <a:rPr lang="fi-FI" sz="1100" u="sng" dirty="0">
                  <a:solidFill>
                    <a:schemeClr val="tx2"/>
                  </a:solidFill>
                  <a:latin typeface="Lato" panose="020F0502020204030203" pitchFamily="34" charset="77"/>
                  <a:hlinkClick r:id="rId5"/>
                </a:rPr>
                <a:t>ENPA-sopimusmalli (PDF)</a:t>
              </a:r>
              <a:endParaRPr lang="fi-FI" sz="1100" u="sng" dirty="0">
                <a:solidFill>
                  <a:schemeClr val="tx2"/>
                </a:solidFill>
                <a:latin typeface="Lato" panose="020F0502020204030203" pitchFamily="34" charset="77"/>
                <a:sym typeface="Lato"/>
              </a:endParaRPr>
            </a:p>
          </p:txBody>
        </p:sp>
        <p:sp>
          <p:nvSpPr>
            <p:cNvPr id="11" name="Pyöristetty suorakulmio 10">
              <a:extLst>
                <a:ext uri="{FF2B5EF4-FFF2-40B4-BE49-F238E27FC236}">
                  <a16:creationId xmlns:a16="http://schemas.microsoft.com/office/drawing/2014/main" id="{164F9902-1D87-7F02-0988-7FB0598B76A5}"/>
                </a:ext>
                <a:ext uri="{C183D7F6-B498-43B3-948B-1728B52AA6E4}">
                  <adec:decorative xmlns:adec="http://schemas.microsoft.com/office/drawing/2017/decorative" val="1"/>
                </a:ext>
              </a:extLst>
            </p:cNvPr>
            <p:cNvSpPr/>
            <p:nvPr/>
          </p:nvSpPr>
          <p:spPr>
            <a:xfrm>
              <a:off x="720001" y="5538943"/>
              <a:ext cx="2495084" cy="571627"/>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pic>
        <p:nvPicPr>
          <p:cNvPr id="12" name="Kuva 11">
            <a:extLst>
              <a:ext uri="{FF2B5EF4-FFF2-40B4-BE49-F238E27FC236}">
                <a16:creationId xmlns:a16="http://schemas.microsoft.com/office/drawing/2014/main" id="{B694110B-64DA-2D25-8640-3ACDD36DE9F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5400000">
            <a:off x="815250" y="2185359"/>
            <a:ext cx="442793" cy="442793"/>
          </a:xfrm>
          <a:prstGeom prst="rect">
            <a:avLst/>
          </a:prstGeom>
        </p:spPr>
      </p:pic>
      <p:sp>
        <p:nvSpPr>
          <p:cNvPr id="19" name="Dian numeron paikkamerkki 1">
            <a:extLst>
              <a:ext uri="{FF2B5EF4-FFF2-40B4-BE49-F238E27FC236}">
                <a16:creationId xmlns:a16="http://schemas.microsoft.com/office/drawing/2014/main" id="{EB307A18-75C2-1DAF-4644-747FBF22DCA4}"/>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52</a:t>
            </a:fld>
            <a:endParaRPr lang="fi-FI" dirty="0"/>
          </a:p>
        </p:txBody>
      </p:sp>
      <p:pic>
        <p:nvPicPr>
          <p:cNvPr id="15" name="Kuva 14">
            <a:extLst>
              <a:ext uri="{FF2B5EF4-FFF2-40B4-BE49-F238E27FC236}">
                <a16:creationId xmlns:a16="http://schemas.microsoft.com/office/drawing/2014/main" id="{F7B3DD83-61BA-FB0D-AD1F-A8C8C9FADD4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4147136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AFC3EDE4-0BF3-11E7-FD29-44E9F5E60AD8}"/>
              </a:ext>
            </a:extLst>
          </p:cNvPr>
          <p:cNvSpPr txBox="1">
            <a:spLocks noGrp="1"/>
          </p:cNvSpPr>
          <p:nvPr>
            <p:ph type="title" idx="4294967295"/>
          </p:nvPr>
        </p:nvSpPr>
        <p:spPr>
          <a:xfrm>
            <a:off x="-4836" y="942672"/>
            <a:ext cx="12192000" cy="906498"/>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rPr>
              <a:t>8. Pilottiesimerkit </a:t>
            </a:r>
          </a:p>
        </p:txBody>
      </p:sp>
      <p:grpSp>
        <p:nvGrpSpPr>
          <p:cNvPr id="77" name="Ryhmä 76">
            <a:extLst>
              <a:ext uri="{FF2B5EF4-FFF2-40B4-BE49-F238E27FC236}">
                <a16:creationId xmlns:a16="http://schemas.microsoft.com/office/drawing/2014/main" id="{7C6B40B2-3BE6-00F0-E662-7CA212A3A6F6}"/>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53" name="Kuva 527">
              <a:extLst>
                <a:ext uri="{FF2B5EF4-FFF2-40B4-BE49-F238E27FC236}">
                  <a16:creationId xmlns:a16="http://schemas.microsoft.com/office/drawing/2014/main" id="{4FD53F13-B57B-CB22-1721-4055E3F729BE}"/>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4" name="Kuva 528">
              <a:extLst>
                <a:ext uri="{FF2B5EF4-FFF2-40B4-BE49-F238E27FC236}">
                  <a16:creationId xmlns:a16="http://schemas.microsoft.com/office/drawing/2014/main" id="{7B502C6B-1808-755A-0200-1D7B68335640}"/>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5" name="Kuva 527">
              <a:extLst>
                <a:ext uri="{FF2B5EF4-FFF2-40B4-BE49-F238E27FC236}">
                  <a16:creationId xmlns:a16="http://schemas.microsoft.com/office/drawing/2014/main" id="{626CB8C1-9F59-BDBE-A662-673C1D5097BB}"/>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A4D72D4D-3BBB-0434-2C6B-8D0AC9E73529}"/>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460C4849-5E94-5647-951E-1E2D00916AC0}"/>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2E1FA454-9797-486B-795D-6C2B9C9A1353}"/>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8160362E-2E12-0D12-0584-D2FD83B9DB25}"/>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9DAF288B-7625-60E6-271F-389D6EA9504B}"/>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1ADE907F-518D-179A-1120-114FE02B0D6C}"/>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307C65E0-CBAE-461A-82CB-F2631DCEF063}"/>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6E032DF7-1482-1F23-98E8-D0CE0BA9120C}"/>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4" name="Google Shape;539;p3">
              <a:extLst>
                <a:ext uri="{FF2B5EF4-FFF2-40B4-BE49-F238E27FC236}">
                  <a16:creationId xmlns:a16="http://schemas.microsoft.com/office/drawing/2014/main" id="{91F9A742-95C1-CDBE-9E8F-8505B0C255E5}"/>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5" name="Google Shape;539;p3">
              <a:extLst>
                <a:ext uri="{FF2B5EF4-FFF2-40B4-BE49-F238E27FC236}">
                  <a16:creationId xmlns:a16="http://schemas.microsoft.com/office/drawing/2014/main" id="{24051819-EF0F-080B-FA61-708BFB72FE5C}"/>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6" name="Google Shape;541;p3">
              <a:extLst>
                <a:ext uri="{FF2B5EF4-FFF2-40B4-BE49-F238E27FC236}">
                  <a16:creationId xmlns:a16="http://schemas.microsoft.com/office/drawing/2014/main" id="{57C720EC-6477-7DB9-32DA-F281347C50DF}"/>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7" name="Google Shape;543;p3">
              <a:extLst>
                <a:ext uri="{FF2B5EF4-FFF2-40B4-BE49-F238E27FC236}">
                  <a16:creationId xmlns:a16="http://schemas.microsoft.com/office/drawing/2014/main" id="{82532061-DFB5-09FE-7D26-45AF97359012}"/>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8" name="Google Shape;545;p3">
              <a:extLst>
                <a:ext uri="{FF2B5EF4-FFF2-40B4-BE49-F238E27FC236}">
                  <a16:creationId xmlns:a16="http://schemas.microsoft.com/office/drawing/2014/main" id="{DCDA618F-6887-3B2D-F695-317D73FD83E2}"/>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69" name="Google Shape;547;p3">
              <a:extLst>
                <a:ext uri="{FF2B5EF4-FFF2-40B4-BE49-F238E27FC236}">
                  <a16:creationId xmlns:a16="http://schemas.microsoft.com/office/drawing/2014/main" id="{257A2BE8-A1A0-A1D7-31F1-32B7D18B6DD3}"/>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0" name="Google Shape;549;p3">
              <a:extLst>
                <a:ext uri="{FF2B5EF4-FFF2-40B4-BE49-F238E27FC236}">
                  <a16:creationId xmlns:a16="http://schemas.microsoft.com/office/drawing/2014/main" id="{DE31142F-0388-4074-9119-F357FDDCD614}"/>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1" name="Google Shape;551;p3">
              <a:extLst>
                <a:ext uri="{FF2B5EF4-FFF2-40B4-BE49-F238E27FC236}">
                  <a16:creationId xmlns:a16="http://schemas.microsoft.com/office/drawing/2014/main" id="{B887BC5E-8DED-C65F-EFD5-0A221D5F2908}"/>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2" name="Google Shape;553;p3">
              <a:extLst>
                <a:ext uri="{FF2B5EF4-FFF2-40B4-BE49-F238E27FC236}">
                  <a16:creationId xmlns:a16="http://schemas.microsoft.com/office/drawing/2014/main" id="{647503DF-82CF-9971-844E-0BBC7D0F64EE}"/>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3" name="Google Shape;555;p3">
              <a:extLst>
                <a:ext uri="{FF2B5EF4-FFF2-40B4-BE49-F238E27FC236}">
                  <a16:creationId xmlns:a16="http://schemas.microsoft.com/office/drawing/2014/main" id="{B0194934-50F6-0C7C-8ECA-1377947669A1}"/>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4" name="Google Shape;557;p3">
              <a:extLst>
                <a:ext uri="{FF2B5EF4-FFF2-40B4-BE49-F238E27FC236}">
                  <a16:creationId xmlns:a16="http://schemas.microsoft.com/office/drawing/2014/main" id="{A619F55F-ED3C-4513-9063-FF2415D73E27}"/>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5" name="Kuva 74">
              <a:extLst>
                <a:ext uri="{FF2B5EF4-FFF2-40B4-BE49-F238E27FC236}">
                  <a16:creationId xmlns:a16="http://schemas.microsoft.com/office/drawing/2014/main" id="{53AE0F9B-C94A-1672-B06A-4B8C31D1EDA4}"/>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6" name="Kuva 75">
              <a:extLst>
                <a:ext uri="{FF2B5EF4-FFF2-40B4-BE49-F238E27FC236}">
                  <a16:creationId xmlns:a16="http://schemas.microsoft.com/office/drawing/2014/main" id="{92AA360D-E9BA-30F5-0AAE-46953C65B62F}"/>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7350971" y="5796000"/>
              <a:ext cx="587516" cy="500713"/>
            </a:xfrm>
            <a:prstGeom prst="rect">
              <a:avLst/>
            </a:prstGeom>
          </p:spPr>
        </p:pic>
      </p:grpSp>
    </p:spTree>
    <p:extLst>
      <p:ext uri="{BB962C8B-B14F-4D97-AF65-F5344CB8AC3E}">
        <p14:creationId xmlns:p14="http://schemas.microsoft.com/office/powerpoint/2010/main" val="304823522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253388D-E7AC-E8AB-14D5-462D684D01BC}"/>
              </a:ext>
            </a:extLst>
          </p:cNvPr>
          <p:cNvSpPr>
            <a:spLocks noGrp="1"/>
          </p:cNvSpPr>
          <p:nvPr>
            <p:ph type="title"/>
          </p:nvPr>
        </p:nvSpPr>
        <p:spPr>
          <a:xfrm>
            <a:off x="0" y="540000"/>
            <a:ext cx="12192000" cy="479908"/>
          </a:xfrm>
        </p:spPr>
        <p:txBody>
          <a:bodyPr/>
          <a:lstStyle/>
          <a:p>
            <a:r>
              <a:rPr lang="fi-FI" dirty="0"/>
              <a:t>Johdanto – pilottiesimerkit</a:t>
            </a:r>
          </a:p>
        </p:txBody>
      </p:sp>
      <p:sp>
        <p:nvSpPr>
          <p:cNvPr id="5" name="Tekstiruutu 4">
            <a:extLst>
              <a:ext uri="{FF2B5EF4-FFF2-40B4-BE49-F238E27FC236}">
                <a16:creationId xmlns:a16="http://schemas.microsoft.com/office/drawing/2014/main" id="{6BB12ED9-45F6-61C1-21F5-CCB2D07F4E5A}"/>
              </a:ext>
            </a:extLst>
          </p:cNvPr>
          <p:cNvSpPr txBox="1"/>
          <p:nvPr/>
        </p:nvSpPr>
        <p:spPr>
          <a:xfrm>
            <a:off x="664698" y="1260000"/>
            <a:ext cx="8908368" cy="430887"/>
          </a:xfrm>
          <a:prstGeom prst="rect">
            <a:avLst/>
          </a:prstGeom>
          <a:noFill/>
        </p:spPr>
        <p:txBody>
          <a:bodyPr wrap="square" lIns="0" tIns="0" rIns="0" bIns="0">
            <a:noAutofit/>
          </a:bodyPr>
          <a:lstStyle/>
          <a:p>
            <a:pPr marL="0" indent="0">
              <a:spcAft>
                <a:spcPts val="600"/>
              </a:spcAft>
              <a:buNone/>
            </a:pPr>
            <a:r>
              <a:rPr lang="fi-FI" sz="1400" dirty="0">
                <a:latin typeface="Lato" panose="020F0502020204030203" pitchFamily="34" charset="77"/>
                <a:ea typeface="Calibri"/>
                <a:cs typeface="Calibri"/>
              </a:rPr>
              <a:t>Käsikirjassa esitellään kaksi esimerkkitapausta edellä kuvatuista hankintaprosesseista. </a:t>
            </a:r>
            <a:br>
              <a:rPr lang="fi-FI" sz="1400" dirty="0">
                <a:latin typeface="Lato" panose="020F0502020204030203" pitchFamily="34" charset="77"/>
                <a:ea typeface="Calibri"/>
                <a:cs typeface="Calibri"/>
              </a:rPr>
            </a:br>
            <a:r>
              <a:rPr lang="fi-FI" sz="1400" dirty="0">
                <a:latin typeface="Lato" panose="020F0502020204030203" pitchFamily="34" charset="77"/>
                <a:ea typeface="Calibri"/>
                <a:cs typeface="Calibri"/>
              </a:rPr>
              <a:t>Kohteet eroavat toisistaan hankintamallin lisäksi suuresti myös koon ja energiankulutuksen osalta: </a:t>
            </a:r>
          </a:p>
        </p:txBody>
      </p:sp>
      <p:sp>
        <p:nvSpPr>
          <p:cNvPr id="6" name="Pyöristetty suorakulmio 5">
            <a:extLst>
              <a:ext uri="{FF2B5EF4-FFF2-40B4-BE49-F238E27FC236}">
                <a16:creationId xmlns:a16="http://schemas.microsoft.com/office/drawing/2014/main" id="{7BFDB413-42D6-0F71-B8BA-B8EA67687A66}"/>
              </a:ext>
              <a:ext uri="{C183D7F6-B498-43B3-948B-1728B52AA6E4}">
                <adec:decorative xmlns:adec="http://schemas.microsoft.com/office/drawing/2017/decorative" val="1"/>
              </a:ext>
            </a:extLst>
          </p:cNvPr>
          <p:cNvSpPr/>
          <p:nvPr/>
        </p:nvSpPr>
        <p:spPr>
          <a:xfrm>
            <a:off x="2867569" y="1967737"/>
            <a:ext cx="2504532" cy="304277"/>
          </a:xfrm>
          <a:prstGeom prst="roundRect">
            <a:avLst>
              <a:gd name="adj" fmla="val 50000"/>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5F836BC6-F749-90A9-AD05-C2B762AB908C}"/>
              </a:ext>
            </a:extLst>
          </p:cNvPr>
          <p:cNvSpPr>
            <a:spLocks noGrp="1"/>
          </p:cNvSpPr>
          <p:nvPr>
            <p:ph idx="1"/>
          </p:nvPr>
        </p:nvSpPr>
        <p:spPr>
          <a:xfrm>
            <a:off x="3006505" y="2001018"/>
            <a:ext cx="8726410" cy="1659452"/>
          </a:xfrm>
          <a:noFill/>
          <a:effectLst>
            <a:softEdge rad="627052"/>
          </a:effectLst>
        </p:spPr>
        <p:txBody>
          <a:bodyPr numCol="1" spcCol="252000"/>
          <a:lstStyle/>
          <a:p>
            <a:pPr marL="0" lvl="1" indent="0">
              <a:spcAft>
                <a:spcPts val="800"/>
              </a:spcAft>
              <a:buSzPct val="120000"/>
              <a:buNone/>
            </a:pPr>
            <a:r>
              <a:rPr lang="fi-FI" sz="1600" b="1" dirty="0" err="1">
                <a:solidFill>
                  <a:schemeClr val="bg1"/>
                </a:solidFill>
                <a:latin typeface="Lato" panose="020F0502020204030203" pitchFamily="34" charset="77"/>
                <a:cs typeface="Calibri"/>
              </a:rPr>
              <a:t>Sakarinmäen</a:t>
            </a:r>
            <a:r>
              <a:rPr lang="fi-FI" sz="1600" b="1" dirty="0">
                <a:solidFill>
                  <a:schemeClr val="bg1"/>
                </a:solidFill>
                <a:latin typeface="Lato" panose="020F0502020204030203" pitchFamily="34" charset="77"/>
                <a:cs typeface="Calibri"/>
              </a:rPr>
              <a:t> peruskoulu</a:t>
            </a:r>
          </a:p>
          <a:p>
            <a:pPr marL="288000" lvl="1" indent="-144000">
              <a:buSzPct val="120000"/>
              <a:buFont typeface="Arial" panose="020B0604020202020204" pitchFamily="34" charset="0"/>
              <a:buChar char="•"/>
            </a:pPr>
            <a:r>
              <a:rPr lang="fi-FI" sz="1400" dirty="0" err="1">
                <a:solidFill>
                  <a:schemeClr val="tx1"/>
                </a:solidFill>
                <a:latin typeface="Lato" panose="020F0502020204030203" pitchFamily="34" charset="77"/>
                <a:cs typeface="Calibri"/>
              </a:rPr>
              <a:t>Sakarinmäen</a:t>
            </a:r>
            <a:r>
              <a:rPr lang="fi-FI" sz="1400" dirty="0">
                <a:solidFill>
                  <a:schemeClr val="tx1"/>
                </a:solidFill>
                <a:latin typeface="Lato" panose="020F0502020204030203" pitchFamily="34" charset="77"/>
                <a:cs typeface="Calibri"/>
              </a:rPr>
              <a:t> peruskoulun energiapalveluhankinta Helsingissä toteutettiin neuvottelumenettelyllä.</a:t>
            </a:r>
          </a:p>
          <a:p>
            <a:pPr marL="576000" indent="-144000">
              <a:lnSpc>
                <a:spcPts val="1800"/>
              </a:lnSpc>
              <a:spcBef>
                <a:spcPts val="200"/>
              </a:spcBef>
              <a:spcAft>
                <a:spcPts val="0"/>
              </a:spcAft>
              <a:buSzPct val="120000"/>
              <a:buFont typeface="Normaali järjestelmäfontti"/>
              <a:buChar char="–"/>
              <a:defRPr/>
            </a:pPr>
            <a:r>
              <a:rPr lang="fi-FI" sz="1400" kern="0" dirty="0">
                <a:latin typeface="Lato" panose="020F0502020204030203" pitchFamily="34" charset="77"/>
                <a:cs typeface="Calibri"/>
              </a:rPr>
              <a:t>Olemassa oleva kiinteistö, jossa voimassa oleva lämmöntoimitussopimus, joka halutaan kilpailuttaa.</a:t>
            </a:r>
          </a:p>
          <a:p>
            <a:pPr marL="576000" indent="-144000">
              <a:lnSpc>
                <a:spcPts val="1800"/>
              </a:lnSpc>
              <a:spcBef>
                <a:spcPts val="200"/>
              </a:spcBef>
              <a:spcAft>
                <a:spcPts val="0"/>
              </a:spcAft>
              <a:buSzPct val="120000"/>
              <a:buFont typeface="Normaali järjestelmäfontti"/>
              <a:buChar char="–"/>
              <a:defRPr/>
            </a:pPr>
            <a:r>
              <a:rPr lang="fi-FI" sz="1400" kern="0" dirty="0">
                <a:latin typeface="Lato" panose="020F0502020204030203" pitchFamily="34" charset="77"/>
                <a:cs typeface="Calibri"/>
              </a:rPr>
              <a:t>Hankintamenettely toteutettiin pääosin vuoden 2026 aikana.</a:t>
            </a:r>
          </a:p>
          <a:p>
            <a:pPr marL="936000" indent="-144000">
              <a:spcBef>
                <a:spcPts val="200"/>
              </a:spcBef>
              <a:spcAft>
                <a:spcPts val="0"/>
              </a:spcAft>
              <a:buSzPct val="120000"/>
              <a:buFont typeface="Arial" panose="020B0604020202020204" pitchFamily="34" charset="0"/>
              <a:buChar char="•"/>
              <a:defRPr/>
            </a:pPr>
            <a:r>
              <a:rPr lang="fi-FI" sz="1400" u="sng" dirty="0">
                <a:solidFill>
                  <a:schemeClr val="tx2"/>
                </a:solidFill>
                <a:ea typeface="+mn-ea"/>
                <a:cs typeface="Calibri"/>
                <a:hlinkClick r:id="rId3"/>
              </a:rPr>
              <a:t>Lisätietoja artikkelista </a:t>
            </a:r>
            <a:r>
              <a:rPr lang="fi-FI" sz="1400" u="sng" dirty="0" err="1">
                <a:solidFill>
                  <a:schemeClr val="tx2"/>
                </a:solidFill>
                <a:ea typeface="+mn-ea"/>
                <a:cs typeface="Calibri"/>
                <a:hlinkClick r:id="rId3"/>
              </a:rPr>
              <a:t>Sakarinmäen</a:t>
            </a:r>
            <a:r>
              <a:rPr lang="fi-FI" sz="1400" u="sng" dirty="0">
                <a:solidFill>
                  <a:schemeClr val="tx2"/>
                </a:solidFill>
                <a:ea typeface="+mn-ea"/>
                <a:cs typeface="Calibri"/>
                <a:hlinkClick r:id="rId3"/>
              </a:rPr>
              <a:t> peruskoulussa tavoitellaan hallittua siirtymää uuteen energiapalveluun (PDF).</a:t>
            </a:r>
            <a:endParaRPr lang="fi-FI" sz="1400" u="sng" dirty="0">
              <a:solidFill>
                <a:schemeClr val="tx2"/>
              </a:solidFill>
              <a:ea typeface="+mn-ea"/>
              <a:cs typeface="Calibri"/>
            </a:endParaRPr>
          </a:p>
        </p:txBody>
      </p:sp>
      <p:grpSp>
        <p:nvGrpSpPr>
          <p:cNvPr id="27" name="Ryhmä 26">
            <a:extLst>
              <a:ext uri="{FF2B5EF4-FFF2-40B4-BE49-F238E27FC236}">
                <a16:creationId xmlns:a16="http://schemas.microsoft.com/office/drawing/2014/main" id="{EECCDF9F-F2DB-563C-6BC8-812BD0C65633}"/>
              </a:ext>
              <a:ext uri="{C183D7F6-B498-43B3-948B-1728B52AA6E4}">
                <adec:decorative xmlns:adec="http://schemas.microsoft.com/office/drawing/2017/decorative" val="1"/>
              </a:ext>
            </a:extLst>
          </p:cNvPr>
          <p:cNvGrpSpPr/>
          <p:nvPr/>
        </p:nvGrpSpPr>
        <p:grpSpPr>
          <a:xfrm>
            <a:off x="3388811" y="3121005"/>
            <a:ext cx="293028" cy="319667"/>
            <a:chOff x="7953284" y="441396"/>
            <a:chExt cx="503818" cy="549620"/>
          </a:xfrm>
        </p:grpSpPr>
        <p:sp>
          <p:nvSpPr>
            <p:cNvPr id="28" name="Ellipsi 27">
              <a:extLst>
                <a:ext uri="{FF2B5EF4-FFF2-40B4-BE49-F238E27FC236}">
                  <a16:creationId xmlns:a16="http://schemas.microsoft.com/office/drawing/2014/main" id="{4E2BB51B-476E-02EB-AF19-92128BB915A1}"/>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29" name="Kuva 28">
              <a:extLst>
                <a:ext uri="{FF2B5EF4-FFF2-40B4-BE49-F238E27FC236}">
                  <a16:creationId xmlns:a16="http://schemas.microsoft.com/office/drawing/2014/main" id="{2E6CB8D8-0A9A-5C12-7950-626C183FA24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53284" y="441396"/>
              <a:ext cx="503818" cy="549620"/>
            </a:xfrm>
            <a:prstGeom prst="rect">
              <a:avLst/>
            </a:prstGeom>
          </p:spPr>
        </p:pic>
      </p:grpSp>
      <p:sp>
        <p:nvSpPr>
          <p:cNvPr id="8" name="Pyöristetty suorakulmio 7">
            <a:extLst>
              <a:ext uri="{FF2B5EF4-FFF2-40B4-BE49-F238E27FC236}">
                <a16:creationId xmlns:a16="http://schemas.microsoft.com/office/drawing/2014/main" id="{256FC77E-8673-7AD0-B039-0D5AEBBCA65C}"/>
              </a:ext>
              <a:ext uri="{C183D7F6-B498-43B3-948B-1728B52AA6E4}">
                <adec:decorative xmlns:adec="http://schemas.microsoft.com/office/drawing/2017/decorative" val="1"/>
              </a:ext>
            </a:extLst>
          </p:cNvPr>
          <p:cNvSpPr/>
          <p:nvPr/>
        </p:nvSpPr>
        <p:spPr>
          <a:xfrm>
            <a:off x="2901730" y="3817269"/>
            <a:ext cx="2647407" cy="304277"/>
          </a:xfrm>
          <a:prstGeom prst="roundRect">
            <a:avLst>
              <a:gd name="adj"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9" name="Sisällön paikkamerkki 2">
            <a:extLst>
              <a:ext uri="{FF2B5EF4-FFF2-40B4-BE49-F238E27FC236}">
                <a16:creationId xmlns:a16="http://schemas.microsoft.com/office/drawing/2014/main" id="{0684802D-1AC7-FACC-3393-0DB5B7EE8F9A}"/>
              </a:ext>
            </a:extLst>
          </p:cNvPr>
          <p:cNvSpPr txBox="1">
            <a:spLocks/>
          </p:cNvSpPr>
          <p:nvPr/>
        </p:nvSpPr>
        <p:spPr>
          <a:xfrm>
            <a:off x="3006505" y="3834965"/>
            <a:ext cx="8797585" cy="2702588"/>
          </a:xfrm>
          <a:prstGeom prst="rect">
            <a:avLst/>
          </a:prstGeom>
          <a:noFill/>
          <a:effectLst>
            <a:softEdge rad="627052"/>
          </a:effectLst>
        </p:spPr>
        <p:txBody>
          <a:bodyPr vert="horz" lIns="0" tIns="0" rIns="0" bIns="0" numCol="1" spcCol="252000" rtlCol="0">
            <a:noAutofit/>
          </a:bodyPr>
          <a:lstStyle>
            <a:lvl1pPr marL="228600" marR="0" lvl="0" indent="-228600" algn="l" defTabSz="914400" rtl="0" eaLnBrk="1" fontAlgn="auto" hangingPunct="1">
              <a:lnSpc>
                <a:spcPct val="100000"/>
              </a:lnSpc>
              <a:spcBef>
                <a:spcPts val="1000"/>
              </a:spcBef>
              <a:spcAft>
                <a:spcPts val="1200"/>
              </a:spcAft>
              <a:buSzPct val="100000"/>
              <a:buFont typeface="Arial" pitchFamily="34"/>
              <a:buChar char="•"/>
              <a:tabLst/>
              <a:defRPr lang="fi-FI" sz="1600" b="0" i="0" u="none" strike="noStrike" kern="1200" cap="none" spc="0" baseline="0">
                <a:solidFill>
                  <a:srgbClr val="000000"/>
                </a:solidFill>
                <a:uFillTx/>
                <a:latin typeface="+mn-lt"/>
              </a:defRPr>
            </a:lvl1pPr>
            <a:lvl2pPr marL="540000" marR="0" lvl="1" indent="-180000" algn="l" defTabSz="914400" rtl="0" eaLnBrk="1" fontAlgn="auto" hangingPunct="1">
              <a:lnSpc>
                <a:spcPct val="100000"/>
              </a:lnSpc>
              <a:spcBef>
                <a:spcPts val="0"/>
              </a:spcBef>
              <a:spcAft>
                <a:spcPts val="600"/>
              </a:spcAft>
              <a:buSzPct val="100000"/>
              <a:buFont typeface="System Font Regular"/>
              <a:buChar char="−"/>
              <a:tabLst/>
              <a:defRPr lang="fi-FI" sz="1200" b="0" i="0" u="none" strike="noStrike" kern="1200" cap="none" spc="0" baseline="0">
                <a:solidFill>
                  <a:srgbClr val="000000"/>
                </a:solidFill>
                <a:uFillTx/>
                <a:latin typeface="+mn-lt"/>
              </a:defRPr>
            </a:lvl2pPr>
            <a:lvl3pPr marL="900000" marR="0" lvl="2" indent="-180000" algn="l" defTabSz="914400" rtl="0" eaLnBrk="1" fontAlgn="auto" hangingPunct="1">
              <a:lnSpc>
                <a:spcPct val="100000"/>
              </a:lnSpc>
              <a:spcBef>
                <a:spcPts val="0"/>
              </a:spcBef>
              <a:spcAft>
                <a:spcPts val="0"/>
              </a:spcAft>
              <a:buSzPct val="100000"/>
              <a:buFont typeface="Courier New" pitchFamily="49"/>
              <a:buChar char="o"/>
              <a:tabLst/>
              <a:defRPr lang="fi-FI" sz="1200" b="0" i="0" u="none" strike="noStrike" kern="1200" cap="none" spc="0" baseline="0">
                <a:solidFill>
                  <a:srgbClr val="000000"/>
                </a:solidFill>
                <a:uFillTx/>
                <a:latin typeface="+mn-lt"/>
              </a:defRPr>
            </a:lvl3pPr>
            <a:lvl4pPr marL="1600200" marR="0" lvl="3"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mn-lt"/>
              </a:defRPr>
            </a:lvl4pPr>
            <a:lvl5pPr marL="2057400" marR="0" lvl="4"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mn-lt"/>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Aft>
                <a:spcPts val="800"/>
              </a:spcAft>
              <a:buSzPct val="120000"/>
              <a:buFont typeface="System Font Regular"/>
              <a:buNone/>
            </a:pPr>
            <a:r>
              <a:rPr lang="fi-FI" sz="1600" b="1" dirty="0">
                <a:solidFill>
                  <a:schemeClr val="bg1"/>
                </a:solidFill>
                <a:latin typeface="Lato" panose="020F0502020204030203" pitchFamily="34" charset="77"/>
                <a:cs typeface="Calibri"/>
              </a:rPr>
              <a:t>Tikkurilan osaamiskampus</a:t>
            </a:r>
          </a:p>
          <a:p>
            <a:pPr marL="288000" lvl="1" indent="-144000">
              <a:buSzPct val="120000"/>
              <a:buFont typeface="Arial" panose="020B0604020202020204" pitchFamily="34" charset="0"/>
              <a:buChar char="•"/>
            </a:pPr>
            <a:r>
              <a:rPr lang="fi-FI" sz="1400" dirty="0">
                <a:solidFill>
                  <a:schemeClr val="tx1"/>
                </a:solidFill>
                <a:latin typeface="Lato" panose="020F0502020204030203" pitchFamily="34" charset="77"/>
                <a:cs typeface="Calibri"/>
              </a:rPr>
              <a:t>Tikkurilan osaamiskampuksella energiapalvelu valmisteltiin innovaatiohankkeena</a:t>
            </a:r>
            <a:br>
              <a:rPr lang="fi-FI" sz="1400" dirty="0">
                <a:solidFill>
                  <a:schemeClr val="tx1"/>
                </a:solidFill>
                <a:latin typeface="Lato" panose="020F0502020204030203" pitchFamily="34" charset="77"/>
                <a:cs typeface="Calibri"/>
              </a:rPr>
            </a:br>
            <a:r>
              <a:rPr lang="fi-FI" sz="1400" dirty="0">
                <a:solidFill>
                  <a:schemeClr val="tx1"/>
                </a:solidFill>
                <a:latin typeface="Lato" panose="020F0502020204030203" pitchFamily="34" charset="77"/>
                <a:cs typeface="Calibri"/>
              </a:rPr>
              <a:t>(suorahankinta – innovaatiokumppanuus).</a:t>
            </a:r>
          </a:p>
          <a:p>
            <a:pPr marL="576000" lvl="1" indent="-144000">
              <a:lnSpc>
                <a:spcPts val="1800"/>
              </a:lnSpc>
              <a:spcBef>
                <a:spcPts val="200"/>
              </a:spcBef>
              <a:spcAft>
                <a:spcPts val="0"/>
              </a:spcAft>
              <a:buSzPct val="120000"/>
              <a:buFont typeface="Normaali järjestelmäfontti"/>
              <a:buChar char="–"/>
              <a:defRPr/>
            </a:pPr>
            <a:r>
              <a:rPr lang="fi-FI" sz="1400" kern="0" dirty="0">
                <a:latin typeface="Lato" panose="020F0502020204030203" pitchFamily="34" charset="77"/>
                <a:cs typeface="Calibri"/>
              </a:rPr>
              <a:t>Suunnitteilla oleva alue.</a:t>
            </a:r>
          </a:p>
          <a:p>
            <a:pPr marL="576000" lvl="2" indent="-144000">
              <a:lnSpc>
                <a:spcPts val="1800"/>
              </a:lnSpc>
              <a:spcBef>
                <a:spcPts val="200"/>
              </a:spcBef>
              <a:buSzPct val="120000"/>
              <a:buFont typeface="Normaali järjestelmäfontti"/>
              <a:buChar char="–"/>
              <a:defRPr/>
            </a:pPr>
            <a:r>
              <a:rPr lang="fi-FI" sz="1400" kern="0" dirty="0">
                <a:latin typeface="Lato" panose="020F0502020204030203" pitchFamily="34" charset="77"/>
                <a:cs typeface="Calibri"/>
              </a:rPr>
              <a:t>Alue-energiahankinta keskeytettiin vuonna 2025 suunnitelmien muutoksesta johtuneen rakentamisen viivästyksen takia, ja kiinteistöihin suunniteltiin perinteinen kaukolämpö.</a:t>
            </a:r>
          </a:p>
          <a:p>
            <a:pPr marL="936000" lvl="3" indent="-144000">
              <a:spcBef>
                <a:spcPts val="300"/>
              </a:spcBef>
              <a:buFont typeface="Arial" panose="020B0604020202020204" pitchFamily="34" charset="0"/>
              <a:buChar char="•"/>
            </a:pPr>
            <a:r>
              <a:rPr lang="fi-FI" sz="1400" dirty="0">
                <a:solidFill>
                  <a:schemeClr val="tx2"/>
                </a:solidFill>
                <a:latin typeface="Lato" panose="020F0502020204030203" pitchFamily="34" charset="77"/>
                <a:cs typeface="Calibri"/>
                <a:hlinkClick r:id="rId5">
                  <a:extLst>
                    <a:ext uri="{A12FA001-AC4F-418D-AE19-62706E023703}">
                      <ahyp:hlinkClr xmlns:ahyp="http://schemas.microsoft.com/office/drawing/2018/hyperlinkcolor" val="tx"/>
                    </a:ext>
                  </a:extLst>
                </a:hlinkClick>
              </a:rPr>
              <a:t>Lisätietoja HEVi-uutisesta Tikkurilan osaamiskampuksen alue-energiapilotti – opintomatka alueellisten energiaratkaisujen suunnitteluun</a:t>
            </a:r>
            <a:r>
              <a:rPr lang="fi-FI" sz="1400" dirty="0">
                <a:solidFill>
                  <a:schemeClr val="tx2"/>
                </a:solidFill>
                <a:latin typeface="Lato" panose="020F0502020204030203" pitchFamily="34" charset="77"/>
                <a:cs typeface="Calibri"/>
              </a:rPr>
              <a:t>.</a:t>
            </a:r>
          </a:p>
          <a:p>
            <a:pPr marL="936000" lvl="3" indent="-144000">
              <a:spcBef>
                <a:spcPts val="300"/>
              </a:spcBef>
              <a:buFont typeface="Arial" panose="020B0604020202020204" pitchFamily="34" charset="0"/>
              <a:buChar char="•"/>
            </a:pPr>
            <a:r>
              <a:rPr lang="fi-FI" sz="1400" dirty="0">
                <a:solidFill>
                  <a:schemeClr val="tx2"/>
                </a:solidFill>
                <a:latin typeface="Lato" panose="020F0502020204030203" pitchFamily="34" charset="77"/>
                <a:cs typeface="Calibri"/>
                <a:hlinkClick r:id="rId6">
                  <a:extLst>
                    <a:ext uri="{A12FA001-AC4F-418D-AE19-62706E023703}">
                      <ahyp:hlinkClr xmlns:ahyp="http://schemas.microsoft.com/office/drawing/2018/hyperlinkcolor" val="tx"/>
                    </a:ext>
                  </a:extLst>
                </a:hlinkClick>
              </a:rPr>
              <a:t>Lisätietoja artikkelista Tikkurilan osaamiskampuksen alue-energiapilotti – tulokset, opit ja </a:t>
            </a:r>
            <a:br>
              <a:rPr lang="fi-FI" sz="1400" dirty="0">
                <a:solidFill>
                  <a:schemeClr val="tx2"/>
                </a:solidFill>
                <a:latin typeface="Lato" panose="020F0502020204030203" pitchFamily="34" charset="77"/>
                <a:cs typeface="Calibri"/>
                <a:hlinkClick r:id="rId6">
                  <a:extLst>
                    <a:ext uri="{A12FA001-AC4F-418D-AE19-62706E023703}">
                      <ahyp:hlinkClr xmlns:ahyp="http://schemas.microsoft.com/office/drawing/2018/hyperlinkcolor" val="tx"/>
                    </a:ext>
                  </a:extLst>
                </a:hlinkClick>
              </a:rPr>
            </a:br>
            <a:r>
              <a:rPr lang="fi-FI" sz="1400" dirty="0">
                <a:solidFill>
                  <a:schemeClr val="tx2"/>
                </a:solidFill>
                <a:latin typeface="Lato" panose="020F0502020204030203" pitchFamily="34" charset="77"/>
                <a:cs typeface="Calibri"/>
                <a:hlinkClick r:id="rId6">
                  <a:extLst>
                    <a:ext uri="{A12FA001-AC4F-418D-AE19-62706E023703}">
                      <ahyp:hlinkClr xmlns:ahyp="http://schemas.microsoft.com/office/drawing/2018/hyperlinkcolor" val="tx"/>
                    </a:ext>
                  </a:extLst>
                </a:hlinkClick>
              </a:rPr>
              <a:t>johtopäätökset (PDF).</a:t>
            </a:r>
            <a:endParaRPr lang="fi-FI" sz="1400" dirty="0">
              <a:latin typeface="Lato" panose="020F0502020204030203" pitchFamily="34" charset="77"/>
              <a:ea typeface="Calibri"/>
              <a:cs typeface="Calibri"/>
            </a:endParaRPr>
          </a:p>
          <a:p>
            <a:endParaRPr lang="fi-FI" dirty="0"/>
          </a:p>
        </p:txBody>
      </p:sp>
      <p:grpSp>
        <p:nvGrpSpPr>
          <p:cNvPr id="19" name="Ryhmä 18">
            <a:extLst>
              <a:ext uri="{FF2B5EF4-FFF2-40B4-BE49-F238E27FC236}">
                <a16:creationId xmlns:a16="http://schemas.microsoft.com/office/drawing/2014/main" id="{FB79AEC0-A304-CDC2-4DBC-2EC753AA1C30}"/>
              </a:ext>
              <a:ext uri="{C183D7F6-B498-43B3-948B-1728B52AA6E4}">
                <adec:decorative xmlns:adec="http://schemas.microsoft.com/office/drawing/2017/decorative" val="1"/>
              </a:ext>
            </a:extLst>
          </p:cNvPr>
          <p:cNvGrpSpPr/>
          <p:nvPr/>
        </p:nvGrpSpPr>
        <p:grpSpPr>
          <a:xfrm>
            <a:off x="3392883" y="5421401"/>
            <a:ext cx="293028" cy="319667"/>
            <a:chOff x="7953284" y="441396"/>
            <a:chExt cx="503818" cy="549620"/>
          </a:xfrm>
        </p:grpSpPr>
        <p:sp>
          <p:nvSpPr>
            <p:cNvPr id="24" name="Ellipsi 23">
              <a:extLst>
                <a:ext uri="{FF2B5EF4-FFF2-40B4-BE49-F238E27FC236}">
                  <a16:creationId xmlns:a16="http://schemas.microsoft.com/office/drawing/2014/main" id="{4A5EE3B9-441D-5E7F-DE24-33F0D3C5C1AE}"/>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25" name="Kuva 24">
              <a:extLst>
                <a:ext uri="{FF2B5EF4-FFF2-40B4-BE49-F238E27FC236}">
                  <a16:creationId xmlns:a16="http://schemas.microsoft.com/office/drawing/2014/main" id="{709A9B34-E452-6FDB-4E68-51073E9D762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53284" y="441396"/>
              <a:ext cx="503818" cy="549620"/>
            </a:xfrm>
            <a:prstGeom prst="rect">
              <a:avLst/>
            </a:prstGeom>
          </p:spPr>
        </p:pic>
      </p:grpSp>
      <p:sp>
        <p:nvSpPr>
          <p:cNvPr id="26" name="Suorakulmio 25">
            <a:extLst>
              <a:ext uri="{FF2B5EF4-FFF2-40B4-BE49-F238E27FC236}">
                <a16:creationId xmlns:a16="http://schemas.microsoft.com/office/drawing/2014/main" id="{073CAD68-1661-B8C9-C7A7-FFCC67C04230}"/>
              </a:ext>
              <a:ext uri="{C183D7F6-B498-43B3-948B-1728B52AA6E4}">
                <adec:decorative xmlns:adec="http://schemas.microsoft.com/office/drawing/2017/decorative" val="1"/>
              </a:ext>
            </a:extLst>
          </p:cNvPr>
          <p:cNvSpPr/>
          <p:nvPr/>
        </p:nvSpPr>
        <p:spPr>
          <a:xfrm>
            <a:off x="0" y="1838227"/>
            <a:ext cx="2800892" cy="5039621"/>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pic>
        <p:nvPicPr>
          <p:cNvPr id="23" name="Kuva 22">
            <a:extLst>
              <a:ext uri="{FF2B5EF4-FFF2-40B4-BE49-F238E27FC236}">
                <a16:creationId xmlns:a16="http://schemas.microsoft.com/office/drawing/2014/main" id="{35D79086-C776-1ECF-AD8C-02906060542E}"/>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64698" y="2125385"/>
            <a:ext cx="2136194" cy="1350011"/>
          </a:xfrm>
          <a:prstGeom prst="rect">
            <a:avLst/>
          </a:prstGeom>
        </p:spPr>
      </p:pic>
      <p:sp>
        <p:nvSpPr>
          <p:cNvPr id="32" name="Pyöristetty suorakulmio 31">
            <a:extLst>
              <a:ext uri="{FF2B5EF4-FFF2-40B4-BE49-F238E27FC236}">
                <a16:creationId xmlns:a16="http://schemas.microsoft.com/office/drawing/2014/main" id="{3AFBD27A-033D-38D6-4DE5-73B435A90609}"/>
              </a:ext>
              <a:ext uri="{C183D7F6-B498-43B3-948B-1728B52AA6E4}">
                <adec:decorative xmlns:adec="http://schemas.microsoft.com/office/drawing/2017/decorative" val="1"/>
              </a:ext>
            </a:extLst>
          </p:cNvPr>
          <p:cNvSpPr/>
          <p:nvPr/>
        </p:nvSpPr>
        <p:spPr>
          <a:xfrm>
            <a:off x="358785" y="1977505"/>
            <a:ext cx="1046375" cy="30427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7" name="Tekstiruutu 6">
            <a:extLst>
              <a:ext uri="{FF2B5EF4-FFF2-40B4-BE49-F238E27FC236}">
                <a16:creationId xmlns:a16="http://schemas.microsoft.com/office/drawing/2014/main" id="{BF876065-6237-ECDB-6B3A-DBF8FE7473BF}"/>
              </a:ext>
              <a:ext uri="{C183D7F6-B498-43B3-948B-1728B52AA6E4}">
                <adec:decorative xmlns:adec="http://schemas.microsoft.com/office/drawing/2017/decorative" val="1"/>
              </a:ext>
            </a:extLst>
          </p:cNvPr>
          <p:cNvSpPr txBox="1"/>
          <p:nvPr/>
        </p:nvSpPr>
        <p:spPr>
          <a:xfrm>
            <a:off x="346086" y="1953469"/>
            <a:ext cx="1046374" cy="338554"/>
          </a:xfrm>
          <a:prstGeom prst="rect">
            <a:avLst/>
          </a:prstGeom>
          <a:noFill/>
        </p:spPr>
        <p:txBody>
          <a:bodyPr wrap="square">
            <a:noAutofit/>
          </a:bodyPr>
          <a:lstStyle/>
          <a:p>
            <a:pPr algn="ctr"/>
            <a:r>
              <a:rPr lang="fi-FI" sz="1600" b="1" spc="50" dirty="0">
                <a:solidFill>
                  <a:schemeClr val="bg1"/>
                </a:solidFill>
                <a:latin typeface="Lato Black" panose="020F0502020204030203" pitchFamily="34" charset="77"/>
                <a:cs typeface="Calibri"/>
              </a:rPr>
              <a:t>CASE 1 </a:t>
            </a:r>
            <a:endParaRPr lang="fi-FI" b="1" spc="50" dirty="0">
              <a:solidFill>
                <a:schemeClr val="bg1"/>
              </a:solidFill>
              <a:latin typeface="Lato Black" panose="020F0502020204030203" pitchFamily="34" charset="77"/>
            </a:endParaRPr>
          </a:p>
        </p:txBody>
      </p:sp>
      <p:pic>
        <p:nvPicPr>
          <p:cNvPr id="22" name="Kuva 21">
            <a:extLst>
              <a:ext uri="{FF2B5EF4-FFF2-40B4-BE49-F238E27FC236}">
                <a16:creationId xmlns:a16="http://schemas.microsoft.com/office/drawing/2014/main" id="{00338D9E-3E88-AECE-4C32-BF08C6F602D2}"/>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664698" y="3960245"/>
            <a:ext cx="2136194" cy="1350011"/>
          </a:xfrm>
          <a:prstGeom prst="rect">
            <a:avLst/>
          </a:prstGeom>
        </p:spPr>
      </p:pic>
      <p:sp>
        <p:nvSpPr>
          <p:cNvPr id="35" name="Pyöristetty suorakulmio 34">
            <a:extLst>
              <a:ext uri="{FF2B5EF4-FFF2-40B4-BE49-F238E27FC236}">
                <a16:creationId xmlns:a16="http://schemas.microsoft.com/office/drawing/2014/main" id="{652B7254-7751-53C4-59DA-F21C1B76EC66}"/>
              </a:ext>
              <a:ext uri="{C183D7F6-B498-43B3-948B-1728B52AA6E4}">
                <adec:decorative xmlns:adec="http://schemas.microsoft.com/office/drawing/2017/decorative" val="1"/>
              </a:ext>
            </a:extLst>
          </p:cNvPr>
          <p:cNvSpPr/>
          <p:nvPr/>
        </p:nvSpPr>
        <p:spPr>
          <a:xfrm>
            <a:off x="358785" y="3816579"/>
            <a:ext cx="1046375" cy="304277"/>
          </a:xfrm>
          <a:prstGeom prst="roundRect">
            <a:avLst>
              <a:gd name="adj"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6" name="Tekstiruutu 35">
            <a:extLst>
              <a:ext uri="{FF2B5EF4-FFF2-40B4-BE49-F238E27FC236}">
                <a16:creationId xmlns:a16="http://schemas.microsoft.com/office/drawing/2014/main" id="{1F3E9770-6CEC-4BFE-A70F-A119E8A2556C}"/>
              </a:ext>
              <a:ext uri="{C183D7F6-B498-43B3-948B-1728B52AA6E4}">
                <adec:decorative xmlns:adec="http://schemas.microsoft.com/office/drawing/2017/decorative" val="1"/>
              </a:ext>
            </a:extLst>
          </p:cNvPr>
          <p:cNvSpPr txBox="1"/>
          <p:nvPr/>
        </p:nvSpPr>
        <p:spPr>
          <a:xfrm>
            <a:off x="346086" y="3804266"/>
            <a:ext cx="1046374" cy="338554"/>
          </a:xfrm>
          <a:prstGeom prst="rect">
            <a:avLst/>
          </a:prstGeom>
          <a:noFill/>
        </p:spPr>
        <p:txBody>
          <a:bodyPr wrap="square">
            <a:noAutofit/>
          </a:bodyPr>
          <a:lstStyle/>
          <a:p>
            <a:pPr algn="ctr"/>
            <a:r>
              <a:rPr lang="fi-FI" sz="1600" b="1" spc="50" dirty="0">
                <a:solidFill>
                  <a:schemeClr val="bg1"/>
                </a:solidFill>
                <a:latin typeface="Lato Black" panose="020F0502020204030203" pitchFamily="34" charset="77"/>
                <a:cs typeface="Calibri"/>
              </a:rPr>
              <a:t>CASE 2 </a:t>
            </a:r>
            <a:endParaRPr lang="fi-FI" b="1" spc="50" dirty="0">
              <a:solidFill>
                <a:schemeClr val="bg1"/>
              </a:solidFill>
              <a:latin typeface="Lato Black" panose="020F0502020204030203" pitchFamily="34" charset="77"/>
            </a:endParaRPr>
          </a:p>
        </p:txBody>
      </p:sp>
      <p:grpSp>
        <p:nvGrpSpPr>
          <p:cNvPr id="15" name="Ryhmä 14">
            <a:extLst>
              <a:ext uri="{FF2B5EF4-FFF2-40B4-BE49-F238E27FC236}">
                <a16:creationId xmlns:a16="http://schemas.microsoft.com/office/drawing/2014/main" id="{E112A02E-740D-9361-2BB2-A203F8168692}"/>
              </a:ext>
              <a:ext uri="{C183D7F6-B498-43B3-948B-1728B52AA6E4}">
                <adec:decorative xmlns:adec="http://schemas.microsoft.com/office/drawing/2017/decorative" val="1"/>
              </a:ext>
            </a:extLst>
          </p:cNvPr>
          <p:cNvGrpSpPr/>
          <p:nvPr/>
        </p:nvGrpSpPr>
        <p:grpSpPr>
          <a:xfrm>
            <a:off x="358784" y="5592524"/>
            <a:ext cx="379041" cy="413500"/>
            <a:chOff x="7953284" y="441396"/>
            <a:chExt cx="503818" cy="549620"/>
          </a:xfrm>
        </p:grpSpPr>
        <p:sp>
          <p:nvSpPr>
            <p:cNvPr id="16" name="Ellipsi 15">
              <a:extLst>
                <a:ext uri="{FF2B5EF4-FFF2-40B4-BE49-F238E27FC236}">
                  <a16:creationId xmlns:a16="http://schemas.microsoft.com/office/drawing/2014/main" id="{8243757D-EA11-E0CF-84FA-62CA87DEB547}"/>
                </a:ext>
              </a:extLst>
            </p:cNvPr>
            <p:cNvSpPr/>
            <p:nvPr/>
          </p:nvSpPr>
          <p:spPr>
            <a:xfrm>
              <a:off x="7953284" y="494199"/>
              <a:ext cx="496817" cy="496817"/>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pic>
          <p:nvPicPr>
            <p:cNvPr id="17" name="Kuva 16">
              <a:extLst>
                <a:ext uri="{FF2B5EF4-FFF2-40B4-BE49-F238E27FC236}">
                  <a16:creationId xmlns:a16="http://schemas.microsoft.com/office/drawing/2014/main" id="{74D703B2-7A6C-F423-1067-00FC4839ECD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953284" y="441396"/>
              <a:ext cx="503818" cy="549620"/>
            </a:xfrm>
            <a:prstGeom prst="rect">
              <a:avLst/>
            </a:prstGeom>
          </p:spPr>
        </p:pic>
      </p:grpSp>
      <p:sp>
        <p:nvSpPr>
          <p:cNvPr id="14" name="Tekstiruutu 13">
            <a:extLst>
              <a:ext uri="{FF2B5EF4-FFF2-40B4-BE49-F238E27FC236}">
                <a16:creationId xmlns:a16="http://schemas.microsoft.com/office/drawing/2014/main" id="{BF8BE9EA-1A55-4D74-BAA3-2B9F66D74FB1}"/>
              </a:ext>
            </a:extLst>
          </p:cNvPr>
          <p:cNvSpPr txBox="1"/>
          <p:nvPr/>
        </p:nvSpPr>
        <p:spPr>
          <a:xfrm>
            <a:off x="899089" y="5687068"/>
            <a:ext cx="1702710" cy="861774"/>
          </a:xfrm>
          <a:prstGeom prst="rect">
            <a:avLst/>
          </a:prstGeom>
          <a:noFill/>
        </p:spPr>
        <p:txBody>
          <a:bodyPr wrap="square" lIns="0" tIns="0" rIns="0" bIns="0">
            <a:noAutofit/>
          </a:bodyPr>
          <a:lstStyle/>
          <a:p>
            <a:pPr marL="0" lvl="2" indent="0">
              <a:spcBef>
                <a:spcPts val="1000"/>
              </a:spcBef>
              <a:buFont typeface="Courier New" pitchFamily="49"/>
              <a:buNone/>
            </a:pPr>
            <a:r>
              <a:rPr lang="fi-FI" sz="1400" dirty="0">
                <a:latin typeface="Lato" panose="020F0502020204030203" pitchFamily="34" charset="77"/>
                <a:ea typeface="Calibri"/>
                <a:cs typeface="Calibri"/>
              </a:rPr>
              <a:t>Pilottialueiden perustiedot on esitelty aiemmin </a:t>
            </a:r>
            <a:br>
              <a:rPr lang="fi-FI" sz="1400" dirty="0">
                <a:latin typeface="Lato" panose="020F0502020204030203" pitchFamily="34" charset="77"/>
                <a:ea typeface="Calibri"/>
                <a:cs typeface="Calibri"/>
              </a:rPr>
            </a:br>
            <a:r>
              <a:rPr lang="fi-FI" sz="1400" dirty="0">
                <a:latin typeface="Lato" panose="020F0502020204030203" pitchFamily="34" charset="77"/>
                <a:ea typeface="Calibri"/>
                <a:cs typeface="Calibri"/>
              </a:rPr>
              <a:t>sivuilla 7–8. </a:t>
            </a:r>
            <a:endParaRPr lang="fi-FI" sz="1400" dirty="0">
              <a:latin typeface="Lato" panose="020F0502020204030203" pitchFamily="34" charset="77"/>
            </a:endParaRPr>
          </a:p>
        </p:txBody>
      </p:sp>
      <p:pic>
        <p:nvPicPr>
          <p:cNvPr id="10" name="Kuva 9">
            <a:extLst>
              <a:ext uri="{FF2B5EF4-FFF2-40B4-BE49-F238E27FC236}">
                <a16:creationId xmlns:a16="http://schemas.microsoft.com/office/drawing/2014/main" id="{C7B6F780-70A2-2336-8E71-9EEDD03B464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rot="19810273" flipH="1">
            <a:off x="8217451" y="-558681"/>
            <a:ext cx="6190690" cy="1612900"/>
          </a:xfrm>
          <a:prstGeom prst="rect">
            <a:avLst/>
          </a:prstGeom>
        </p:spPr>
      </p:pic>
      <p:sp>
        <p:nvSpPr>
          <p:cNvPr id="11" name="Ellipsi 10">
            <a:extLst>
              <a:ext uri="{FF2B5EF4-FFF2-40B4-BE49-F238E27FC236}">
                <a16:creationId xmlns:a16="http://schemas.microsoft.com/office/drawing/2014/main" id="{067FAEEF-517F-B2A1-F7D8-F38E760A3E9C}"/>
              </a:ext>
              <a:ext uri="{C183D7F6-B498-43B3-948B-1728B52AA6E4}">
                <adec:decorative xmlns:adec="http://schemas.microsoft.com/office/drawing/2017/decorative" val="1"/>
              </a:ext>
            </a:extLst>
          </p:cNvPr>
          <p:cNvSpPr/>
          <p:nvPr/>
        </p:nvSpPr>
        <p:spPr>
          <a:xfrm>
            <a:off x="9797375" y="514158"/>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2" name="Tekstiruutu 11">
            <a:extLst>
              <a:ext uri="{FF2B5EF4-FFF2-40B4-BE49-F238E27FC236}">
                <a16:creationId xmlns:a16="http://schemas.microsoft.com/office/drawing/2014/main" id="{CE004CF8-4C4C-CB70-9C64-57A88CD0E837}"/>
              </a:ext>
              <a:ext uri="{C183D7F6-B498-43B3-948B-1728B52AA6E4}">
                <adec:decorative xmlns:adec="http://schemas.microsoft.com/office/drawing/2017/decorative" val="1"/>
              </a:ext>
            </a:extLst>
          </p:cNvPr>
          <p:cNvSpPr txBox="1"/>
          <p:nvPr/>
        </p:nvSpPr>
        <p:spPr>
          <a:xfrm>
            <a:off x="9810897" y="978397"/>
            <a:ext cx="1411469" cy="647734"/>
          </a:xfrm>
          <a:prstGeom prst="rect">
            <a:avLst/>
          </a:prstGeom>
          <a:noFill/>
        </p:spPr>
        <p:txBody>
          <a:bodyPr wrap="square" lIns="0" tIns="0" rIns="0" bIns="0" rtlCol="0">
            <a:noAutofit/>
          </a:bodyPr>
          <a:lstStyle/>
          <a:p>
            <a:pPr algn="ctr"/>
            <a:r>
              <a:rPr lang="fi-FI" i="1" dirty="0">
                <a:latin typeface="Lato" panose="020F0502020204030203" pitchFamily="34" charset="77"/>
              </a:rPr>
              <a:t>Pilotti-</a:t>
            </a:r>
            <a:br>
              <a:rPr lang="fi-FI" i="1" dirty="0">
                <a:latin typeface="Lato" panose="020F0502020204030203" pitchFamily="34" charset="77"/>
              </a:rPr>
            </a:br>
            <a:r>
              <a:rPr lang="fi-FI" i="1" dirty="0">
                <a:latin typeface="Lato" panose="020F0502020204030203" pitchFamily="34" charset="77"/>
              </a:rPr>
              <a:t>esimerkit</a:t>
            </a:r>
          </a:p>
        </p:txBody>
      </p:sp>
      <p:sp>
        <p:nvSpPr>
          <p:cNvPr id="20" name="Dian numeron paikkamerkki 1">
            <a:extLst>
              <a:ext uri="{FF2B5EF4-FFF2-40B4-BE49-F238E27FC236}">
                <a16:creationId xmlns:a16="http://schemas.microsoft.com/office/drawing/2014/main" id="{48E819CF-D209-D960-890D-68F28CD9FAE6}"/>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54</a:t>
            </a:fld>
            <a:endParaRPr lang="fi-FI" dirty="0"/>
          </a:p>
        </p:txBody>
      </p:sp>
      <p:pic>
        <p:nvPicPr>
          <p:cNvPr id="21" name="Kuva 20">
            <a:extLst>
              <a:ext uri="{FF2B5EF4-FFF2-40B4-BE49-F238E27FC236}">
                <a16:creationId xmlns:a16="http://schemas.microsoft.com/office/drawing/2014/main" id="{0689ACE6-E844-4B42-2561-29EC34E768D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1294848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E6EBF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A883496-686B-B523-1C04-4EFD03985CF3}"/>
              </a:ext>
            </a:extLst>
          </p:cNvPr>
          <p:cNvSpPr>
            <a:spLocks noGrp="1"/>
          </p:cNvSpPr>
          <p:nvPr>
            <p:ph type="title"/>
          </p:nvPr>
        </p:nvSpPr>
        <p:spPr>
          <a:xfrm>
            <a:off x="0" y="540000"/>
            <a:ext cx="11855936" cy="520991"/>
          </a:xfrm>
        </p:spPr>
        <p:txBody>
          <a:bodyPr/>
          <a:lstStyle/>
          <a:p>
            <a:r>
              <a:rPr lang="fi-FI" dirty="0"/>
              <a:t>Case 1: </a:t>
            </a:r>
            <a:r>
              <a:rPr lang="fi-FI" b="0" dirty="0" err="1">
                <a:latin typeface="Lato" panose="020F0502020204030203" pitchFamily="34" charset="77"/>
              </a:rPr>
              <a:t>Sakarinmäen</a:t>
            </a:r>
            <a:r>
              <a:rPr lang="fi-FI" b="0" dirty="0">
                <a:latin typeface="Lato" panose="020F0502020204030203" pitchFamily="34" charset="77"/>
              </a:rPr>
              <a:t> peruskoulu </a:t>
            </a:r>
            <a:r>
              <a:rPr lang="fi-FI" b="0" dirty="0">
                <a:latin typeface="Lato" panose="020F0502020204030203" pitchFamily="34" charset="77"/>
                <a:ea typeface="Calibri" panose="020F0502020204030204"/>
                <a:cs typeface="Calibri" panose="020F0502020204030204"/>
              </a:rPr>
              <a:t>–</a:t>
            </a:r>
            <a:r>
              <a:rPr lang="fi-FI" b="0" dirty="0">
                <a:latin typeface="Lato" panose="020F0502020204030203" pitchFamily="34" charset="77"/>
              </a:rPr>
              <a:t> hankintaprosessi</a:t>
            </a:r>
          </a:p>
        </p:txBody>
      </p:sp>
      <p:sp>
        <p:nvSpPr>
          <p:cNvPr id="3" name="Sisällön paikkamerkki 2">
            <a:extLst>
              <a:ext uri="{FF2B5EF4-FFF2-40B4-BE49-F238E27FC236}">
                <a16:creationId xmlns:a16="http://schemas.microsoft.com/office/drawing/2014/main" id="{2DE31F45-2C79-CE7B-05F5-98FC30FA740E}"/>
              </a:ext>
            </a:extLst>
          </p:cNvPr>
          <p:cNvSpPr>
            <a:spLocks noGrp="1"/>
          </p:cNvSpPr>
          <p:nvPr>
            <p:ph idx="1"/>
          </p:nvPr>
        </p:nvSpPr>
        <p:spPr>
          <a:xfrm>
            <a:off x="720000" y="1356621"/>
            <a:ext cx="5451120" cy="5129765"/>
          </a:xfrm>
        </p:spPr>
        <p:txBody>
          <a:bodyPr numCol="1" spcCol="108000" anchor="t"/>
          <a:lstStyle/>
          <a:p>
            <a:pPr marL="0" indent="0">
              <a:lnSpc>
                <a:spcPts val="1600"/>
              </a:lnSpc>
              <a:spcBef>
                <a:spcPts val="0"/>
              </a:spcBef>
            </a:pPr>
            <a:r>
              <a:rPr lang="fi-FI" sz="1250" dirty="0">
                <a:cs typeface="Calibri"/>
              </a:rPr>
              <a:t>Ennakkoon suunniteltiin järjestettäväksi avoin tarjouskilpailu lämmön-toimittamisesta kohteeseen, mutta hankintaprosessiin sisältyvän teknisen markkinavuoropuhelun tuloksena päädyttiin toteuttamaan hankinta neuvottelumenettelynä.</a:t>
            </a:r>
          </a:p>
          <a:p>
            <a:pPr marL="0" indent="0">
              <a:lnSpc>
                <a:spcPts val="1600"/>
              </a:lnSpc>
              <a:spcBef>
                <a:spcPts val="0"/>
              </a:spcBef>
              <a:spcAft>
                <a:spcPts val="650"/>
              </a:spcAft>
            </a:pPr>
            <a:r>
              <a:rPr lang="fi-FI" sz="1250" dirty="0">
                <a:ea typeface="Calibri"/>
                <a:cs typeface="Calibri"/>
              </a:rPr>
              <a:t>Teknisessä markkinavuoropuhelussa kaikki toimijat saivat kommentoida </a:t>
            </a:r>
            <a:br>
              <a:rPr lang="fi-FI" sz="1250" dirty="0">
                <a:ea typeface="Calibri"/>
                <a:cs typeface="Calibri"/>
              </a:rPr>
            </a:br>
            <a:r>
              <a:rPr lang="fi-FI" sz="1250" dirty="0">
                <a:ea typeface="Calibri"/>
                <a:cs typeface="Calibri"/>
              </a:rPr>
              <a:t>ja esiin nousi täsmennettäviä asioita, kuten:</a:t>
            </a:r>
          </a:p>
          <a:p>
            <a:pPr lvl="1">
              <a:lnSpc>
                <a:spcPts val="1600"/>
              </a:lnSpc>
              <a:spcAft>
                <a:spcPts val="650"/>
              </a:spcAft>
            </a:pPr>
            <a:r>
              <a:rPr lang="fi-FI" sz="1250" dirty="0">
                <a:ea typeface="Calibri"/>
                <a:cs typeface="Calibri"/>
              </a:rPr>
              <a:t>vaatimus hyödyntää olemassa olevia järjestelmiä </a:t>
            </a:r>
          </a:p>
          <a:p>
            <a:pPr lvl="1">
              <a:lnSpc>
                <a:spcPts val="1600"/>
              </a:lnSpc>
              <a:spcAft>
                <a:spcPts val="650"/>
              </a:spcAft>
            </a:pPr>
            <a:r>
              <a:rPr lang="fi-FI" sz="1250" dirty="0">
                <a:ea typeface="Calibri"/>
                <a:cs typeface="Calibri"/>
              </a:rPr>
              <a:t>jäähtyneen maalämpökentän eheyttämisen kytkeminen hankintaan </a:t>
            </a:r>
          </a:p>
          <a:p>
            <a:pPr lvl="1">
              <a:lnSpc>
                <a:spcPts val="1600"/>
              </a:lnSpc>
              <a:spcAft>
                <a:spcPts val="650"/>
              </a:spcAft>
            </a:pPr>
            <a:r>
              <a:rPr lang="fi-FI" sz="1250" dirty="0">
                <a:ea typeface="Calibri"/>
                <a:cs typeface="Calibri"/>
              </a:rPr>
              <a:t>vastuunjako tilaajan ja toimittajan järjestelmien välillä</a:t>
            </a:r>
          </a:p>
          <a:p>
            <a:pPr lvl="1">
              <a:lnSpc>
                <a:spcPts val="1600"/>
              </a:lnSpc>
              <a:spcAft>
                <a:spcPts val="650"/>
              </a:spcAft>
            </a:pPr>
            <a:r>
              <a:rPr lang="fi-FI" sz="1250" dirty="0">
                <a:ea typeface="Calibri"/>
                <a:cs typeface="Calibri"/>
              </a:rPr>
              <a:t>hinnoittelumalli</a:t>
            </a:r>
          </a:p>
          <a:p>
            <a:pPr lvl="1">
              <a:lnSpc>
                <a:spcPts val="1600"/>
              </a:lnSpc>
              <a:spcAft>
                <a:spcPts val="650"/>
              </a:spcAft>
            </a:pPr>
            <a:r>
              <a:rPr lang="fi-FI" sz="1250" dirty="0">
                <a:ea typeface="Calibri"/>
                <a:cs typeface="Calibri"/>
              </a:rPr>
              <a:t>palvelusopimuksen sisältö, josta tilaajalla ei ole aikaisempaa kokemusta  </a:t>
            </a:r>
          </a:p>
          <a:p>
            <a:pPr lvl="1">
              <a:lnSpc>
                <a:spcPts val="1600"/>
              </a:lnSpc>
              <a:spcAft>
                <a:spcPts val="650"/>
              </a:spcAft>
            </a:pPr>
            <a:r>
              <a:rPr lang="fi-FI" sz="1250" dirty="0">
                <a:ea typeface="Calibri"/>
                <a:cs typeface="Calibri"/>
              </a:rPr>
              <a:t>energiatehokkuustoimenpiteiden tai investointien sisällyttäminen hankintaan</a:t>
            </a:r>
          </a:p>
          <a:p>
            <a:pPr lvl="1">
              <a:lnSpc>
                <a:spcPts val="1600"/>
              </a:lnSpc>
              <a:spcAft>
                <a:spcPts val="650"/>
              </a:spcAft>
            </a:pPr>
            <a:r>
              <a:rPr lang="fi-FI" sz="1250" dirty="0">
                <a:ea typeface="Calibri"/>
                <a:cs typeface="Calibri"/>
              </a:rPr>
              <a:t>jäähdytysratkaisuiden sisällyttäminen hankintaan</a:t>
            </a:r>
          </a:p>
          <a:p>
            <a:pPr lvl="1">
              <a:lnSpc>
                <a:spcPts val="1600"/>
              </a:lnSpc>
              <a:spcAft>
                <a:spcPts val="1200"/>
              </a:spcAft>
            </a:pPr>
            <a:r>
              <a:rPr lang="fi-FI" sz="1250" dirty="0">
                <a:ea typeface="Calibri"/>
                <a:cs typeface="Calibri"/>
              </a:rPr>
              <a:t>hankkeen aikataulu erityisesti suhteessa irtautumiseen olemassa </a:t>
            </a:r>
            <a:br>
              <a:rPr lang="fi-FI" sz="1250" dirty="0">
                <a:ea typeface="Calibri"/>
                <a:cs typeface="Calibri"/>
              </a:rPr>
            </a:br>
            <a:r>
              <a:rPr lang="fi-FI" sz="1250" dirty="0">
                <a:ea typeface="Calibri"/>
                <a:cs typeface="Calibri"/>
              </a:rPr>
              <a:t>olevasta lämmöntoimitussopimuksesta sekä siihen liittyvät </a:t>
            </a:r>
            <a:br>
              <a:rPr lang="fi-FI" sz="1250" dirty="0">
                <a:ea typeface="Calibri"/>
                <a:cs typeface="Calibri"/>
              </a:rPr>
            </a:br>
            <a:r>
              <a:rPr lang="fi-FI" sz="1250" dirty="0">
                <a:ea typeface="Calibri"/>
                <a:cs typeface="Calibri"/>
              </a:rPr>
              <a:t>järjestelmien lunastukset ja maanvuokraussopimukset.</a:t>
            </a:r>
          </a:p>
          <a:p>
            <a:pPr>
              <a:lnSpc>
                <a:spcPts val="1600"/>
              </a:lnSpc>
              <a:spcBef>
                <a:spcPts val="0"/>
              </a:spcBef>
              <a:spcAft>
                <a:spcPts val="650"/>
              </a:spcAft>
            </a:pPr>
            <a:r>
              <a:rPr lang="fi-FI" sz="1250" dirty="0">
                <a:ea typeface="Calibri"/>
                <a:cs typeface="Calibri"/>
              </a:rPr>
              <a:t>Neuvottelumenettelyn ilmoittautumisvaiheessa minimivaatimukset </a:t>
            </a:r>
            <a:br>
              <a:rPr lang="fi-FI" sz="1250" dirty="0">
                <a:ea typeface="Calibri"/>
                <a:cs typeface="Calibri"/>
              </a:rPr>
            </a:br>
            <a:r>
              <a:rPr lang="fi-FI" sz="1250" dirty="0">
                <a:ea typeface="Calibri"/>
                <a:cs typeface="Calibri"/>
              </a:rPr>
              <a:t>täyttäneet tarjoajat saivat oikeuden osallistua kilpailutukseen.</a:t>
            </a:r>
          </a:p>
          <a:p>
            <a:pPr lvl="1">
              <a:lnSpc>
                <a:spcPts val="1600"/>
              </a:lnSpc>
              <a:spcAft>
                <a:spcPts val="0"/>
              </a:spcAft>
            </a:pPr>
            <a:r>
              <a:rPr lang="fi-FI" sz="1250" dirty="0">
                <a:ea typeface="Calibri"/>
                <a:cs typeface="Calibri"/>
              </a:rPr>
              <a:t>Minimivaatimuksena oli referenssi vastaavasta palvelusta.</a:t>
            </a:r>
          </a:p>
          <a:p>
            <a:pPr>
              <a:lnSpc>
                <a:spcPts val="1500"/>
              </a:lnSpc>
              <a:spcBef>
                <a:spcPts val="0"/>
              </a:spcBef>
              <a:spcAft>
                <a:spcPts val="1250"/>
              </a:spcAft>
            </a:pP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br>
              <a:rPr lang="fi-FI" sz="1250" dirty="0">
                <a:ea typeface="Calibri"/>
                <a:cs typeface="Calibri"/>
              </a:rPr>
            </a:br>
            <a:endParaRPr lang="fi-FI" dirty="0"/>
          </a:p>
        </p:txBody>
      </p:sp>
      <p:sp>
        <p:nvSpPr>
          <p:cNvPr id="6" name="Tekstiruutu 5">
            <a:extLst>
              <a:ext uri="{FF2B5EF4-FFF2-40B4-BE49-F238E27FC236}">
                <a16:creationId xmlns:a16="http://schemas.microsoft.com/office/drawing/2014/main" id="{E87867EB-1161-D94D-C119-6B6432F0671A}"/>
              </a:ext>
            </a:extLst>
          </p:cNvPr>
          <p:cNvSpPr txBox="1"/>
          <p:nvPr/>
        </p:nvSpPr>
        <p:spPr>
          <a:xfrm>
            <a:off x="6210876" y="3989957"/>
            <a:ext cx="5585925" cy="2262927"/>
          </a:xfrm>
          <a:prstGeom prst="rect">
            <a:avLst/>
          </a:prstGeom>
          <a:noFill/>
        </p:spPr>
        <p:txBody>
          <a:bodyPr wrap="square" lIns="0" tIns="0" rIns="0" bIns="0">
            <a:noAutofit/>
          </a:bodyPr>
          <a:lstStyle/>
          <a:p>
            <a:pPr>
              <a:lnSpc>
                <a:spcPts val="1600"/>
              </a:lnSpc>
              <a:spcBef>
                <a:spcPts val="0"/>
              </a:spcBef>
              <a:spcAft>
                <a:spcPts val="650"/>
              </a:spcAft>
            </a:pPr>
            <a:r>
              <a:rPr lang="fi-FI" sz="1250" dirty="0">
                <a:latin typeface="Lato" panose="020F0502020204030203" pitchFamily="34" charset="77"/>
                <a:ea typeface="Calibri"/>
                <a:cs typeface="Calibri"/>
              </a:rPr>
              <a:t>Neuvottelumenettelyyn ilmoittautuneiden kanssa käytiin neuvottelut.</a:t>
            </a:r>
          </a:p>
          <a:p>
            <a:pPr marL="288000" lvl="1" indent="-144000">
              <a:lnSpc>
                <a:spcPts val="1600"/>
              </a:lnSpc>
              <a:spcAft>
                <a:spcPts val="650"/>
              </a:spcAft>
              <a:buSzPct val="120000"/>
              <a:buFont typeface="Arial" panose="020B0604020202020204" pitchFamily="34" charset="0"/>
              <a:buChar char="•"/>
            </a:pPr>
            <a:r>
              <a:rPr lang="fi-FI" sz="1250" dirty="0">
                <a:solidFill>
                  <a:srgbClr val="000000"/>
                </a:solidFill>
                <a:latin typeface="Lato" panose="020F0502020204030203" pitchFamily="34" charset="77"/>
                <a:cs typeface="Calibri"/>
              </a:rPr>
              <a:t>Neuvotteluissa tarkennettiin hankinnan sisältöä, laatuvaatimuksia </a:t>
            </a:r>
            <a:br>
              <a:rPr lang="fi-FI" sz="1250" dirty="0">
                <a:solidFill>
                  <a:srgbClr val="000000"/>
                </a:solidFill>
                <a:latin typeface="Lato" panose="020F0502020204030203" pitchFamily="34" charset="77"/>
                <a:cs typeface="Calibri"/>
              </a:rPr>
            </a:br>
            <a:r>
              <a:rPr lang="fi-FI" sz="1250" dirty="0">
                <a:solidFill>
                  <a:srgbClr val="000000"/>
                </a:solidFill>
                <a:latin typeface="Lato" panose="020F0502020204030203" pitchFamily="34" charset="77"/>
                <a:cs typeface="Calibri"/>
              </a:rPr>
              <a:t>ja lämmöntoimitussopimuksen sisältöä.</a:t>
            </a:r>
          </a:p>
          <a:p>
            <a:pPr marL="288000" lvl="1" indent="-144000">
              <a:lnSpc>
                <a:spcPts val="1600"/>
              </a:lnSpc>
              <a:spcAft>
                <a:spcPts val="650"/>
              </a:spcAft>
              <a:buSzPct val="120000"/>
              <a:buFont typeface="Arial" panose="020B0604020202020204" pitchFamily="34" charset="0"/>
              <a:buChar char="•"/>
            </a:pPr>
            <a:r>
              <a:rPr lang="fi-FI" sz="1250" dirty="0">
                <a:solidFill>
                  <a:srgbClr val="000000"/>
                </a:solidFill>
                <a:latin typeface="Lato" panose="020F0502020204030203" pitchFamily="34" charset="77"/>
                <a:cs typeface="Calibri"/>
              </a:rPr>
              <a:t>Tarjoajien hinnoittelumallit erosivat toisistaan sähkön hinnoittelun osalta.</a:t>
            </a:r>
          </a:p>
          <a:p>
            <a:pPr marL="675450" lvl="2" indent="-171450">
              <a:lnSpc>
                <a:spcPts val="1600"/>
              </a:lnSpc>
              <a:spcAft>
                <a:spcPts val="1200"/>
              </a:spcAft>
              <a:buFont typeface="Normaali järjestelmäfontti"/>
              <a:buChar char="–"/>
            </a:pPr>
            <a:r>
              <a:rPr lang="fi-FI" sz="1250" dirty="0">
                <a:latin typeface="Lato" panose="020F0502020204030203" pitchFamily="34" charset="77"/>
                <a:ea typeface="Calibri"/>
                <a:cs typeface="Calibri"/>
              </a:rPr>
              <a:t>Palvelumaksun sähkönhinnan osuus on ehdotettu sidottavan sähkönhintaindeksiin tai sähkönhinta on ehdotettu kiinnitettäväksi määräajaksi kerrallaan, lisäksi vaihtoehtona on esitetty </a:t>
            </a:r>
            <a:r>
              <a:rPr lang="fi-FI" sz="1250" dirty="0" err="1">
                <a:latin typeface="Lato" panose="020F0502020204030203" pitchFamily="34" charset="77"/>
                <a:ea typeface="Calibri"/>
                <a:cs typeface="Calibri"/>
              </a:rPr>
              <a:t>mahdolli</a:t>
            </a:r>
            <a:r>
              <a:rPr lang="fi-FI" sz="1250" dirty="0">
                <a:latin typeface="Lato" panose="020F0502020204030203" pitchFamily="34" charset="77"/>
                <a:ea typeface="Calibri"/>
                <a:cs typeface="Calibri"/>
              </a:rPr>
              <a:t>-</a:t>
            </a:r>
            <a:br>
              <a:rPr lang="fi-FI" sz="1250" dirty="0">
                <a:latin typeface="Lato" panose="020F0502020204030203" pitchFamily="34" charset="77"/>
                <a:ea typeface="Calibri"/>
                <a:cs typeface="Calibri"/>
              </a:rPr>
            </a:br>
            <a:r>
              <a:rPr lang="fi-FI" sz="1250" dirty="0">
                <a:latin typeface="Lato" panose="020F0502020204030203" pitchFamily="34" charset="77"/>
                <a:ea typeface="Calibri"/>
                <a:cs typeface="Calibri"/>
              </a:rPr>
              <a:t>suutta eriyttää sähkönhintakomponentti kokonaan tilaajalle.</a:t>
            </a:r>
          </a:p>
          <a:p>
            <a:pPr>
              <a:lnSpc>
                <a:spcPts val="1600"/>
              </a:lnSpc>
              <a:spcBef>
                <a:spcPts val="0"/>
              </a:spcBef>
              <a:spcAft>
                <a:spcPts val="0"/>
              </a:spcAft>
            </a:pPr>
            <a:r>
              <a:rPr lang="fi-FI" sz="1250" dirty="0">
                <a:latin typeface="Lato" panose="020F0502020204030203" pitchFamily="34" charset="77"/>
                <a:ea typeface="Calibri"/>
                <a:cs typeface="Calibri"/>
              </a:rPr>
              <a:t>Lopullinen kilpailutus on tavoitteena toteuttaa syksyllä 2026.</a:t>
            </a:r>
            <a:endParaRPr lang="fi-FI" sz="1600" dirty="0">
              <a:latin typeface="Lato" panose="020F0502020204030203" pitchFamily="34" charset="77"/>
            </a:endParaRPr>
          </a:p>
        </p:txBody>
      </p:sp>
      <p:pic>
        <p:nvPicPr>
          <p:cNvPr id="9" name="Kuva 8" descr="Google Maps -kuva Sakarinmäen koulusta Vantaalla.">
            <a:extLst>
              <a:ext uri="{FF2B5EF4-FFF2-40B4-BE49-F238E27FC236}">
                <a16:creationId xmlns:a16="http://schemas.microsoft.com/office/drawing/2014/main" id="{7908F307-D6D9-7F13-CE1E-43F7F911B2BA}"/>
              </a:ext>
            </a:extLst>
          </p:cNvPr>
          <p:cNvPicPr>
            <a:picLocks noChangeAspect="1"/>
          </p:cNvPicPr>
          <p:nvPr/>
        </p:nvPicPr>
        <p:blipFill>
          <a:blip r:embed="rId3"/>
          <a:srcRect t="12801" b="6911"/>
          <a:stretch>
            <a:fillRect/>
          </a:stretch>
        </p:blipFill>
        <p:spPr>
          <a:xfrm>
            <a:off x="6218254" y="1368938"/>
            <a:ext cx="5390165" cy="2458344"/>
          </a:xfrm>
          <a:prstGeom prst="rect">
            <a:avLst/>
          </a:prstGeom>
        </p:spPr>
      </p:pic>
      <p:sp>
        <p:nvSpPr>
          <p:cNvPr id="5" name="Tekstiruutu 4">
            <a:extLst>
              <a:ext uri="{FF2B5EF4-FFF2-40B4-BE49-F238E27FC236}">
                <a16:creationId xmlns:a16="http://schemas.microsoft.com/office/drawing/2014/main" id="{022CC131-589F-B735-3D12-C326FB01D5F3}"/>
              </a:ext>
            </a:extLst>
          </p:cNvPr>
          <p:cNvSpPr txBox="1"/>
          <p:nvPr/>
        </p:nvSpPr>
        <p:spPr>
          <a:xfrm rot="16200000">
            <a:off x="10705843" y="2722666"/>
            <a:ext cx="2067273" cy="123111"/>
          </a:xfrm>
          <a:prstGeom prst="rect">
            <a:avLst/>
          </a:prstGeom>
          <a:noFill/>
        </p:spPr>
        <p:txBody>
          <a:bodyPr wrap="square" lIns="0" tIns="0" rIns="0" bIns="0">
            <a:spAutoFit/>
          </a:bodyPr>
          <a:lstStyle/>
          <a:p>
            <a:pPr marR="0">
              <a:buNone/>
            </a:pPr>
            <a:r>
              <a:rPr lang="fi-FI" sz="800" dirty="0" err="1">
                <a:latin typeface="Lato" panose="020F0502020204030203" pitchFamily="34" charset="77"/>
              </a:rPr>
              <a:t>Sakarinmäen</a:t>
            </a:r>
            <a:r>
              <a:rPr lang="fi-FI" sz="800" dirty="0">
                <a:latin typeface="Lato" panose="020F0502020204030203" pitchFamily="34" charset="77"/>
              </a:rPr>
              <a:t> koulu. Kuva: Google </a:t>
            </a:r>
            <a:r>
              <a:rPr lang="fi-FI" sz="800" dirty="0" err="1">
                <a:latin typeface="Lato" panose="020F0502020204030203" pitchFamily="34" charset="77"/>
              </a:rPr>
              <a:t>Maps</a:t>
            </a:r>
            <a:r>
              <a:rPr lang="fi-FI" sz="800" dirty="0">
                <a:latin typeface="Lato" panose="020F0502020204030203" pitchFamily="34" charset="77"/>
              </a:rPr>
              <a:t>. </a:t>
            </a:r>
          </a:p>
        </p:txBody>
      </p:sp>
      <p:grpSp>
        <p:nvGrpSpPr>
          <p:cNvPr id="22" name="Ryhmä 21">
            <a:extLst>
              <a:ext uri="{FF2B5EF4-FFF2-40B4-BE49-F238E27FC236}">
                <a16:creationId xmlns:a16="http://schemas.microsoft.com/office/drawing/2014/main" id="{B9BEC40C-D4C8-2B4F-5575-05BA01356B98}"/>
              </a:ext>
              <a:ext uri="{C183D7F6-B498-43B3-948B-1728B52AA6E4}">
                <adec:decorative xmlns:adec="http://schemas.microsoft.com/office/drawing/2017/decorative" val="1"/>
              </a:ext>
            </a:extLst>
          </p:cNvPr>
          <p:cNvGrpSpPr/>
          <p:nvPr/>
        </p:nvGrpSpPr>
        <p:grpSpPr>
          <a:xfrm>
            <a:off x="11023200" y="90000"/>
            <a:ext cx="615093" cy="215444"/>
            <a:chOff x="11023200" y="80475"/>
            <a:chExt cx="615093" cy="215444"/>
          </a:xfrm>
        </p:grpSpPr>
        <p:sp>
          <p:nvSpPr>
            <p:cNvPr id="17" name="Pyöristetty suorakulmio 16">
              <a:extLst>
                <a:ext uri="{FF2B5EF4-FFF2-40B4-BE49-F238E27FC236}">
                  <a16:creationId xmlns:a16="http://schemas.microsoft.com/office/drawing/2014/main" id="{F734C18C-DFF6-1E04-C4A6-BBF2A62B4426}"/>
                </a:ext>
              </a:extLst>
            </p:cNvPr>
            <p:cNvSpPr/>
            <p:nvPr/>
          </p:nvSpPr>
          <p:spPr>
            <a:xfrm>
              <a:off x="11073444" y="89882"/>
              <a:ext cx="505156" cy="19408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8" name="Tekstiruutu 17">
              <a:extLst>
                <a:ext uri="{FF2B5EF4-FFF2-40B4-BE49-F238E27FC236}">
                  <a16:creationId xmlns:a16="http://schemas.microsoft.com/office/drawing/2014/main" id="{AD02404B-3D3A-08C1-896D-40558D76CB9E}"/>
                </a:ext>
              </a:extLst>
            </p:cNvPr>
            <p:cNvSpPr txBox="1"/>
            <p:nvPr/>
          </p:nvSpPr>
          <p:spPr>
            <a:xfrm>
              <a:off x="11023200" y="80475"/>
              <a:ext cx="615093" cy="215444"/>
            </a:xfrm>
            <a:prstGeom prst="rect">
              <a:avLst/>
            </a:prstGeom>
            <a:noFill/>
          </p:spPr>
          <p:txBody>
            <a:bodyPr wrap="square">
              <a:noAutofit/>
            </a:bodyPr>
            <a:lstStyle/>
            <a:p>
              <a:pPr algn="ctr"/>
              <a:r>
                <a:rPr lang="fi-FI" sz="800" b="1" spc="50" dirty="0">
                  <a:solidFill>
                    <a:schemeClr val="tx2">
                      <a:lumMod val="20000"/>
                      <a:lumOff val="80000"/>
                    </a:schemeClr>
                  </a:solidFill>
                  <a:latin typeface="Lato" panose="020F0502020204030203" pitchFamily="34" charset="77"/>
                  <a:cs typeface="Calibri"/>
                </a:rPr>
                <a:t>CASE 1 </a:t>
              </a:r>
              <a:endParaRPr lang="fi-FI" sz="800" b="1" spc="50" dirty="0">
                <a:solidFill>
                  <a:schemeClr val="tx2">
                    <a:lumMod val="20000"/>
                    <a:lumOff val="80000"/>
                  </a:schemeClr>
                </a:solidFill>
                <a:latin typeface="Lato" panose="020F0502020204030203" pitchFamily="34" charset="77"/>
              </a:endParaRPr>
            </a:p>
          </p:txBody>
        </p:sp>
      </p:grpSp>
      <p:grpSp>
        <p:nvGrpSpPr>
          <p:cNvPr id="10" name="Ryhmä 9">
            <a:extLst>
              <a:ext uri="{FF2B5EF4-FFF2-40B4-BE49-F238E27FC236}">
                <a16:creationId xmlns:a16="http://schemas.microsoft.com/office/drawing/2014/main" id="{1750E9ED-CEEF-5093-C807-E2ED1F77BAB0}"/>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11" name="Ellipsi 10">
              <a:extLst>
                <a:ext uri="{FF2B5EF4-FFF2-40B4-BE49-F238E27FC236}">
                  <a16:creationId xmlns:a16="http://schemas.microsoft.com/office/drawing/2014/main" id="{527EC1AF-7FAE-35AD-895E-35E0BB9001F1}"/>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2" name="Ellipsi 11">
              <a:extLst>
                <a:ext uri="{FF2B5EF4-FFF2-40B4-BE49-F238E27FC236}">
                  <a16:creationId xmlns:a16="http://schemas.microsoft.com/office/drawing/2014/main" id="{236C6C2A-D043-DCD8-E4FE-D6C1C75D2410}"/>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3" name="Suora yhdysviiva 12">
              <a:extLst>
                <a:ext uri="{FF2B5EF4-FFF2-40B4-BE49-F238E27FC236}">
                  <a16:creationId xmlns:a16="http://schemas.microsoft.com/office/drawing/2014/main" id="{A8B77C4A-0B84-B356-C938-FF7EED6F6E4F}"/>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4" name="Tekstiruutu 13">
              <a:extLst>
                <a:ext uri="{FF2B5EF4-FFF2-40B4-BE49-F238E27FC236}">
                  <a16:creationId xmlns:a16="http://schemas.microsoft.com/office/drawing/2014/main" id="{E840B157-A574-5B54-CB4E-1A60C8A5997E}"/>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5" name="Tekstiruutu 14">
              <a:extLst>
                <a:ext uri="{FF2B5EF4-FFF2-40B4-BE49-F238E27FC236}">
                  <a16:creationId xmlns:a16="http://schemas.microsoft.com/office/drawing/2014/main" id="{6820DEC7-F3E7-3179-DB7B-C96DC3067847}"/>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3</a:t>
              </a:r>
            </a:p>
          </p:txBody>
        </p:sp>
      </p:grpSp>
      <p:sp>
        <p:nvSpPr>
          <p:cNvPr id="8" name="Dian numeron paikkamerkki 1">
            <a:extLst>
              <a:ext uri="{FF2B5EF4-FFF2-40B4-BE49-F238E27FC236}">
                <a16:creationId xmlns:a16="http://schemas.microsoft.com/office/drawing/2014/main" id="{9464FEB5-D2D5-DCC4-1C5F-B1C9743382DB}"/>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55</a:t>
            </a:fld>
            <a:endParaRPr lang="fi-FI" dirty="0"/>
          </a:p>
        </p:txBody>
      </p:sp>
      <p:pic>
        <p:nvPicPr>
          <p:cNvPr id="7" name="Kuva 6">
            <a:extLst>
              <a:ext uri="{FF2B5EF4-FFF2-40B4-BE49-F238E27FC236}">
                <a16:creationId xmlns:a16="http://schemas.microsoft.com/office/drawing/2014/main" id="{4608AAF7-EC07-009B-B356-2049DD84C28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6976094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E6EBF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5AF917B-A65D-5E6C-7C5D-DA2FC4C3BAB3}"/>
              </a:ext>
            </a:extLst>
          </p:cNvPr>
          <p:cNvSpPr>
            <a:spLocks noGrp="1"/>
          </p:cNvSpPr>
          <p:nvPr>
            <p:ph type="title"/>
          </p:nvPr>
        </p:nvSpPr>
        <p:spPr>
          <a:xfrm>
            <a:off x="0" y="540000"/>
            <a:ext cx="11650413" cy="473708"/>
          </a:xfrm>
        </p:spPr>
        <p:txBody>
          <a:bodyPr/>
          <a:lstStyle/>
          <a:p>
            <a:r>
              <a:rPr lang="fi-FI" dirty="0"/>
              <a:t>Case 1: </a:t>
            </a:r>
            <a:r>
              <a:rPr lang="fi-FI" b="0" dirty="0" err="1">
                <a:latin typeface="Lato" panose="020F0502020204030203" pitchFamily="34" charset="77"/>
              </a:rPr>
              <a:t>Sakarinmäen</a:t>
            </a:r>
            <a:r>
              <a:rPr lang="fi-FI" b="0" dirty="0">
                <a:latin typeface="Lato" panose="020F0502020204030203" pitchFamily="34" charset="77"/>
              </a:rPr>
              <a:t> peruskoulu </a:t>
            </a:r>
            <a:r>
              <a:rPr lang="fi-FI" b="0" dirty="0">
                <a:latin typeface="Lato" panose="020F0502020204030203" pitchFamily="34" charset="77"/>
                <a:ea typeface="Calibri" panose="020F0502020204030204"/>
                <a:cs typeface="Calibri" panose="020F0502020204030204"/>
              </a:rPr>
              <a:t>–</a:t>
            </a:r>
            <a:r>
              <a:rPr lang="fi-FI" b="0" dirty="0">
                <a:latin typeface="Lato" panose="020F0502020204030203" pitchFamily="34" charset="77"/>
              </a:rPr>
              <a:t> hankittava palvelu</a:t>
            </a:r>
          </a:p>
        </p:txBody>
      </p:sp>
      <p:sp>
        <p:nvSpPr>
          <p:cNvPr id="3" name="Sisällön paikkamerkki 2">
            <a:extLst>
              <a:ext uri="{FF2B5EF4-FFF2-40B4-BE49-F238E27FC236}">
                <a16:creationId xmlns:a16="http://schemas.microsoft.com/office/drawing/2014/main" id="{7F36C2A5-0F00-2013-2E09-83967B984C91}"/>
              </a:ext>
            </a:extLst>
          </p:cNvPr>
          <p:cNvSpPr>
            <a:spLocks noGrp="1"/>
          </p:cNvSpPr>
          <p:nvPr>
            <p:ph idx="1"/>
          </p:nvPr>
        </p:nvSpPr>
        <p:spPr>
          <a:xfrm>
            <a:off x="719999" y="1440000"/>
            <a:ext cx="11326290" cy="4003446"/>
          </a:xfrm>
        </p:spPr>
        <p:txBody>
          <a:bodyPr numCol="2" spcCol="108000"/>
          <a:lstStyle/>
          <a:p>
            <a:pPr>
              <a:lnSpc>
                <a:spcPts val="1600"/>
              </a:lnSpc>
              <a:spcBef>
                <a:spcPts val="0"/>
              </a:spcBef>
              <a:spcAft>
                <a:spcPts val="800"/>
              </a:spcAft>
            </a:pPr>
            <a:r>
              <a:rPr lang="fi-FI" sz="1250" dirty="0" err="1">
                <a:cs typeface="Calibri"/>
              </a:rPr>
              <a:t>Sakarinmäen</a:t>
            </a:r>
            <a:r>
              <a:rPr lang="fi-FI" sz="1250" dirty="0">
                <a:cs typeface="Calibri"/>
              </a:rPr>
              <a:t> peruskoulun hankintasopimuksessa tavoitellaan kokonais-vastuullista palvelumallia, jossa valittu palveluntuottaja vastaa koulun lämmitysjärjestelmän toiminnasta, ylläpidosta ja elinkaaren hallinnasta </a:t>
            </a:r>
            <a:br>
              <a:rPr lang="fi-FI" sz="1250" dirty="0">
                <a:cs typeface="Calibri"/>
              </a:rPr>
            </a:br>
            <a:r>
              <a:rPr lang="fi-FI" sz="1250" dirty="0">
                <a:cs typeface="Calibri"/>
              </a:rPr>
              <a:t>15 vuoden palvelujakson ajan investointivaiheen jälkeen.</a:t>
            </a:r>
          </a:p>
          <a:p>
            <a:pPr>
              <a:lnSpc>
                <a:spcPts val="1600"/>
              </a:lnSpc>
              <a:spcBef>
                <a:spcPts val="0"/>
              </a:spcBef>
              <a:spcAft>
                <a:spcPts val="800"/>
              </a:spcAft>
            </a:pPr>
            <a:r>
              <a:rPr lang="fi-FI" sz="1250" dirty="0">
                <a:cs typeface="Calibri"/>
              </a:rPr>
              <a:t>Palveluntuottaja vastaa energiajärjestelmän ylläpidosta, PTS-suunnitelman mukaisista investoinneista sekä kaikista järjestelmän toimintakyvyn varmistamiseksi tarvittavista toimenpiteistä. Vastuu kattaa myös virheiden, puutteiden ja ilkivaltavaurioiden korjaamisen sovittujen rajojen puitteissa. Palvelukuvaus, kunnossapito-ohjelma ja PTS muodostavat palveluntuottajan teknisen ja toiminnallisen pohjan. </a:t>
            </a:r>
          </a:p>
          <a:p>
            <a:pPr>
              <a:lnSpc>
                <a:spcPts val="1600"/>
              </a:lnSpc>
              <a:spcBef>
                <a:spcPts val="0"/>
              </a:spcBef>
              <a:spcAft>
                <a:spcPts val="800"/>
              </a:spcAft>
            </a:pPr>
            <a:r>
              <a:rPr lang="fi-FI" sz="1250" dirty="0">
                <a:cs typeface="Calibri"/>
              </a:rPr>
              <a:t>Tilaajan roolina on toimittaa tarvittavat lähtötiedot, mahdollistaa yhteistyö </a:t>
            </a:r>
            <a:br>
              <a:rPr lang="fi-FI" sz="1250" dirty="0">
                <a:cs typeface="Calibri"/>
              </a:rPr>
            </a:br>
            <a:r>
              <a:rPr lang="fi-FI" sz="1250" dirty="0">
                <a:cs typeface="Calibri"/>
              </a:rPr>
              <a:t>sekä maksaa liittymismaksu ja palvelumaksu, joka koostuu kuukausittaisesta perusmaksusta ja tuotetun lämmön energiaperusteisesta maksusta. </a:t>
            </a:r>
          </a:p>
          <a:p>
            <a:pPr>
              <a:lnSpc>
                <a:spcPts val="1600"/>
              </a:lnSpc>
              <a:spcBef>
                <a:spcPts val="0"/>
              </a:spcBef>
              <a:spcAft>
                <a:spcPts val="800"/>
              </a:spcAft>
            </a:pPr>
            <a:r>
              <a:rPr lang="fi-FI" sz="1250" dirty="0">
                <a:cs typeface="Calibri"/>
              </a:rPr>
              <a:t>Palvelumaksu kattaa kaikki palvelut, järjestelmän käytön edellyttämät </a:t>
            </a:r>
            <a:br>
              <a:rPr lang="fi-FI" sz="1250" dirty="0">
                <a:cs typeface="Calibri"/>
              </a:rPr>
            </a:br>
            <a:r>
              <a:rPr lang="fi-FI" sz="1250" dirty="0">
                <a:cs typeface="Calibri"/>
              </a:rPr>
              <a:t>tehtävät, laitteet sekä energian kulutuksen. </a:t>
            </a:r>
          </a:p>
          <a:p>
            <a:pPr>
              <a:lnSpc>
                <a:spcPts val="1600"/>
              </a:lnSpc>
              <a:spcBef>
                <a:spcPts val="0"/>
              </a:spcBef>
              <a:spcAft>
                <a:spcPts val="800"/>
              </a:spcAft>
            </a:pPr>
            <a:r>
              <a:rPr lang="fi-FI" sz="1250" dirty="0">
                <a:cs typeface="Calibri"/>
              </a:rPr>
              <a:t>Alihankkijoiden käyttö on mahdollista tietyin ehdoin, ja palveluntuottaja </a:t>
            </a:r>
            <a:br>
              <a:rPr lang="fi-FI" sz="1250" dirty="0">
                <a:cs typeface="Calibri"/>
              </a:rPr>
            </a:br>
            <a:r>
              <a:rPr lang="fi-FI" sz="1250" dirty="0">
                <a:cs typeface="Calibri"/>
              </a:rPr>
              <a:t>vastaa täysimääräisesti alihankkijoidensa toiminnasta. </a:t>
            </a:r>
          </a:p>
          <a:p>
            <a:pPr>
              <a:lnSpc>
                <a:spcPts val="1600"/>
              </a:lnSpc>
              <a:spcBef>
                <a:spcPts val="0"/>
              </a:spcBef>
              <a:spcAft>
                <a:spcPts val="800"/>
              </a:spcAft>
            </a:pPr>
            <a:r>
              <a:rPr lang="fi-FI" sz="1250" dirty="0">
                <a:cs typeface="Calibri"/>
              </a:rPr>
              <a:t>Kaikki palvelu- ja palvelukuvauksen muutokset toteutetaan kaupungin </a:t>
            </a:r>
            <a:br>
              <a:rPr lang="fi-FI" sz="1250" dirty="0">
                <a:cs typeface="Calibri"/>
              </a:rPr>
            </a:br>
            <a:r>
              <a:rPr lang="fi-FI" sz="1250" dirty="0">
                <a:cs typeface="Calibri"/>
              </a:rPr>
              <a:t>ja yritysten välisen yhteistoimintaryhmän käsittelyssä kustannus- </a:t>
            </a:r>
            <a:br>
              <a:rPr lang="fi-FI" sz="1250" dirty="0">
                <a:cs typeface="Calibri"/>
              </a:rPr>
            </a:br>
            <a:r>
              <a:rPr lang="fi-FI" sz="1250" dirty="0">
                <a:cs typeface="Calibri"/>
              </a:rPr>
              <a:t>ja vaikutusarvioiden pohjalta. Kuntoarviot, kuntotutkimukset ja </a:t>
            </a:r>
            <a:br>
              <a:rPr lang="fi-FI" sz="1250" dirty="0">
                <a:cs typeface="Calibri"/>
              </a:rPr>
            </a:br>
            <a:r>
              <a:rPr lang="fi-FI" sz="1250" dirty="0">
                <a:cs typeface="Calibri"/>
              </a:rPr>
              <a:t>PTS-suunnitelman päivitykset tukevat järjestelmän teknistä elinkaarta </a:t>
            </a:r>
            <a:br>
              <a:rPr lang="fi-FI" sz="1250" dirty="0">
                <a:cs typeface="Calibri"/>
              </a:rPr>
            </a:br>
            <a:r>
              <a:rPr lang="fi-FI" sz="1250" dirty="0">
                <a:cs typeface="Calibri"/>
              </a:rPr>
              <a:t>ja takaavat luovutuskunnon sopimuskauden päättyessä.</a:t>
            </a:r>
          </a:p>
          <a:p>
            <a:pPr>
              <a:lnSpc>
                <a:spcPts val="1600"/>
              </a:lnSpc>
              <a:spcBef>
                <a:spcPts val="0"/>
              </a:spcBef>
              <a:spcAft>
                <a:spcPts val="800"/>
              </a:spcAft>
            </a:pPr>
            <a:r>
              <a:rPr lang="fi-FI" sz="1250" dirty="0">
                <a:cs typeface="Calibri"/>
              </a:rPr>
              <a:t>Sopimuksen päättämistä koskevat ehdot kattavat irtisanomisen, </a:t>
            </a:r>
            <a:br>
              <a:rPr lang="fi-FI" sz="1250" dirty="0">
                <a:cs typeface="Calibri"/>
              </a:rPr>
            </a:br>
            <a:r>
              <a:rPr lang="fi-FI" sz="1250" dirty="0">
                <a:cs typeface="Calibri"/>
              </a:rPr>
              <a:t>purkutilanteet, maksukyvyttömyyden, lainsäädäntömuutokset </a:t>
            </a:r>
            <a:br>
              <a:rPr lang="fi-FI" sz="1250" dirty="0">
                <a:cs typeface="Calibri"/>
              </a:rPr>
            </a:br>
            <a:r>
              <a:rPr lang="fi-FI" sz="1250" dirty="0">
                <a:cs typeface="Calibri"/>
              </a:rPr>
              <a:t>ja erityistilanteet, ja ehtoihin sisältyy sekä sopimussakko- että vahingonkorvausmekanismeja.</a:t>
            </a:r>
          </a:p>
          <a:p>
            <a:pPr>
              <a:lnSpc>
                <a:spcPts val="1600"/>
              </a:lnSpc>
              <a:spcBef>
                <a:spcPts val="0"/>
              </a:spcBef>
              <a:spcAft>
                <a:spcPts val="800"/>
              </a:spcAft>
            </a:pPr>
            <a:r>
              <a:rPr lang="fi-FI" sz="1250" dirty="0">
                <a:cs typeface="Calibri"/>
              </a:rPr>
              <a:t>Energiapalvelun tavoitteena on varmistaa koulun lämmitysjärjestelmän </a:t>
            </a:r>
            <a:br>
              <a:rPr lang="fi-FI" sz="1250" dirty="0">
                <a:cs typeface="Calibri"/>
              </a:rPr>
            </a:br>
            <a:r>
              <a:rPr lang="fi-FI" sz="1250" dirty="0">
                <a:cs typeface="Calibri"/>
              </a:rPr>
              <a:t>häiriötön, taloudellinen ja teknisesti optimaalinen toiminta koko </a:t>
            </a:r>
            <a:br>
              <a:rPr lang="fi-FI" sz="1250" dirty="0">
                <a:cs typeface="Calibri"/>
              </a:rPr>
            </a:br>
            <a:r>
              <a:rPr lang="fi-FI" sz="1250" dirty="0">
                <a:cs typeface="Calibri"/>
              </a:rPr>
              <a:t>palvelujakson ajan.</a:t>
            </a:r>
          </a:p>
          <a:p>
            <a:pPr>
              <a:lnSpc>
                <a:spcPts val="1600"/>
              </a:lnSpc>
              <a:spcBef>
                <a:spcPts val="0"/>
              </a:spcBef>
              <a:spcAft>
                <a:spcPts val="800"/>
              </a:spcAft>
            </a:pPr>
            <a:r>
              <a:rPr lang="fi-FI" sz="1250" dirty="0">
                <a:cs typeface="Calibri"/>
              </a:rPr>
              <a:t>Seuraavalla sivulla on kerrottu </a:t>
            </a:r>
            <a:r>
              <a:rPr lang="fi-FI" sz="1250" dirty="0" err="1">
                <a:cs typeface="Calibri"/>
              </a:rPr>
              <a:t>Sakarinmäen</a:t>
            </a:r>
            <a:r>
              <a:rPr lang="fi-FI" sz="1250" dirty="0">
                <a:cs typeface="Calibri"/>
              </a:rPr>
              <a:t> neuvottelumenettelyn </a:t>
            </a:r>
            <a:br>
              <a:rPr lang="fi-FI" sz="1250" dirty="0">
                <a:cs typeface="Calibri"/>
              </a:rPr>
            </a:br>
            <a:r>
              <a:rPr lang="fi-FI" sz="1250" dirty="0">
                <a:cs typeface="Calibri"/>
              </a:rPr>
              <a:t>kulkua ja oppeja. Lisätietoa kohteesta kirjoitetaan ENPA-hankkeen </a:t>
            </a:r>
            <a:br>
              <a:rPr lang="fi-FI" sz="1250" dirty="0">
                <a:cs typeface="Calibri"/>
              </a:rPr>
            </a:br>
            <a:r>
              <a:rPr lang="fi-FI" sz="1250" dirty="0">
                <a:cs typeface="Calibri"/>
              </a:rPr>
              <a:t>sivuille hankinnan edetessä.</a:t>
            </a:r>
          </a:p>
          <a:p>
            <a:endParaRPr lang="fi-FI" sz="1400" dirty="0"/>
          </a:p>
        </p:txBody>
      </p:sp>
      <p:grpSp>
        <p:nvGrpSpPr>
          <p:cNvPr id="10" name="Ryhmä 9">
            <a:extLst>
              <a:ext uri="{FF2B5EF4-FFF2-40B4-BE49-F238E27FC236}">
                <a16:creationId xmlns:a16="http://schemas.microsoft.com/office/drawing/2014/main" id="{2B1DB42F-D119-0D40-4EE7-3CF387A38823}"/>
              </a:ext>
              <a:ext uri="{C183D7F6-B498-43B3-948B-1728B52AA6E4}">
                <adec:decorative xmlns:adec="http://schemas.microsoft.com/office/drawing/2017/decorative" val="1"/>
              </a:ext>
            </a:extLst>
          </p:cNvPr>
          <p:cNvGrpSpPr/>
          <p:nvPr/>
        </p:nvGrpSpPr>
        <p:grpSpPr>
          <a:xfrm>
            <a:off x="11023200" y="90000"/>
            <a:ext cx="615093" cy="215444"/>
            <a:chOff x="10600412" y="169121"/>
            <a:chExt cx="615093" cy="215444"/>
          </a:xfrm>
        </p:grpSpPr>
        <p:sp>
          <p:nvSpPr>
            <p:cNvPr id="11" name="Pyöristetty suorakulmio 10">
              <a:extLst>
                <a:ext uri="{FF2B5EF4-FFF2-40B4-BE49-F238E27FC236}">
                  <a16:creationId xmlns:a16="http://schemas.microsoft.com/office/drawing/2014/main" id="{5161F4BA-E1E7-422B-63DE-B6B217028F95}"/>
                </a:ext>
              </a:extLst>
            </p:cNvPr>
            <p:cNvSpPr/>
            <p:nvPr/>
          </p:nvSpPr>
          <p:spPr>
            <a:xfrm>
              <a:off x="10650656" y="180465"/>
              <a:ext cx="505156" cy="19408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i-FI">
                <a:latin typeface="Lato" panose="020F0502020204030203" pitchFamily="34" charset="77"/>
              </a:endParaRPr>
            </a:p>
          </p:txBody>
        </p:sp>
        <p:sp>
          <p:nvSpPr>
            <p:cNvPr id="12" name="Tekstiruutu 11">
              <a:extLst>
                <a:ext uri="{FF2B5EF4-FFF2-40B4-BE49-F238E27FC236}">
                  <a16:creationId xmlns:a16="http://schemas.microsoft.com/office/drawing/2014/main" id="{D10EAB51-0619-A364-DC51-18DE96C554D7}"/>
                </a:ext>
                <a:ext uri="{C183D7F6-B498-43B3-948B-1728B52AA6E4}">
                  <adec:decorative xmlns:adec="http://schemas.microsoft.com/office/drawing/2017/decorative" val="1"/>
                </a:ext>
              </a:extLst>
            </p:cNvPr>
            <p:cNvSpPr txBox="1"/>
            <p:nvPr/>
          </p:nvSpPr>
          <p:spPr>
            <a:xfrm>
              <a:off x="10600412" y="169121"/>
              <a:ext cx="615093" cy="215444"/>
            </a:xfrm>
            <a:prstGeom prst="rect">
              <a:avLst/>
            </a:prstGeom>
            <a:noFill/>
          </p:spPr>
          <p:txBody>
            <a:bodyPr wrap="square">
              <a:noAutofit/>
            </a:bodyPr>
            <a:lstStyle/>
            <a:p>
              <a:pPr algn="ctr"/>
              <a:r>
                <a:rPr lang="fi-FI" sz="800" b="1" spc="50" dirty="0">
                  <a:solidFill>
                    <a:schemeClr val="tx2">
                      <a:lumMod val="20000"/>
                      <a:lumOff val="80000"/>
                    </a:schemeClr>
                  </a:solidFill>
                  <a:latin typeface="Lato" panose="020F0502020204030203" pitchFamily="34" charset="77"/>
                  <a:cs typeface="Calibri"/>
                </a:rPr>
                <a:t>CASE 1 </a:t>
              </a:r>
              <a:endParaRPr lang="fi-FI" sz="800" b="1" spc="50" dirty="0">
                <a:solidFill>
                  <a:schemeClr val="tx2">
                    <a:lumMod val="20000"/>
                    <a:lumOff val="80000"/>
                  </a:schemeClr>
                </a:solidFill>
                <a:latin typeface="Lato" panose="020F0502020204030203" pitchFamily="34" charset="77"/>
              </a:endParaRPr>
            </a:p>
          </p:txBody>
        </p:sp>
      </p:grpSp>
      <p:grpSp>
        <p:nvGrpSpPr>
          <p:cNvPr id="4" name="Ryhmä 3">
            <a:extLst>
              <a:ext uri="{FF2B5EF4-FFF2-40B4-BE49-F238E27FC236}">
                <a16:creationId xmlns:a16="http://schemas.microsoft.com/office/drawing/2014/main" id="{675E2E05-4A59-E64E-2C27-2C886821CB86}"/>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5" name="Ellipsi 4">
              <a:extLst>
                <a:ext uri="{FF2B5EF4-FFF2-40B4-BE49-F238E27FC236}">
                  <a16:creationId xmlns:a16="http://schemas.microsoft.com/office/drawing/2014/main" id="{C677B11F-3FF6-BAC0-C572-A6BF89350165}"/>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6" name="Ellipsi 5">
              <a:extLst>
                <a:ext uri="{FF2B5EF4-FFF2-40B4-BE49-F238E27FC236}">
                  <a16:creationId xmlns:a16="http://schemas.microsoft.com/office/drawing/2014/main" id="{9CE4B9D9-3402-8380-1DE2-62945E4CDE20}"/>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7" name="Suora yhdysviiva 6">
              <a:extLst>
                <a:ext uri="{FF2B5EF4-FFF2-40B4-BE49-F238E27FC236}">
                  <a16:creationId xmlns:a16="http://schemas.microsoft.com/office/drawing/2014/main" id="{3C63013C-EF48-478C-8C3E-B36C3968FB80}"/>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8" name="Tekstiruutu 7">
              <a:extLst>
                <a:ext uri="{FF2B5EF4-FFF2-40B4-BE49-F238E27FC236}">
                  <a16:creationId xmlns:a16="http://schemas.microsoft.com/office/drawing/2014/main" id="{85C123CF-CFEC-B9D6-7606-DF1B9AC8DE83}"/>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9" name="Tekstiruutu 8">
              <a:extLst>
                <a:ext uri="{FF2B5EF4-FFF2-40B4-BE49-F238E27FC236}">
                  <a16:creationId xmlns:a16="http://schemas.microsoft.com/office/drawing/2014/main" id="{7718FDEE-2C8E-F849-147D-C1E27189E803}"/>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3</a:t>
              </a:r>
            </a:p>
          </p:txBody>
        </p:sp>
      </p:grpSp>
      <p:sp>
        <p:nvSpPr>
          <p:cNvPr id="14" name="Dian numeron paikkamerkki 1">
            <a:extLst>
              <a:ext uri="{FF2B5EF4-FFF2-40B4-BE49-F238E27FC236}">
                <a16:creationId xmlns:a16="http://schemas.microsoft.com/office/drawing/2014/main" id="{9F8FF642-303B-607F-BBE7-64DE44BD3575}"/>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56</a:t>
            </a:fld>
            <a:endParaRPr lang="fi-FI" dirty="0"/>
          </a:p>
        </p:txBody>
      </p:sp>
      <p:pic>
        <p:nvPicPr>
          <p:cNvPr id="13" name="Kuva 12">
            <a:extLst>
              <a:ext uri="{FF2B5EF4-FFF2-40B4-BE49-F238E27FC236}">
                <a16:creationId xmlns:a16="http://schemas.microsoft.com/office/drawing/2014/main" id="{4677FEC2-0AC4-B7CC-EC57-8358E4140CF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13727323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E6EBF5"/>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40547F-51C8-9D5D-3793-761DCC31F9C1}"/>
              </a:ext>
            </a:extLst>
          </p:cNvPr>
          <p:cNvSpPr>
            <a:spLocks noGrp="1"/>
          </p:cNvSpPr>
          <p:nvPr>
            <p:ph type="title"/>
          </p:nvPr>
        </p:nvSpPr>
        <p:spPr>
          <a:xfrm>
            <a:off x="0" y="540000"/>
            <a:ext cx="11650413" cy="952800"/>
          </a:xfrm>
        </p:spPr>
        <p:txBody>
          <a:bodyPr/>
          <a:lstStyle/>
          <a:p>
            <a:r>
              <a:rPr lang="fi-FI" dirty="0">
                <a:ea typeface="Calibri"/>
                <a:cs typeface="Calibri"/>
              </a:rPr>
              <a:t>Case 1</a:t>
            </a:r>
            <a:r>
              <a:rPr lang="fi-FI" dirty="0"/>
              <a:t>:</a:t>
            </a:r>
            <a:r>
              <a:rPr lang="fi-FI" dirty="0">
                <a:ea typeface="Calibri"/>
                <a:cs typeface="Calibri"/>
              </a:rPr>
              <a:t> </a:t>
            </a:r>
            <a:r>
              <a:rPr lang="fi-FI" b="0" dirty="0">
                <a:latin typeface="Lato" panose="020F0502020204030203" pitchFamily="34" charset="77"/>
                <a:ea typeface="Calibri"/>
                <a:cs typeface="Calibri"/>
              </a:rPr>
              <a:t>Kokemuksia neuvottelumenettelyn käytöstä </a:t>
            </a:r>
            <a:br>
              <a:rPr lang="fi-FI" b="0" dirty="0">
                <a:latin typeface="Lato" panose="020F0502020204030203" pitchFamily="34" charset="77"/>
                <a:ea typeface="Calibri"/>
                <a:cs typeface="Calibri"/>
              </a:rPr>
            </a:br>
            <a:r>
              <a:rPr lang="fi-FI" b="0" dirty="0" err="1">
                <a:latin typeface="Lato" panose="020F0502020204030203" pitchFamily="34" charset="77"/>
                <a:ea typeface="Calibri"/>
                <a:cs typeface="Calibri"/>
              </a:rPr>
              <a:t>Sakarinmäen</a:t>
            </a:r>
            <a:r>
              <a:rPr lang="fi-FI" b="0" dirty="0">
                <a:latin typeface="Lato" panose="020F0502020204030203" pitchFamily="34" charset="77"/>
                <a:ea typeface="Calibri"/>
                <a:cs typeface="Calibri"/>
              </a:rPr>
              <a:t> peruskoulun energiapalveluhankinnassa</a:t>
            </a:r>
            <a:endParaRPr lang="fi-FI" b="0" dirty="0">
              <a:latin typeface="Lato" panose="020F0502020204030203" pitchFamily="34" charset="77"/>
            </a:endParaRPr>
          </a:p>
        </p:txBody>
      </p:sp>
      <p:sp>
        <p:nvSpPr>
          <p:cNvPr id="3" name="Sisällön paikkamerkki 2">
            <a:extLst>
              <a:ext uri="{FF2B5EF4-FFF2-40B4-BE49-F238E27FC236}">
                <a16:creationId xmlns:a16="http://schemas.microsoft.com/office/drawing/2014/main" id="{51747EC4-4D68-5AB4-19F9-A7F1A4230D9B}"/>
              </a:ext>
            </a:extLst>
          </p:cNvPr>
          <p:cNvSpPr>
            <a:spLocks noGrp="1"/>
          </p:cNvSpPr>
          <p:nvPr>
            <p:ph idx="1"/>
          </p:nvPr>
        </p:nvSpPr>
        <p:spPr>
          <a:xfrm>
            <a:off x="720000" y="1683511"/>
            <a:ext cx="11096680" cy="4862315"/>
          </a:xfrm>
        </p:spPr>
        <p:txBody>
          <a:bodyPr tIns="0" numCol="2" spcCol="108000"/>
          <a:lstStyle/>
          <a:p>
            <a:pPr>
              <a:lnSpc>
                <a:spcPts val="1600"/>
              </a:lnSpc>
              <a:spcBef>
                <a:spcPts val="0"/>
              </a:spcBef>
              <a:spcAft>
                <a:spcPts val="800"/>
              </a:spcAft>
            </a:pPr>
            <a:r>
              <a:rPr lang="fi-FI" sz="1250" b="1" dirty="0">
                <a:ea typeface="Calibri"/>
                <a:cs typeface="Calibri"/>
              </a:rPr>
              <a:t>Perinteinen investointimalli vs. palveluhankinta: </a:t>
            </a:r>
            <a:r>
              <a:rPr lang="fi-FI" sz="1250" dirty="0">
                <a:ea typeface="Calibri"/>
                <a:cs typeface="Calibri"/>
              </a:rPr>
              <a:t>Olemassa olevan koulu-kiinteistön lämmitysjärjestelmän uusiminen on perinteisesti toteutettu </a:t>
            </a:r>
            <a:br>
              <a:rPr lang="fi-FI" sz="1250" dirty="0">
                <a:ea typeface="Calibri"/>
                <a:cs typeface="Calibri"/>
              </a:rPr>
            </a:br>
            <a:r>
              <a:rPr lang="fi-FI" sz="1250" dirty="0">
                <a:ea typeface="Calibri"/>
                <a:cs typeface="Calibri"/>
              </a:rPr>
              <a:t>suorana investointina, jossa kaupunki kilpailuttaa laitteiston eri toimittajien kesken, omistaa laitteet ja vastaa itse niiden ylläpidosta ja huollosta. </a:t>
            </a:r>
            <a:br>
              <a:rPr lang="fi-FI" sz="1250" dirty="0">
                <a:ea typeface="Calibri"/>
                <a:cs typeface="Calibri"/>
              </a:rPr>
            </a:br>
            <a:r>
              <a:rPr lang="fi-FI" sz="1250" dirty="0">
                <a:ea typeface="Calibri"/>
                <a:cs typeface="Calibri"/>
              </a:rPr>
              <a:t>Lämmön hankkiminen palveluna poikkeaa tästä mallista oleellisesti </a:t>
            </a:r>
            <a:br>
              <a:rPr lang="fi-FI" sz="1250" dirty="0">
                <a:ea typeface="Calibri"/>
                <a:cs typeface="Calibri"/>
              </a:rPr>
            </a:br>
            <a:r>
              <a:rPr lang="fi-FI" sz="1250" dirty="0">
                <a:ea typeface="Calibri"/>
                <a:cs typeface="Calibri"/>
              </a:rPr>
              <a:t>– vastuu investoinnista, teknisestä toteutuksesta ja operoinnista siirtyy palveluntuottajalle, mikä edellyttää hankintayksiköltä erilaista </a:t>
            </a:r>
            <a:br>
              <a:rPr lang="fi-FI" sz="1250" dirty="0">
                <a:ea typeface="Calibri"/>
                <a:cs typeface="Calibri"/>
              </a:rPr>
            </a:br>
            <a:r>
              <a:rPr lang="fi-FI" sz="1250" dirty="0">
                <a:ea typeface="Calibri"/>
                <a:cs typeface="Calibri"/>
              </a:rPr>
              <a:t>ajattelutapaa ja sopimusosaamista.</a:t>
            </a:r>
          </a:p>
          <a:p>
            <a:pPr>
              <a:lnSpc>
                <a:spcPts val="1600"/>
              </a:lnSpc>
              <a:spcBef>
                <a:spcPts val="0"/>
              </a:spcBef>
              <a:spcAft>
                <a:spcPts val="800"/>
              </a:spcAft>
            </a:pPr>
            <a:r>
              <a:rPr lang="fi-FI" sz="1250" b="1" dirty="0">
                <a:ea typeface="Calibri"/>
                <a:cs typeface="Calibri"/>
              </a:rPr>
              <a:t>Uusi palvelukilpailuttamisen muoto kaupunkiorganisaatiolle: </a:t>
            </a:r>
            <a:r>
              <a:rPr lang="fi-FI" sz="1250" dirty="0">
                <a:ea typeface="Calibri"/>
                <a:cs typeface="Calibri"/>
              </a:rPr>
              <a:t>Lämpöä palveluna hankinnan kilpailuttaminen ei ole kaupunkiorganisaatioissa vakiintunut käytäntö, koska valtaosa kiinteistöistä on kaukolämmössä. </a:t>
            </a:r>
            <a:br>
              <a:rPr lang="fi-FI" sz="1250" dirty="0">
                <a:ea typeface="Calibri"/>
                <a:cs typeface="Calibri"/>
              </a:rPr>
            </a:br>
            <a:r>
              <a:rPr lang="fi-FI" sz="1250" dirty="0">
                <a:ea typeface="Calibri"/>
                <a:cs typeface="Calibri"/>
              </a:rPr>
              <a:t>Tämä tarkoittaa, että sekä hankintaosaaminen että sopimuskäytännöt tämäntyyppisessä palveluhankinnassa ovat vielä kehittymässä.</a:t>
            </a:r>
          </a:p>
          <a:p>
            <a:pPr>
              <a:lnSpc>
                <a:spcPts val="1600"/>
              </a:lnSpc>
              <a:spcBef>
                <a:spcPts val="0"/>
              </a:spcBef>
              <a:spcAft>
                <a:spcPts val="800"/>
              </a:spcAft>
            </a:pPr>
            <a:r>
              <a:rPr lang="fi-FI" sz="1250" b="1" dirty="0">
                <a:ea typeface="Calibri"/>
                <a:cs typeface="Calibri"/>
              </a:rPr>
              <a:t>Sopimuksen pituuteen liittyvät haasteet: </a:t>
            </a:r>
            <a:r>
              <a:rPr lang="fi-FI" sz="1250" dirty="0">
                <a:ea typeface="Calibri"/>
                <a:cs typeface="Calibri"/>
              </a:rPr>
              <a:t>Merkittäviä haasteita syntyy </a:t>
            </a:r>
            <a:br>
              <a:rPr lang="fi-FI" sz="1250" dirty="0">
                <a:ea typeface="Calibri"/>
                <a:cs typeface="Calibri"/>
              </a:rPr>
            </a:br>
            <a:r>
              <a:rPr lang="fi-FI" sz="1250" dirty="0">
                <a:ea typeface="Calibri"/>
                <a:cs typeface="Calibri"/>
              </a:rPr>
              <a:t>tulevien peruskorjausten aikataulujen yhteensovittamisesta palvelu-</a:t>
            </a:r>
            <a:br>
              <a:rPr lang="fi-FI" sz="1250" dirty="0">
                <a:ea typeface="Calibri"/>
                <a:cs typeface="Calibri"/>
              </a:rPr>
            </a:br>
            <a:r>
              <a:rPr lang="fi-FI" sz="1250" dirty="0">
                <a:ea typeface="Calibri"/>
                <a:cs typeface="Calibri"/>
              </a:rPr>
              <a:t>sopimuksen kanssa. Energiatehokkuutta parantavat toimenpiteet voivat muuttaa merkittävästi rakennuksen energiantarvetta kesken sopimus-</a:t>
            </a:r>
            <a:br>
              <a:rPr lang="fi-FI" sz="1250" dirty="0">
                <a:ea typeface="Calibri"/>
                <a:cs typeface="Calibri"/>
              </a:rPr>
            </a:br>
            <a:r>
              <a:rPr lang="fi-FI" sz="1250" dirty="0">
                <a:ea typeface="Calibri"/>
                <a:cs typeface="Calibri"/>
              </a:rPr>
              <a:t>kauden. Tämä vaikuttaa suoraan sopimuksen kannattavuuteen, pituuteen </a:t>
            </a:r>
            <a:br>
              <a:rPr lang="fi-FI" sz="1250" dirty="0">
                <a:ea typeface="Calibri"/>
                <a:cs typeface="Calibri"/>
              </a:rPr>
            </a:br>
            <a:r>
              <a:rPr lang="fi-FI" sz="1250" dirty="0">
                <a:ea typeface="Calibri"/>
                <a:cs typeface="Calibri"/>
              </a:rPr>
              <a:t>ja mahdollisiin lunastusehtoihin, ja nämä muutostilanteet on kyettävä ennakoimaan jo sopimusta laadittaessa.</a:t>
            </a:r>
            <a:endParaRPr lang="fi-FI" sz="1250" b="1" dirty="0">
              <a:ea typeface="Calibri"/>
              <a:cs typeface="Calibri"/>
            </a:endParaRPr>
          </a:p>
          <a:p>
            <a:pPr>
              <a:lnSpc>
                <a:spcPts val="1600"/>
              </a:lnSpc>
              <a:spcBef>
                <a:spcPts val="0"/>
              </a:spcBef>
              <a:spcAft>
                <a:spcPts val="800"/>
              </a:spcAft>
            </a:pPr>
            <a:r>
              <a:rPr lang="fi-FI" sz="1250" b="1" dirty="0">
                <a:ea typeface="Calibri"/>
                <a:cs typeface="Calibri"/>
              </a:rPr>
              <a:t>Teknisten ratkaisujen suuri hajonta: </a:t>
            </a:r>
            <a:r>
              <a:rPr lang="fi-FI" sz="1250" dirty="0">
                <a:ea typeface="Calibri"/>
                <a:cs typeface="Calibri"/>
              </a:rPr>
              <a:t>Tarjoajien tekniset toteutusehdotukset voivat poiketa toisistaan huomattavasti niin teknologiavalintojen, mitoituksen </a:t>
            </a:r>
          </a:p>
          <a:p>
            <a:pPr>
              <a:lnSpc>
                <a:spcPts val="1600"/>
              </a:lnSpc>
              <a:spcBef>
                <a:spcPts val="0"/>
              </a:spcBef>
              <a:spcAft>
                <a:spcPts val="800"/>
              </a:spcAft>
            </a:pPr>
            <a:endParaRPr lang="fi-FI" sz="1250" dirty="0">
              <a:ea typeface="Calibri"/>
              <a:cs typeface="Calibri"/>
            </a:endParaRPr>
          </a:p>
          <a:p>
            <a:pPr>
              <a:lnSpc>
                <a:spcPts val="1600"/>
              </a:lnSpc>
              <a:spcBef>
                <a:spcPts val="0"/>
              </a:spcBef>
              <a:spcAft>
                <a:spcPts val="800"/>
              </a:spcAft>
            </a:pPr>
            <a:r>
              <a:rPr lang="fi-FI" sz="1250" dirty="0">
                <a:ea typeface="Calibri"/>
                <a:cs typeface="Calibri"/>
              </a:rPr>
              <a:t>kuin toteutustavan osalta. Tämä on palveluhankinnan erityispiirre verrattuna perinteiseen investointiin – ja juuri tästä syystä neuvottelumenettely soveltuu usein avointa menettelyä paremmin.</a:t>
            </a:r>
          </a:p>
          <a:p>
            <a:pPr>
              <a:lnSpc>
                <a:spcPts val="1600"/>
              </a:lnSpc>
              <a:spcBef>
                <a:spcPts val="0"/>
              </a:spcBef>
              <a:spcAft>
                <a:spcPts val="800"/>
              </a:spcAft>
            </a:pPr>
            <a:r>
              <a:rPr lang="fi-FI" sz="1250" b="1" dirty="0">
                <a:ea typeface="Calibri"/>
                <a:cs typeface="Calibri"/>
              </a:rPr>
              <a:t>Laadullisten arviointikriteereiden haastavuus: </a:t>
            </a:r>
            <a:r>
              <a:rPr lang="fi-FI" sz="1250" dirty="0">
                <a:ea typeface="Calibri"/>
                <a:cs typeface="Calibri"/>
              </a:rPr>
              <a:t>Tarjousten laadullisten arviointikriteereiden määrittely osoittautui käytännössä vaikeaksi. </a:t>
            </a:r>
            <a:br>
              <a:rPr lang="fi-FI" sz="1250" dirty="0">
                <a:ea typeface="Calibri"/>
                <a:cs typeface="Calibri"/>
              </a:rPr>
            </a:br>
            <a:r>
              <a:rPr lang="fi-FI" sz="1250" dirty="0">
                <a:ea typeface="Calibri"/>
                <a:cs typeface="Calibri"/>
              </a:rPr>
              <a:t>Kun tekniset ratkaisut poikkeavat toisistaan merkittävästi, on haastavaa muodostaa kriteerejä, jotka kohtelevat erilaisia ratkaisuja tasapuolisesti </a:t>
            </a:r>
            <a:br>
              <a:rPr lang="fi-FI" sz="1250" dirty="0">
                <a:ea typeface="Calibri"/>
                <a:cs typeface="Calibri"/>
              </a:rPr>
            </a:br>
            <a:r>
              <a:rPr lang="fi-FI" sz="1250" dirty="0">
                <a:ea typeface="Calibri"/>
                <a:cs typeface="Calibri"/>
              </a:rPr>
              <a:t>ja tuottavat samalla aidosti erottelevaa tietoa tarjoajien välille.</a:t>
            </a:r>
          </a:p>
          <a:p>
            <a:pPr>
              <a:lnSpc>
                <a:spcPts val="1600"/>
              </a:lnSpc>
              <a:spcBef>
                <a:spcPts val="0"/>
              </a:spcBef>
              <a:spcAft>
                <a:spcPts val="800"/>
              </a:spcAft>
            </a:pPr>
            <a:r>
              <a:rPr lang="fi-FI" sz="1250" b="1" dirty="0">
                <a:ea typeface="Calibri"/>
                <a:cs typeface="Calibri"/>
              </a:rPr>
              <a:t>Sopimusvalmistelun vaativuus: </a:t>
            </a:r>
            <a:r>
              <a:rPr lang="fi-FI" sz="1250" dirty="0">
                <a:ea typeface="Calibri"/>
                <a:cs typeface="Calibri"/>
              </a:rPr>
              <a:t>Palvelusopimuksen sisällön muotoilu vei selvästi enemmän aikaa ja resursseja kuin perinteisessä laite- tai urakka-kilpailutuksessa. Sopimuksessa on kyettävä kattamaan mm. pitkä sopimuskausi, muutostilanteet sekä osapuolten vastuunjako poikkeustilanteissa – asiat, joita perinteisessä investointimallissa ei tarvitse samassa laajuudessa ratkaista.</a:t>
            </a:r>
          </a:p>
          <a:p>
            <a:pPr>
              <a:lnSpc>
                <a:spcPts val="1600"/>
              </a:lnSpc>
              <a:spcBef>
                <a:spcPts val="0"/>
              </a:spcBef>
              <a:spcAft>
                <a:spcPts val="800"/>
              </a:spcAft>
            </a:pPr>
            <a:r>
              <a:rPr lang="fi-FI" sz="1250" b="1" dirty="0">
                <a:ea typeface="Calibri"/>
                <a:cs typeface="Calibri"/>
              </a:rPr>
              <a:t>Neuvottelumenettely soveltuvin hankintamalli: </a:t>
            </a:r>
            <a:r>
              <a:rPr lang="fi-FI" sz="1250" dirty="0" err="1">
                <a:ea typeface="Calibri"/>
                <a:cs typeface="Calibri"/>
              </a:rPr>
              <a:t>Sakarinmäen</a:t>
            </a:r>
            <a:r>
              <a:rPr lang="fi-FI" sz="1250" dirty="0">
                <a:ea typeface="Calibri"/>
                <a:cs typeface="Calibri"/>
              </a:rPr>
              <a:t> lämmitys-hankinnan kokemus osoitti konkreettisesti, että hankinnan monimutkaisuuden ja teknisten ratkaisuvaihtoehtojen laajan kirjon vuoksi hankintaa ei olisi voitu toteuttaa onnistuneesti avointa tai rajoitettua menettelyä käyttäen. Neuvottelumenettely mahdollistaa ratkaisujen kehittämisen ja tarkentamisen yhdessä tarjoajien kanssa, mikä on edellytys toimivan ja kaikkia osapuolia tyydyttävän lopputuloksen saavuttamiselle.</a:t>
            </a:r>
          </a:p>
          <a:p>
            <a:endParaRPr lang="fi-FI" dirty="0"/>
          </a:p>
        </p:txBody>
      </p:sp>
      <p:grpSp>
        <p:nvGrpSpPr>
          <p:cNvPr id="12" name="Ryhmä 11">
            <a:extLst>
              <a:ext uri="{FF2B5EF4-FFF2-40B4-BE49-F238E27FC236}">
                <a16:creationId xmlns:a16="http://schemas.microsoft.com/office/drawing/2014/main" id="{2247F7E9-D51A-FF08-8F34-9ECE8314CFF6}"/>
              </a:ext>
              <a:ext uri="{C183D7F6-B498-43B3-948B-1728B52AA6E4}">
                <adec:decorative xmlns:adec="http://schemas.microsoft.com/office/drawing/2017/decorative" val="1"/>
              </a:ext>
            </a:extLst>
          </p:cNvPr>
          <p:cNvGrpSpPr/>
          <p:nvPr/>
        </p:nvGrpSpPr>
        <p:grpSpPr>
          <a:xfrm>
            <a:off x="11021936" y="88950"/>
            <a:ext cx="615093" cy="215444"/>
            <a:chOff x="10600412" y="169783"/>
            <a:chExt cx="615093" cy="215444"/>
          </a:xfrm>
        </p:grpSpPr>
        <p:sp>
          <p:nvSpPr>
            <p:cNvPr id="13" name="Pyöristetty suorakulmio 12">
              <a:extLst>
                <a:ext uri="{FF2B5EF4-FFF2-40B4-BE49-F238E27FC236}">
                  <a16:creationId xmlns:a16="http://schemas.microsoft.com/office/drawing/2014/main" id="{88B69B6E-10FA-41A3-B18E-65D839E88142}"/>
                </a:ext>
              </a:extLst>
            </p:cNvPr>
            <p:cNvSpPr/>
            <p:nvPr/>
          </p:nvSpPr>
          <p:spPr>
            <a:xfrm>
              <a:off x="10650656" y="180465"/>
              <a:ext cx="505156" cy="194080"/>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lang="fi-FI">
                <a:latin typeface="Lato" panose="020F0502020204030203" pitchFamily="34" charset="77"/>
              </a:endParaRPr>
            </a:p>
          </p:txBody>
        </p:sp>
        <p:sp>
          <p:nvSpPr>
            <p:cNvPr id="14" name="Tekstiruutu 13">
              <a:extLst>
                <a:ext uri="{FF2B5EF4-FFF2-40B4-BE49-F238E27FC236}">
                  <a16:creationId xmlns:a16="http://schemas.microsoft.com/office/drawing/2014/main" id="{6DBE0C9F-56CA-8A50-87FF-EFB2AAAD9549}"/>
                </a:ext>
              </a:extLst>
            </p:cNvPr>
            <p:cNvSpPr txBox="1"/>
            <p:nvPr/>
          </p:nvSpPr>
          <p:spPr>
            <a:xfrm>
              <a:off x="10600412" y="169783"/>
              <a:ext cx="615093" cy="215444"/>
            </a:xfrm>
            <a:prstGeom prst="rect">
              <a:avLst/>
            </a:prstGeom>
            <a:noFill/>
          </p:spPr>
          <p:txBody>
            <a:bodyPr wrap="square">
              <a:noAutofit/>
            </a:bodyPr>
            <a:lstStyle/>
            <a:p>
              <a:pPr algn="ctr"/>
              <a:r>
                <a:rPr lang="fi-FI" sz="800" b="1" spc="50" dirty="0">
                  <a:solidFill>
                    <a:schemeClr val="tx2">
                      <a:lumMod val="20000"/>
                      <a:lumOff val="80000"/>
                    </a:schemeClr>
                  </a:solidFill>
                  <a:latin typeface="Lato" panose="020F0502020204030203" pitchFamily="34" charset="77"/>
                  <a:cs typeface="Calibri"/>
                </a:rPr>
                <a:t>CASE 1 </a:t>
              </a:r>
              <a:endParaRPr lang="fi-FI" sz="800" b="1" spc="50" dirty="0">
                <a:solidFill>
                  <a:schemeClr val="tx2">
                    <a:lumMod val="20000"/>
                    <a:lumOff val="80000"/>
                  </a:schemeClr>
                </a:solidFill>
                <a:latin typeface="Lato" panose="020F0502020204030203" pitchFamily="34" charset="77"/>
              </a:endParaRPr>
            </a:p>
          </p:txBody>
        </p:sp>
      </p:grpSp>
      <p:grpSp>
        <p:nvGrpSpPr>
          <p:cNvPr id="6" name="Ryhmä 5">
            <a:extLst>
              <a:ext uri="{FF2B5EF4-FFF2-40B4-BE49-F238E27FC236}">
                <a16:creationId xmlns:a16="http://schemas.microsoft.com/office/drawing/2014/main" id="{405E1E06-AFCB-415B-87F2-A532FB0D8C37}"/>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7" name="Ellipsi 6">
              <a:extLst>
                <a:ext uri="{FF2B5EF4-FFF2-40B4-BE49-F238E27FC236}">
                  <a16:creationId xmlns:a16="http://schemas.microsoft.com/office/drawing/2014/main" id="{48462CAA-5E22-1528-F8A8-01D2C3D4C317}"/>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8" name="Ellipsi 7">
              <a:extLst>
                <a:ext uri="{FF2B5EF4-FFF2-40B4-BE49-F238E27FC236}">
                  <a16:creationId xmlns:a16="http://schemas.microsoft.com/office/drawing/2014/main" id="{4448051C-98B5-838E-4C4D-7DCE82ED1B1F}"/>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9" name="Suora yhdysviiva 8">
              <a:extLst>
                <a:ext uri="{FF2B5EF4-FFF2-40B4-BE49-F238E27FC236}">
                  <a16:creationId xmlns:a16="http://schemas.microsoft.com/office/drawing/2014/main" id="{77328025-984F-479E-4162-B5E1EBFEC75B}"/>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0" name="Tekstiruutu 9">
              <a:extLst>
                <a:ext uri="{FF2B5EF4-FFF2-40B4-BE49-F238E27FC236}">
                  <a16:creationId xmlns:a16="http://schemas.microsoft.com/office/drawing/2014/main" id="{81D69D3B-0904-1879-610F-1685475B0CA8}"/>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3</a:t>
              </a:r>
            </a:p>
          </p:txBody>
        </p:sp>
        <p:sp>
          <p:nvSpPr>
            <p:cNvPr id="11" name="Tekstiruutu 10">
              <a:extLst>
                <a:ext uri="{FF2B5EF4-FFF2-40B4-BE49-F238E27FC236}">
                  <a16:creationId xmlns:a16="http://schemas.microsoft.com/office/drawing/2014/main" id="{5F3F409E-BF31-E94E-FDF0-4AD1D2E48DD2}"/>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3</a:t>
              </a:r>
            </a:p>
          </p:txBody>
        </p:sp>
      </p:grpSp>
      <p:sp>
        <p:nvSpPr>
          <p:cNvPr id="5" name="Dian numeron paikkamerkki 1">
            <a:extLst>
              <a:ext uri="{FF2B5EF4-FFF2-40B4-BE49-F238E27FC236}">
                <a16:creationId xmlns:a16="http://schemas.microsoft.com/office/drawing/2014/main" id="{1AE6A522-F0D9-0976-3ABB-E441F774FF9D}"/>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57</a:t>
            </a:fld>
            <a:endParaRPr lang="fi-FI" dirty="0"/>
          </a:p>
        </p:txBody>
      </p:sp>
      <p:pic>
        <p:nvPicPr>
          <p:cNvPr id="4" name="Kuva 3">
            <a:extLst>
              <a:ext uri="{FF2B5EF4-FFF2-40B4-BE49-F238E27FC236}">
                <a16:creationId xmlns:a16="http://schemas.microsoft.com/office/drawing/2014/main" id="{D2859EB9-51BD-F973-567D-51A59D4C6E9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78542838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D6EFF8">
            <a:alpha val="66000"/>
          </a:srgb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A49E13F-3C16-3A1D-235A-D277D9BCE244}"/>
              </a:ext>
            </a:extLst>
          </p:cNvPr>
          <p:cNvSpPr>
            <a:spLocks noGrp="1"/>
          </p:cNvSpPr>
          <p:nvPr>
            <p:ph type="title"/>
          </p:nvPr>
        </p:nvSpPr>
        <p:spPr/>
        <p:txBody>
          <a:bodyPr/>
          <a:lstStyle/>
          <a:p>
            <a:r>
              <a:rPr lang="fi-FI" dirty="0">
                <a:ea typeface="Lato"/>
                <a:cs typeface="Lato"/>
              </a:rPr>
              <a:t>Case 2: </a:t>
            </a:r>
            <a:r>
              <a:rPr lang="fi-FI" b="0" dirty="0">
                <a:latin typeface="Lato" panose="020F0502020204030203" pitchFamily="34" charset="77"/>
                <a:ea typeface="Lato"/>
                <a:cs typeface="Lato"/>
              </a:rPr>
              <a:t>Osaamiskampus </a:t>
            </a:r>
            <a:r>
              <a:rPr lang="fi-FI" b="0" dirty="0">
                <a:latin typeface="Lato" panose="020F0502020204030203" pitchFamily="34" charset="77"/>
                <a:ea typeface="Calibri" panose="020F0502020204030204"/>
                <a:cs typeface="Calibri" panose="020F0502020204030204"/>
              </a:rPr>
              <a:t>–</a:t>
            </a:r>
            <a:r>
              <a:rPr lang="fi-FI" b="0" dirty="0">
                <a:latin typeface="Lato" panose="020F0502020204030203" pitchFamily="34" charset="77"/>
                <a:ea typeface="Lato"/>
                <a:cs typeface="Lato"/>
              </a:rPr>
              <a:t> innovaatiohankinta</a:t>
            </a:r>
            <a:endParaRPr lang="fi-FI" b="0" dirty="0">
              <a:latin typeface="Lato" panose="020F0502020204030203" pitchFamily="34" charset="77"/>
            </a:endParaRPr>
          </a:p>
        </p:txBody>
      </p:sp>
      <p:sp>
        <p:nvSpPr>
          <p:cNvPr id="3" name="Sisällön paikkamerkki 2">
            <a:extLst>
              <a:ext uri="{FF2B5EF4-FFF2-40B4-BE49-F238E27FC236}">
                <a16:creationId xmlns:a16="http://schemas.microsoft.com/office/drawing/2014/main" id="{41131FD8-AE11-4D84-0D3F-3417565D98D0}"/>
              </a:ext>
            </a:extLst>
          </p:cNvPr>
          <p:cNvSpPr>
            <a:spLocks noGrp="1"/>
          </p:cNvSpPr>
          <p:nvPr>
            <p:ph idx="1"/>
          </p:nvPr>
        </p:nvSpPr>
        <p:spPr>
          <a:xfrm>
            <a:off x="719999" y="1439999"/>
            <a:ext cx="11170292" cy="5090010"/>
          </a:xfrm>
        </p:spPr>
        <p:txBody>
          <a:bodyPr numCol="2" spcCol="0"/>
          <a:lstStyle/>
          <a:p>
            <a:pPr>
              <a:lnSpc>
                <a:spcPts val="1600"/>
              </a:lnSpc>
              <a:spcBef>
                <a:spcPts val="0"/>
              </a:spcBef>
              <a:spcAft>
                <a:spcPts val="600"/>
              </a:spcAft>
            </a:pPr>
            <a:r>
              <a:rPr lang="fi-FI" sz="1250" dirty="0">
                <a:ea typeface="+mn-lt"/>
                <a:cs typeface="+mn-lt"/>
              </a:rPr>
              <a:t>Yksi tapa energiapalveluhankintaan on energiapalvelun kehittäminen innovaatiohankkeena. Tällöin hankinta voi olla mahdollista toteuttaa </a:t>
            </a:r>
            <a:br>
              <a:rPr lang="fi-FI" sz="1250" dirty="0">
                <a:ea typeface="+mn-lt"/>
                <a:cs typeface="+mn-lt"/>
              </a:rPr>
            </a:br>
            <a:r>
              <a:rPr lang="fi-FI" sz="1250" dirty="0">
                <a:ea typeface="+mn-lt"/>
                <a:cs typeface="+mn-lt"/>
              </a:rPr>
              <a:t>harkinnan mukaan suorahankintana.</a:t>
            </a:r>
            <a:endParaRPr lang="fi-FI" sz="1250" dirty="0">
              <a:ea typeface="Calibri"/>
              <a:cs typeface="Calibri"/>
            </a:endParaRPr>
          </a:p>
          <a:p>
            <a:pPr lvl="1">
              <a:lnSpc>
                <a:spcPts val="1600"/>
              </a:lnSpc>
              <a:spcAft>
                <a:spcPts val="1200"/>
              </a:spcAft>
            </a:pPr>
            <a:r>
              <a:rPr lang="fi-FI" sz="1250" dirty="0">
                <a:ea typeface="+mn-lt"/>
                <a:cs typeface="+mn-lt"/>
              </a:rPr>
              <a:t>Toteutusmallia puoltaa se, että kaupungilla ei ole riittävää osaamista tilattavan ratkaisun suunnitteluun ja alueelliset energiaratkaisut ovat </a:t>
            </a:r>
            <a:br>
              <a:rPr lang="fi-FI" sz="1250" dirty="0">
                <a:ea typeface="+mn-lt"/>
                <a:cs typeface="+mn-lt"/>
              </a:rPr>
            </a:br>
            <a:r>
              <a:rPr lang="fi-FI" sz="1250" dirty="0">
                <a:ea typeface="+mn-lt"/>
                <a:cs typeface="+mn-lt"/>
              </a:rPr>
              <a:t>vielä hyvin yksilöllisiä. Samaa ratkaisua ei välttämättä ole kustannus-tehokasta tai mahdollista toistaa sellaisenaan toisenlaisessa kohteessa. </a:t>
            </a:r>
            <a:endParaRPr lang="fi-FI" sz="1250" dirty="0">
              <a:ea typeface="Calibri" panose="020F0502020204030204"/>
              <a:cs typeface="Calibri" panose="020F0502020204030204"/>
            </a:endParaRPr>
          </a:p>
          <a:p>
            <a:pPr lvl="1">
              <a:lnSpc>
                <a:spcPts val="1600"/>
              </a:lnSpc>
              <a:spcAft>
                <a:spcPts val="1200"/>
              </a:spcAft>
            </a:pPr>
            <a:r>
              <a:rPr lang="fi-FI" sz="1250" dirty="0">
                <a:ea typeface="+mn-lt"/>
                <a:cs typeface="+mn-lt"/>
              </a:rPr>
              <a:t>Tikkurilan osaamiskampuksella perusteena oli uusiutuvan energian </a:t>
            </a:r>
            <a:br>
              <a:rPr lang="fi-FI" sz="1250" dirty="0">
                <a:ea typeface="+mn-lt"/>
                <a:cs typeface="+mn-lt"/>
              </a:rPr>
            </a:br>
            <a:r>
              <a:rPr lang="fi-FI" sz="1250" dirty="0">
                <a:ea typeface="+mn-lt"/>
                <a:cs typeface="+mn-lt"/>
              </a:rPr>
              <a:t>rajallinen potentiaali, minkä vuoksi päädyttiin kehittämään maalämpöön </a:t>
            </a:r>
            <a:br>
              <a:rPr lang="fi-FI" sz="1250" dirty="0">
                <a:ea typeface="+mn-lt"/>
                <a:cs typeface="+mn-lt"/>
              </a:rPr>
            </a:br>
            <a:r>
              <a:rPr lang="fi-FI" sz="1250" dirty="0">
                <a:ea typeface="+mn-lt"/>
                <a:cs typeface="+mn-lt"/>
              </a:rPr>
              <a:t>ja kaukolämpöön perustuva hybridiratkaisu.</a:t>
            </a:r>
          </a:p>
          <a:p>
            <a:pPr>
              <a:lnSpc>
                <a:spcPts val="1600"/>
              </a:lnSpc>
              <a:spcBef>
                <a:spcPts val="0"/>
              </a:spcBef>
            </a:pPr>
            <a:r>
              <a:rPr lang="fi-FI" sz="1250" dirty="0">
                <a:ea typeface="+mn-lt"/>
                <a:cs typeface="+mn-lt"/>
              </a:rPr>
              <a:t>Suunnitteluvaiheen kustannuksista ja vastuista sovitaan yhteistyön alussa esimerkiksi aiesopimuksella. Vaikka suorahankinnassa ei vaadita tarjouksen ehtojen määrittelyä, tilaajan on hyvä muodostaa selkeät tavoitteet hankit-</a:t>
            </a:r>
            <a:br>
              <a:rPr lang="fi-FI" sz="1250" dirty="0">
                <a:ea typeface="+mn-lt"/>
                <a:cs typeface="+mn-lt"/>
              </a:rPr>
            </a:br>
            <a:r>
              <a:rPr lang="fi-FI" sz="1250" dirty="0">
                <a:ea typeface="+mn-lt"/>
                <a:cs typeface="+mn-lt"/>
              </a:rPr>
              <a:t>tavalle energiapalvelulle. Suorahankinta edellyttää kattavat perustelut </a:t>
            </a:r>
            <a:br>
              <a:rPr lang="fi-FI" sz="1250" dirty="0">
                <a:ea typeface="+mn-lt"/>
                <a:cs typeface="+mn-lt"/>
              </a:rPr>
            </a:br>
            <a:r>
              <a:rPr lang="fi-FI" sz="1250" dirty="0">
                <a:ea typeface="+mn-lt"/>
                <a:cs typeface="+mn-lt"/>
              </a:rPr>
              <a:t>ja hankinnan hyväksytyksen kaupungin (tai muun toimijan) hankinta-</a:t>
            </a:r>
            <a:br>
              <a:rPr lang="fi-FI" sz="1250" dirty="0">
                <a:ea typeface="+mn-lt"/>
                <a:cs typeface="+mn-lt"/>
              </a:rPr>
            </a:br>
            <a:r>
              <a:rPr lang="fi-FI" sz="1250" dirty="0">
                <a:ea typeface="+mn-lt"/>
                <a:cs typeface="+mn-lt"/>
              </a:rPr>
              <a:t>sääntöjen mukaisesti.</a:t>
            </a:r>
          </a:p>
          <a:p>
            <a:pPr>
              <a:lnSpc>
                <a:spcPts val="1600"/>
              </a:lnSpc>
              <a:spcBef>
                <a:spcPts val="0"/>
              </a:spcBef>
            </a:pPr>
            <a:r>
              <a:rPr lang="fi-FI" sz="1250" dirty="0">
                <a:ea typeface="+mn-lt"/>
                <a:cs typeface="+mn-lt"/>
              </a:rPr>
              <a:t>ENPA-hankkeen aikana käydyssä markkinavuoropuhelussa energia-</a:t>
            </a:r>
            <a:br>
              <a:rPr lang="fi-FI" sz="1250" dirty="0">
                <a:ea typeface="+mn-lt"/>
                <a:cs typeface="+mn-lt"/>
              </a:rPr>
            </a:br>
            <a:r>
              <a:rPr lang="fi-FI" sz="1250" dirty="0">
                <a:ea typeface="+mn-lt"/>
                <a:cs typeface="+mn-lt"/>
              </a:rPr>
              <a:t>operaattorit toivat esille, että markkinoilla on monenlaisia ratkaisuja, </a:t>
            </a:r>
            <a:br>
              <a:rPr lang="fi-FI" sz="1250" dirty="0">
                <a:ea typeface="+mn-lt"/>
                <a:cs typeface="+mn-lt"/>
              </a:rPr>
            </a:br>
            <a:r>
              <a:rPr lang="fi-FI" sz="1250" dirty="0">
                <a:ea typeface="+mn-lt"/>
                <a:cs typeface="+mn-lt"/>
              </a:rPr>
              <a:t>joten hankintaa ei kannata suunnitella liian valmiiksi kilpailutusta varten. Teknologiat ja osaaminen kehittyvät nopeasti, innovaatiokumppanuus mahdollistaa uusienratkaisujen käyttöönoton ja räätälöinnin ketterästi </a:t>
            </a:r>
            <a:br>
              <a:rPr lang="fi-FI" sz="1250" dirty="0">
                <a:ea typeface="+mn-lt"/>
                <a:cs typeface="+mn-lt"/>
              </a:rPr>
            </a:br>
            <a:r>
              <a:rPr lang="fi-FI" sz="1250" dirty="0">
                <a:ea typeface="+mn-lt"/>
                <a:cs typeface="+mn-lt"/>
              </a:rPr>
              <a:t>pitkän hankkeen aikana tarpeen mukaan.</a:t>
            </a:r>
            <a:r>
              <a:rPr lang="fi-FI" sz="1250" dirty="0"/>
              <a:t> </a:t>
            </a:r>
          </a:p>
          <a:p>
            <a:pPr>
              <a:lnSpc>
                <a:spcPts val="1600"/>
              </a:lnSpc>
              <a:spcBef>
                <a:spcPts val="0"/>
              </a:spcBef>
              <a:spcAft>
                <a:spcPts val="1400"/>
              </a:spcAft>
            </a:pPr>
            <a:r>
              <a:rPr lang="fi-FI" sz="1250" dirty="0">
                <a:ea typeface="Lato"/>
                <a:cs typeface="Lato"/>
              </a:rPr>
              <a:t>Suunnitteluvaihe tulee käynnistää heti kun alueen kiinteistöjen tyypit ja energiankulutusarviot on saatu riittävän tarkaksi. Energiapalvelun toimittajan osaamista voi hyödyntää jo suunnitteluvaiheessa, mikäli halutaan maksimoida energiapalvelun kustannustehokkuus.* </a:t>
            </a:r>
          </a:p>
          <a:p>
            <a:pPr>
              <a:lnSpc>
                <a:spcPts val="1600"/>
              </a:lnSpc>
              <a:spcBef>
                <a:spcPts val="0"/>
              </a:spcBef>
              <a:spcAft>
                <a:spcPts val="1400"/>
              </a:spcAft>
            </a:pPr>
            <a:r>
              <a:rPr lang="fi-FI" sz="1250" dirty="0">
                <a:ea typeface="Lato"/>
                <a:cs typeface="Lato"/>
              </a:rPr>
              <a:t>Energiapalvelun suunnitteluun tulee varata riittävästi aikaa. Kustannus-tehokkuuden ja optimaalisten ratkaisujen löytäminen vaatii selvityksiä ja laskentaa. Suunnitelmat tulisi saada valmiiksi hyvissä ajoin ennen rakentamisen aloitusta, jotta voidaan varautua tilatarpeisiin niin katualueilla kuin tonteilla. Suunnitelman pohjalta voidaan laskea investointikustannukset ja riskivaraukset sopimusneuvottelujen pohjaksi.</a:t>
            </a:r>
          </a:p>
          <a:p>
            <a:pPr>
              <a:lnSpc>
                <a:spcPts val="1600"/>
              </a:lnSpc>
              <a:spcBef>
                <a:spcPts val="0"/>
              </a:spcBef>
              <a:spcAft>
                <a:spcPts val="1400"/>
              </a:spcAft>
            </a:pPr>
            <a:r>
              <a:rPr lang="fi-FI" sz="1250" dirty="0">
                <a:ea typeface="Lato"/>
                <a:cs typeface="Lato"/>
              </a:rPr>
              <a:t>Innovaatiokumppanuuden aikana neuvotellaan tarkemmin urakka- ja suunnitteluvastuiden jakamisesta, sopimusehdoista ja hinnoittelusta. </a:t>
            </a:r>
            <a:endParaRPr lang="fi-FI" sz="1250" dirty="0">
              <a:ea typeface="Calibri"/>
              <a:cs typeface="Calibri"/>
            </a:endParaRPr>
          </a:p>
          <a:p>
            <a:pPr>
              <a:lnSpc>
                <a:spcPts val="1600"/>
              </a:lnSpc>
              <a:spcBef>
                <a:spcPts val="0"/>
              </a:spcBef>
              <a:spcAft>
                <a:spcPts val="1400"/>
              </a:spcAft>
            </a:pPr>
            <a:r>
              <a:rPr lang="fi-FI" sz="1250" dirty="0">
                <a:ea typeface="Lato"/>
                <a:cs typeface="Lato"/>
              </a:rPr>
              <a:t>Innovaatiohanke </a:t>
            </a:r>
            <a:r>
              <a:rPr lang="fi-FI" sz="1250" dirty="0" err="1">
                <a:ea typeface="Lato"/>
                <a:cs typeface="Lato"/>
              </a:rPr>
              <a:t>osallistaa</a:t>
            </a:r>
            <a:r>
              <a:rPr lang="fi-FI" sz="1250" dirty="0">
                <a:ea typeface="Lato"/>
                <a:cs typeface="Lato"/>
              </a:rPr>
              <a:t> energiapalvelun tarjoajan sekä asiakkaat </a:t>
            </a:r>
            <a:br>
              <a:rPr lang="fi-FI" sz="1250" dirty="0">
                <a:ea typeface="Lato"/>
                <a:cs typeface="Lato"/>
              </a:rPr>
            </a:br>
            <a:r>
              <a:rPr lang="fi-FI" sz="1250" dirty="0">
                <a:ea typeface="Lato"/>
                <a:cs typeface="Lato"/>
              </a:rPr>
              <a:t>varhaisessa vaiheessa alueellisen energiajärjestelmän suunnitteluun. </a:t>
            </a:r>
            <a:br>
              <a:rPr lang="fi-FI" sz="1250" dirty="0">
                <a:ea typeface="Lato"/>
                <a:cs typeface="Lato"/>
              </a:rPr>
            </a:br>
            <a:r>
              <a:rPr lang="fi-FI" sz="1250" dirty="0">
                <a:ea typeface="Lato"/>
                <a:cs typeface="Lato"/>
              </a:rPr>
              <a:t>Toisaalta se vaatii asiakkailta aktiivisempaa roolia kehitystyöstä, ohjausta </a:t>
            </a:r>
            <a:br>
              <a:rPr lang="fi-FI" sz="1250" dirty="0">
                <a:ea typeface="Lato"/>
                <a:cs typeface="Lato"/>
              </a:rPr>
            </a:br>
            <a:r>
              <a:rPr lang="fi-FI" sz="1250" dirty="0">
                <a:ea typeface="Lato"/>
                <a:cs typeface="Lato"/>
              </a:rPr>
              <a:t>ja resursseja. Energiapalvelun tarjoajalta tämä taas vaatii resursseja osallistua valmisteluun ja investoida energiajärjestelmään mahdollisesti vuosia ennen</a:t>
            </a:r>
            <a:br>
              <a:rPr lang="fi-FI" sz="1250" dirty="0">
                <a:ea typeface="Lato"/>
                <a:cs typeface="Lato"/>
              </a:rPr>
            </a:br>
            <a:r>
              <a:rPr lang="fi-FI" sz="1250" dirty="0">
                <a:ea typeface="Lato"/>
                <a:cs typeface="Lato"/>
              </a:rPr>
              <a:t>kuin lämmöntoimitus ensimmäiselle asiakkaalle alkaa. Pienillä yrityksillä ei välttämättä ole resursseja lähteä pitkäkestoiseen aluehankkeeseen.</a:t>
            </a:r>
          </a:p>
          <a:p>
            <a:endParaRPr lang="fi-FI" sz="1400" dirty="0"/>
          </a:p>
        </p:txBody>
      </p:sp>
      <p:cxnSp>
        <p:nvCxnSpPr>
          <p:cNvPr id="18" name="Suora yhdysviiva 17">
            <a:extLst>
              <a:ext uri="{FF2B5EF4-FFF2-40B4-BE49-F238E27FC236}">
                <a16:creationId xmlns:a16="http://schemas.microsoft.com/office/drawing/2014/main" id="{3BD1AE07-8C09-B956-40D0-63D70D2A575D}"/>
              </a:ext>
              <a:ext uri="{C183D7F6-B498-43B3-948B-1728B52AA6E4}">
                <adec:decorative xmlns:adec="http://schemas.microsoft.com/office/drawing/2017/decorative" val="1"/>
              </a:ext>
            </a:extLst>
          </p:cNvPr>
          <p:cNvCxnSpPr>
            <a:cxnSpLocks/>
          </p:cNvCxnSpPr>
          <p:nvPr/>
        </p:nvCxnSpPr>
        <p:spPr>
          <a:xfrm>
            <a:off x="6311348" y="5974965"/>
            <a:ext cx="5271977" cy="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7" name="Tekstiruutu 16">
            <a:extLst>
              <a:ext uri="{FF2B5EF4-FFF2-40B4-BE49-F238E27FC236}">
                <a16:creationId xmlns:a16="http://schemas.microsoft.com/office/drawing/2014/main" id="{DB54377D-1E5B-0706-9C55-32FA23A02DB4}"/>
              </a:ext>
            </a:extLst>
          </p:cNvPr>
          <p:cNvSpPr txBox="1"/>
          <p:nvPr/>
        </p:nvSpPr>
        <p:spPr>
          <a:xfrm>
            <a:off x="6341121" y="6062450"/>
            <a:ext cx="4149630" cy="338554"/>
          </a:xfrm>
          <a:prstGeom prst="rect">
            <a:avLst/>
          </a:prstGeom>
          <a:noFill/>
        </p:spPr>
        <p:txBody>
          <a:bodyPr wrap="square" lIns="0" tIns="0" rIns="0" bIns="0">
            <a:spAutoFit/>
          </a:bodyPr>
          <a:lstStyle/>
          <a:p>
            <a:pPr>
              <a:buNone/>
            </a:pPr>
            <a:r>
              <a:rPr lang="fi-FI" sz="1100" dirty="0">
                <a:latin typeface="Lato" panose="020F0502020204030203" pitchFamily="34" charset="77"/>
                <a:cs typeface="Calibri"/>
              </a:rPr>
              <a:t>*Usein kuitenkin käytännön tasolla haastavaa ja kaavoissa voi olla </a:t>
            </a:r>
            <a:br>
              <a:rPr lang="fi-FI" sz="1100" dirty="0">
                <a:latin typeface="Lato" panose="020F0502020204030203" pitchFamily="34" charset="77"/>
                <a:cs typeface="Calibri"/>
              </a:rPr>
            </a:br>
            <a:r>
              <a:rPr lang="fi-FI" sz="1100" dirty="0">
                <a:latin typeface="Lato" panose="020F0502020204030203" pitchFamily="34" charset="77"/>
                <a:cs typeface="Calibri"/>
              </a:rPr>
              <a:t>useita tavoitteitta, jotka saattavat olla ristiriidassa keskenään.</a:t>
            </a:r>
          </a:p>
        </p:txBody>
      </p:sp>
      <p:grpSp>
        <p:nvGrpSpPr>
          <p:cNvPr id="4" name="Ryhmä 3">
            <a:extLst>
              <a:ext uri="{FF2B5EF4-FFF2-40B4-BE49-F238E27FC236}">
                <a16:creationId xmlns:a16="http://schemas.microsoft.com/office/drawing/2014/main" id="{604C63D8-F4E9-50E7-6F10-F8A0B84CD51F}"/>
              </a:ext>
              <a:ext uri="{C183D7F6-B498-43B3-948B-1728B52AA6E4}">
                <adec:decorative xmlns:adec="http://schemas.microsoft.com/office/drawing/2017/decorative" val="1"/>
              </a:ext>
            </a:extLst>
          </p:cNvPr>
          <p:cNvGrpSpPr/>
          <p:nvPr/>
        </p:nvGrpSpPr>
        <p:grpSpPr>
          <a:xfrm>
            <a:off x="11023200" y="88725"/>
            <a:ext cx="615093" cy="215444"/>
            <a:chOff x="11023200" y="88725"/>
            <a:chExt cx="615093" cy="215444"/>
          </a:xfrm>
        </p:grpSpPr>
        <p:sp>
          <p:nvSpPr>
            <p:cNvPr id="5" name="Pyöristetty suorakulmio 4">
              <a:extLst>
                <a:ext uri="{FF2B5EF4-FFF2-40B4-BE49-F238E27FC236}">
                  <a16:creationId xmlns:a16="http://schemas.microsoft.com/office/drawing/2014/main" id="{43C93FEA-95D3-F724-B601-F7B5A2CD14B8}"/>
                </a:ext>
              </a:extLst>
            </p:cNvPr>
            <p:cNvSpPr/>
            <p:nvPr/>
          </p:nvSpPr>
          <p:spPr>
            <a:xfrm>
              <a:off x="11078169" y="98640"/>
              <a:ext cx="505156" cy="194080"/>
            </a:xfrm>
            <a:prstGeom prst="roundRect">
              <a:avLst>
                <a:gd name="adj"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Tekstiruutu 5">
              <a:extLst>
                <a:ext uri="{FF2B5EF4-FFF2-40B4-BE49-F238E27FC236}">
                  <a16:creationId xmlns:a16="http://schemas.microsoft.com/office/drawing/2014/main" id="{FF0B8D2B-99B7-F9E3-802D-8515CFCE3B38}"/>
                </a:ext>
                <a:ext uri="{C183D7F6-B498-43B3-948B-1728B52AA6E4}">
                  <adec:decorative xmlns:adec="http://schemas.microsoft.com/office/drawing/2017/decorative" val="1"/>
                </a:ext>
              </a:extLst>
            </p:cNvPr>
            <p:cNvSpPr txBox="1"/>
            <p:nvPr/>
          </p:nvSpPr>
          <p:spPr>
            <a:xfrm>
              <a:off x="11023200" y="88725"/>
              <a:ext cx="615093" cy="215444"/>
            </a:xfrm>
            <a:prstGeom prst="rect">
              <a:avLst/>
            </a:prstGeom>
            <a:noFill/>
          </p:spPr>
          <p:txBody>
            <a:bodyPr wrap="square">
              <a:noAutofit/>
            </a:bodyPr>
            <a:lstStyle/>
            <a:p>
              <a:pPr algn="ctr"/>
              <a:r>
                <a:rPr lang="fi-FI" sz="800" b="1" spc="50" dirty="0">
                  <a:solidFill>
                    <a:schemeClr val="bg1"/>
                  </a:solidFill>
                  <a:latin typeface="Lato Black" panose="020F0502020204030203" pitchFamily="34" charset="77"/>
                  <a:cs typeface="Calibri"/>
                </a:rPr>
                <a:t>CASE 2 </a:t>
              </a:r>
              <a:endParaRPr lang="fi-FI" sz="800" b="1" spc="50" dirty="0">
                <a:solidFill>
                  <a:schemeClr val="bg1"/>
                </a:solidFill>
                <a:latin typeface="Lato Black" panose="020F0502020204030203" pitchFamily="34" charset="77"/>
              </a:endParaRPr>
            </a:p>
          </p:txBody>
        </p:sp>
      </p:grpSp>
      <p:grpSp>
        <p:nvGrpSpPr>
          <p:cNvPr id="8" name="Ryhmä 7">
            <a:extLst>
              <a:ext uri="{FF2B5EF4-FFF2-40B4-BE49-F238E27FC236}">
                <a16:creationId xmlns:a16="http://schemas.microsoft.com/office/drawing/2014/main" id="{D1217DF8-A8AB-CA84-DB2F-0EF70AEA97AE}"/>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9" name="Ellipsi 8">
              <a:extLst>
                <a:ext uri="{FF2B5EF4-FFF2-40B4-BE49-F238E27FC236}">
                  <a16:creationId xmlns:a16="http://schemas.microsoft.com/office/drawing/2014/main" id="{2F048F2C-9CB3-2FC0-9A41-AE9410A60EC0}"/>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0" name="Ellipsi 9">
              <a:extLst>
                <a:ext uri="{FF2B5EF4-FFF2-40B4-BE49-F238E27FC236}">
                  <a16:creationId xmlns:a16="http://schemas.microsoft.com/office/drawing/2014/main" id="{956752D8-490F-B421-D41E-567606FF519F}"/>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1" name="Suora yhdysviiva 10">
              <a:extLst>
                <a:ext uri="{FF2B5EF4-FFF2-40B4-BE49-F238E27FC236}">
                  <a16:creationId xmlns:a16="http://schemas.microsoft.com/office/drawing/2014/main" id="{14E78DD0-E250-358A-8C3A-2023EE7F4B86}"/>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2" name="Tekstiruutu 11">
              <a:extLst>
                <a:ext uri="{FF2B5EF4-FFF2-40B4-BE49-F238E27FC236}">
                  <a16:creationId xmlns:a16="http://schemas.microsoft.com/office/drawing/2014/main" id="{2E9FBB70-9E88-A42D-A86B-D56080142C65}"/>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3" name="Tekstiruutu 12">
              <a:extLst>
                <a:ext uri="{FF2B5EF4-FFF2-40B4-BE49-F238E27FC236}">
                  <a16:creationId xmlns:a16="http://schemas.microsoft.com/office/drawing/2014/main" id="{6BB32AE8-B7E2-2479-BF3D-036F4619DADA}"/>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16" name="Dian numeron paikkamerkki 1">
            <a:extLst>
              <a:ext uri="{FF2B5EF4-FFF2-40B4-BE49-F238E27FC236}">
                <a16:creationId xmlns:a16="http://schemas.microsoft.com/office/drawing/2014/main" id="{9BA55167-CE32-53B0-BE4C-C033A5C77C3D}"/>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58</a:t>
            </a:fld>
            <a:endParaRPr lang="fi-FI" dirty="0"/>
          </a:p>
        </p:txBody>
      </p:sp>
      <p:pic>
        <p:nvPicPr>
          <p:cNvPr id="14" name="Kuva 13">
            <a:extLst>
              <a:ext uri="{FF2B5EF4-FFF2-40B4-BE49-F238E27FC236}">
                <a16:creationId xmlns:a16="http://schemas.microsoft.com/office/drawing/2014/main" id="{DE050C74-C373-F7C4-1E94-7D76AA7BDAE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4977512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D6EFF8">
            <a:alpha val="65892"/>
          </a:srgbClr>
        </a:soli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0A29DBD-A383-C98C-1616-92DE6F56CD5C}"/>
              </a:ext>
            </a:extLst>
          </p:cNvPr>
          <p:cNvSpPr>
            <a:spLocks noGrp="1"/>
          </p:cNvSpPr>
          <p:nvPr>
            <p:ph type="title"/>
          </p:nvPr>
        </p:nvSpPr>
        <p:spPr/>
        <p:txBody>
          <a:bodyPr/>
          <a:lstStyle/>
          <a:p>
            <a:r>
              <a:rPr lang="fi-FI" dirty="0">
                <a:ea typeface="Lato Black"/>
                <a:cs typeface="Lato Black"/>
              </a:rPr>
              <a:t>Case 2: </a:t>
            </a:r>
            <a:r>
              <a:rPr lang="fi-FI" b="0" dirty="0">
                <a:latin typeface="Lato" panose="020F0502020204030203" pitchFamily="34" charset="77"/>
                <a:ea typeface="Lato Black"/>
                <a:cs typeface="Lato Black"/>
              </a:rPr>
              <a:t>Innovaatiokumppanuusmenettelyn vaiheet</a:t>
            </a:r>
            <a:endParaRPr lang="fi-FI" b="0" dirty="0">
              <a:latin typeface="Lato" panose="020F0502020204030203" pitchFamily="34" charset="77"/>
            </a:endParaRPr>
          </a:p>
        </p:txBody>
      </p:sp>
      <p:grpSp>
        <p:nvGrpSpPr>
          <p:cNvPr id="142" name="Ryhmä 141">
            <a:extLst>
              <a:ext uri="{FF2B5EF4-FFF2-40B4-BE49-F238E27FC236}">
                <a16:creationId xmlns:a16="http://schemas.microsoft.com/office/drawing/2014/main" id="{637EA324-B649-560D-3FD8-7094B30EC02C}"/>
              </a:ext>
              <a:ext uri="{C183D7F6-B498-43B3-948B-1728B52AA6E4}">
                <adec:decorative xmlns:adec="http://schemas.microsoft.com/office/drawing/2017/decorative" val="1"/>
              </a:ext>
            </a:extLst>
          </p:cNvPr>
          <p:cNvGrpSpPr/>
          <p:nvPr/>
        </p:nvGrpSpPr>
        <p:grpSpPr>
          <a:xfrm>
            <a:off x="765074" y="1342472"/>
            <a:ext cx="4016476" cy="4942078"/>
            <a:chOff x="765074" y="1323422"/>
            <a:chExt cx="4016476" cy="4942078"/>
          </a:xfrm>
        </p:grpSpPr>
        <p:sp>
          <p:nvSpPr>
            <p:cNvPr id="34" name="Pyöristetty suorakulmio 33">
              <a:extLst>
                <a:ext uri="{FF2B5EF4-FFF2-40B4-BE49-F238E27FC236}">
                  <a16:creationId xmlns:a16="http://schemas.microsoft.com/office/drawing/2014/main" id="{898BB81C-8588-32C6-53EF-D88A0E52E666}"/>
                </a:ext>
                <a:ext uri="{C183D7F6-B498-43B3-948B-1728B52AA6E4}">
                  <adec:decorative xmlns:adec="http://schemas.microsoft.com/office/drawing/2017/decorative" val="1"/>
                </a:ext>
              </a:extLst>
            </p:cNvPr>
            <p:cNvSpPr/>
            <p:nvPr/>
          </p:nvSpPr>
          <p:spPr>
            <a:xfrm>
              <a:off x="765074" y="1323422"/>
              <a:ext cx="4016476" cy="462295"/>
            </a:xfrm>
            <a:prstGeom prst="roundRect">
              <a:avLst/>
            </a:prstGeom>
            <a:solidFill>
              <a:schemeClr val="accent2">
                <a:lumMod val="50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32" name="Pyöristetty suorakulmio 31">
              <a:extLst>
                <a:ext uri="{FF2B5EF4-FFF2-40B4-BE49-F238E27FC236}">
                  <a16:creationId xmlns:a16="http://schemas.microsoft.com/office/drawing/2014/main" id="{6C0B8488-E8C2-DE6A-73E5-8C7A06F99D3B}"/>
                </a:ext>
                <a:ext uri="{C183D7F6-B498-43B3-948B-1728B52AA6E4}">
                  <adec:decorative xmlns:adec="http://schemas.microsoft.com/office/drawing/2017/decorative" val="1"/>
                </a:ext>
              </a:extLst>
            </p:cNvPr>
            <p:cNvSpPr/>
            <p:nvPr/>
          </p:nvSpPr>
          <p:spPr>
            <a:xfrm>
              <a:off x="765074" y="1883395"/>
              <a:ext cx="4016476" cy="462295"/>
            </a:xfrm>
            <a:prstGeom prst="roundRect">
              <a:avLst/>
            </a:prstGeom>
            <a:solidFill>
              <a:schemeClr val="accent2">
                <a:lumMod val="50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30" name="Pyöristetty suorakulmio 29">
              <a:extLst>
                <a:ext uri="{FF2B5EF4-FFF2-40B4-BE49-F238E27FC236}">
                  <a16:creationId xmlns:a16="http://schemas.microsoft.com/office/drawing/2014/main" id="{B57F1181-56DD-45F7-A536-42615B408F4F}"/>
                </a:ext>
                <a:ext uri="{C183D7F6-B498-43B3-948B-1728B52AA6E4}">
                  <adec:decorative xmlns:adec="http://schemas.microsoft.com/office/drawing/2017/decorative" val="1"/>
                </a:ext>
              </a:extLst>
            </p:cNvPr>
            <p:cNvSpPr/>
            <p:nvPr/>
          </p:nvSpPr>
          <p:spPr>
            <a:xfrm>
              <a:off x="765074" y="2443368"/>
              <a:ext cx="4016476" cy="462295"/>
            </a:xfrm>
            <a:prstGeom prst="roundRect">
              <a:avLst/>
            </a:prstGeom>
            <a:solidFill>
              <a:schemeClr val="accent1"/>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28" name="Pyöristetty suorakulmio 27">
              <a:extLst>
                <a:ext uri="{FF2B5EF4-FFF2-40B4-BE49-F238E27FC236}">
                  <a16:creationId xmlns:a16="http://schemas.microsoft.com/office/drawing/2014/main" id="{2D889198-479A-0BCE-249E-AC5A32AE6E51}"/>
                </a:ext>
                <a:ext uri="{C183D7F6-B498-43B3-948B-1728B52AA6E4}">
                  <adec:decorative xmlns:adec="http://schemas.microsoft.com/office/drawing/2017/decorative" val="1"/>
                </a:ext>
              </a:extLst>
            </p:cNvPr>
            <p:cNvSpPr/>
            <p:nvPr/>
          </p:nvSpPr>
          <p:spPr>
            <a:xfrm>
              <a:off x="765074" y="3003341"/>
              <a:ext cx="4016476" cy="462295"/>
            </a:xfrm>
            <a:prstGeom prst="roundRect">
              <a:avLst/>
            </a:prstGeom>
            <a:solidFill>
              <a:schemeClr val="accent1"/>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26" name="Pyöristetty suorakulmio 25">
              <a:extLst>
                <a:ext uri="{FF2B5EF4-FFF2-40B4-BE49-F238E27FC236}">
                  <a16:creationId xmlns:a16="http://schemas.microsoft.com/office/drawing/2014/main" id="{F9A5FE1C-699B-1D42-4B75-9E485A1A7F80}"/>
                </a:ext>
                <a:ext uri="{C183D7F6-B498-43B3-948B-1728B52AA6E4}">
                  <adec:decorative xmlns:adec="http://schemas.microsoft.com/office/drawing/2017/decorative" val="1"/>
                </a:ext>
              </a:extLst>
            </p:cNvPr>
            <p:cNvSpPr/>
            <p:nvPr/>
          </p:nvSpPr>
          <p:spPr>
            <a:xfrm>
              <a:off x="765074" y="3563314"/>
              <a:ext cx="4016476" cy="462295"/>
            </a:xfrm>
            <a:prstGeom prst="roundRect">
              <a:avLst/>
            </a:prstGeom>
            <a:solidFill>
              <a:schemeClr val="accent1"/>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24" name="Pyöristetty suorakulmio 23">
              <a:extLst>
                <a:ext uri="{FF2B5EF4-FFF2-40B4-BE49-F238E27FC236}">
                  <a16:creationId xmlns:a16="http://schemas.microsoft.com/office/drawing/2014/main" id="{9FFFB162-27C9-1199-C9A3-6D24871521D3}"/>
                </a:ext>
                <a:ext uri="{C183D7F6-B498-43B3-948B-1728B52AA6E4}">
                  <adec:decorative xmlns:adec="http://schemas.microsoft.com/office/drawing/2017/decorative" val="1"/>
                </a:ext>
              </a:extLst>
            </p:cNvPr>
            <p:cNvSpPr/>
            <p:nvPr/>
          </p:nvSpPr>
          <p:spPr>
            <a:xfrm>
              <a:off x="765074" y="4123287"/>
              <a:ext cx="4016476" cy="462295"/>
            </a:xfrm>
            <a:prstGeom prst="roundRect">
              <a:avLst/>
            </a:prstGeom>
            <a:solidFill>
              <a:schemeClr val="accent4">
                <a:lumMod val="75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22" name="Pyöristetty suorakulmio 21">
              <a:extLst>
                <a:ext uri="{FF2B5EF4-FFF2-40B4-BE49-F238E27FC236}">
                  <a16:creationId xmlns:a16="http://schemas.microsoft.com/office/drawing/2014/main" id="{056CD548-64E6-DD4F-E2D1-1AC65454B340}"/>
                </a:ext>
                <a:ext uri="{C183D7F6-B498-43B3-948B-1728B52AA6E4}">
                  <adec:decorative xmlns:adec="http://schemas.microsoft.com/office/drawing/2017/decorative" val="1"/>
                </a:ext>
              </a:extLst>
            </p:cNvPr>
            <p:cNvSpPr/>
            <p:nvPr/>
          </p:nvSpPr>
          <p:spPr>
            <a:xfrm>
              <a:off x="765074" y="4683260"/>
              <a:ext cx="4016476" cy="462295"/>
            </a:xfrm>
            <a:prstGeom prst="roundRect">
              <a:avLst/>
            </a:prstGeom>
            <a:solidFill>
              <a:schemeClr val="accent4">
                <a:lumMod val="75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20" name="Pyöristetty suorakulmio 19">
              <a:extLst>
                <a:ext uri="{FF2B5EF4-FFF2-40B4-BE49-F238E27FC236}">
                  <a16:creationId xmlns:a16="http://schemas.microsoft.com/office/drawing/2014/main" id="{C9F543B3-2450-9EA2-063F-21229C80ADDF}"/>
                </a:ext>
                <a:ext uri="{C183D7F6-B498-43B3-948B-1728B52AA6E4}">
                  <adec:decorative xmlns:adec="http://schemas.microsoft.com/office/drawing/2017/decorative" val="1"/>
                </a:ext>
              </a:extLst>
            </p:cNvPr>
            <p:cNvSpPr/>
            <p:nvPr/>
          </p:nvSpPr>
          <p:spPr>
            <a:xfrm>
              <a:off x="765074" y="5243233"/>
              <a:ext cx="4016476" cy="462295"/>
            </a:xfrm>
            <a:prstGeom prst="roundRect">
              <a:avLst/>
            </a:prstGeom>
            <a:solidFill>
              <a:schemeClr val="accent4">
                <a:lumMod val="75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8" name="Pyöristetty suorakulmio 17">
              <a:extLst>
                <a:ext uri="{FF2B5EF4-FFF2-40B4-BE49-F238E27FC236}">
                  <a16:creationId xmlns:a16="http://schemas.microsoft.com/office/drawing/2014/main" id="{B59B2330-F9D2-29FF-9F75-E24D425C60E7}"/>
                </a:ext>
                <a:ext uri="{C183D7F6-B498-43B3-948B-1728B52AA6E4}">
                  <adec:decorative xmlns:adec="http://schemas.microsoft.com/office/drawing/2017/decorative" val="1"/>
                </a:ext>
              </a:extLst>
            </p:cNvPr>
            <p:cNvSpPr/>
            <p:nvPr/>
          </p:nvSpPr>
          <p:spPr>
            <a:xfrm>
              <a:off x="765074" y="5803205"/>
              <a:ext cx="4016476" cy="462295"/>
            </a:xfrm>
            <a:prstGeom prst="roundRect">
              <a:avLst/>
            </a:prstGeom>
            <a:solidFill>
              <a:schemeClr val="accent4">
                <a:lumMod val="75000"/>
              </a:schemeClr>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grpSp>
      <p:sp>
        <p:nvSpPr>
          <p:cNvPr id="35" name="Pyöristetty suorakulmio 4">
            <a:extLst>
              <a:ext uri="{FF2B5EF4-FFF2-40B4-BE49-F238E27FC236}">
                <a16:creationId xmlns:a16="http://schemas.microsoft.com/office/drawing/2014/main" id="{059ACE8A-E06A-3DA1-04D4-DE186F6927CB}"/>
              </a:ext>
            </a:extLst>
          </p:cNvPr>
          <p:cNvSpPr txBox="1"/>
          <p:nvPr/>
        </p:nvSpPr>
        <p:spPr>
          <a:xfrm>
            <a:off x="850799" y="1346038"/>
            <a:ext cx="3425927"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rtl="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1. Kumppanin hankinta</a:t>
            </a:r>
          </a:p>
        </p:txBody>
      </p:sp>
      <p:sp>
        <p:nvSpPr>
          <p:cNvPr id="139" name="Nuoli oikealle 138">
            <a:extLst>
              <a:ext uri="{FF2B5EF4-FFF2-40B4-BE49-F238E27FC236}">
                <a16:creationId xmlns:a16="http://schemas.microsoft.com/office/drawing/2014/main" id="{0AFBC198-9E33-0C5A-5C6A-02A68B6920E8}"/>
              </a:ext>
              <a:ext uri="{C183D7F6-B498-43B3-948B-1728B52AA6E4}">
                <adec:decorative xmlns:adec="http://schemas.microsoft.com/office/drawing/2017/decorative" val="1"/>
              </a:ext>
            </a:extLst>
          </p:cNvPr>
          <p:cNvSpPr/>
          <p:nvPr/>
        </p:nvSpPr>
        <p:spPr>
          <a:xfrm>
            <a:off x="4979925" y="1311154"/>
            <a:ext cx="6444002" cy="512313"/>
          </a:xfrm>
          <a:prstGeom prst="rightArrow">
            <a:avLst>
              <a:gd name="adj1" fmla="val 75000"/>
              <a:gd name="adj2" fmla="val 50000"/>
            </a:avLst>
          </a:prstGeom>
          <a:solidFill>
            <a:schemeClr val="accent2">
              <a:lumMod val="75000"/>
              <a:alpha val="70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40" name="Nuoli oikealle 4">
            <a:extLst>
              <a:ext uri="{FF2B5EF4-FFF2-40B4-BE49-F238E27FC236}">
                <a16:creationId xmlns:a16="http://schemas.microsoft.com/office/drawing/2014/main" id="{E24CB60B-F9B5-13DC-8C38-E66C31DB2DAE}"/>
              </a:ext>
            </a:extLst>
          </p:cNvPr>
          <p:cNvSpPr txBox="1"/>
          <p:nvPr/>
        </p:nvSpPr>
        <p:spPr>
          <a:xfrm>
            <a:off x="4974579" y="1415960"/>
            <a:ext cx="6201421" cy="388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kern="1200" noProof="0" dirty="0">
                <a:solidFill>
                  <a:srgbClr val="444444"/>
                </a:solidFill>
                <a:latin typeface="Lato" panose="020F0502020204030203" pitchFamily="34" charset="77"/>
                <a:ea typeface="Calibri"/>
                <a:cs typeface="Calibri"/>
              </a:rPr>
              <a:t>Kilpailutus, markkinavuoropuhelu tai suorahankinta</a:t>
            </a:r>
          </a:p>
          <a:p>
            <a:pPr marL="57150" lvl="1" indent="0" algn="l" defTabSz="222250">
              <a:lnSpc>
                <a:spcPct val="90000"/>
              </a:lnSpc>
              <a:spcBef>
                <a:spcPct val="0"/>
              </a:spcBef>
              <a:spcAft>
                <a:spcPct val="15000"/>
              </a:spcAft>
            </a:pPr>
            <a:endParaRPr lang="fi-FI" sz="500" kern="1200" noProof="0" dirty="0">
              <a:latin typeface="Lato" panose="020F0502020204030203" pitchFamily="34" charset="77"/>
            </a:endParaRPr>
          </a:p>
        </p:txBody>
      </p:sp>
      <p:sp>
        <p:nvSpPr>
          <p:cNvPr id="33" name="Pyöristetty suorakulmio 6">
            <a:extLst>
              <a:ext uri="{FF2B5EF4-FFF2-40B4-BE49-F238E27FC236}">
                <a16:creationId xmlns:a16="http://schemas.microsoft.com/office/drawing/2014/main" id="{F3779CE3-ED5B-3811-BADB-FAC108D8B554}"/>
              </a:ext>
            </a:extLst>
          </p:cNvPr>
          <p:cNvSpPr txBox="1"/>
          <p:nvPr/>
        </p:nvSpPr>
        <p:spPr>
          <a:xfrm>
            <a:off x="850799" y="1890531"/>
            <a:ext cx="3523469"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2. Yhteiskehityssopimus </a:t>
            </a:r>
          </a:p>
        </p:txBody>
      </p:sp>
      <p:sp>
        <p:nvSpPr>
          <p:cNvPr id="137" name="Nuoli oikealle 136">
            <a:extLst>
              <a:ext uri="{FF2B5EF4-FFF2-40B4-BE49-F238E27FC236}">
                <a16:creationId xmlns:a16="http://schemas.microsoft.com/office/drawing/2014/main" id="{53496898-B96A-19AA-B302-02B0A10401F8}"/>
              </a:ext>
              <a:ext uri="{C183D7F6-B498-43B3-948B-1728B52AA6E4}">
                <adec:decorative xmlns:adec="http://schemas.microsoft.com/office/drawing/2017/decorative" val="1"/>
              </a:ext>
            </a:extLst>
          </p:cNvPr>
          <p:cNvSpPr/>
          <p:nvPr/>
        </p:nvSpPr>
        <p:spPr>
          <a:xfrm>
            <a:off x="4982925" y="1871826"/>
            <a:ext cx="6444002" cy="512313"/>
          </a:xfrm>
          <a:prstGeom prst="rightArrow">
            <a:avLst>
              <a:gd name="adj1" fmla="val 75000"/>
              <a:gd name="adj2" fmla="val 50000"/>
            </a:avLst>
          </a:prstGeom>
          <a:solidFill>
            <a:schemeClr val="accent2">
              <a:lumMod val="75000"/>
              <a:alpha val="70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0" name="Nuoli oikealle 4">
            <a:extLst>
              <a:ext uri="{FF2B5EF4-FFF2-40B4-BE49-F238E27FC236}">
                <a16:creationId xmlns:a16="http://schemas.microsoft.com/office/drawing/2014/main" id="{B34EB609-CCF7-1B5C-69C4-63D43BB26A03}"/>
              </a:ext>
            </a:extLst>
          </p:cNvPr>
          <p:cNvSpPr txBox="1"/>
          <p:nvPr/>
        </p:nvSpPr>
        <p:spPr>
          <a:xfrm>
            <a:off x="5002063" y="1981321"/>
            <a:ext cx="6201421" cy="3889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lvl="0">
              <a:defRPr/>
            </a:pPr>
            <a:r>
              <a:rPr lang="fi-FI" dirty="0">
                <a:solidFill>
                  <a:srgbClr val="444444"/>
                </a:solidFill>
                <a:latin typeface="Lato" panose="020F0502020204030203" pitchFamily="34" charset="77"/>
                <a:ea typeface="Calibri"/>
                <a:cs typeface="Calibri"/>
              </a:rPr>
              <a:t>Kaupunki ↔ operaattori (tai suoraan asiakkaiden kanssa) </a:t>
            </a:r>
            <a:endParaRPr lang="fi-FI" sz="500" kern="1200" noProof="0" dirty="0">
              <a:latin typeface="Lato" panose="020F0502020204030203" pitchFamily="34" charset="77"/>
            </a:endParaRPr>
          </a:p>
        </p:txBody>
      </p:sp>
      <p:sp>
        <p:nvSpPr>
          <p:cNvPr id="31" name="Pyöristetty suorakulmio 8">
            <a:extLst>
              <a:ext uri="{FF2B5EF4-FFF2-40B4-BE49-F238E27FC236}">
                <a16:creationId xmlns:a16="http://schemas.microsoft.com/office/drawing/2014/main" id="{28B9E105-BB38-D929-4BEA-9C5050C88459}"/>
              </a:ext>
            </a:extLst>
          </p:cNvPr>
          <p:cNvSpPr txBox="1"/>
          <p:nvPr/>
        </p:nvSpPr>
        <p:spPr>
          <a:xfrm>
            <a:off x="850799" y="2454078"/>
            <a:ext cx="3683101"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3. Konseptisuunnittelu</a:t>
            </a:r>
          </a:p>
        </p:txBody>
      </p:sp>
      <p:sp>
        <p:nvSpPr>
          <p:cNvPr id="135" name="Nuoli oikealle 134">
            <a:extLst>
              <a:ext uri="{FF2B5EF4-FFF2-40B4-BE49-F238E27FC236}">
                <a16:creationId xmlns:a16="http://schemas.microsoft.com/office/drawing/2014/main" id="{1EA1FD9E-7E0B-0CF4-5B2E-5E656039ABE5}"/>
              </a:ext>
              <a:ext uri="{C183D7F6-B498-43B3-948B-1728B52AA6E4}">
                <adec:decorative xmlns:adec="http://schemas.microsoft.com/office/drawing/2017/decorative" val="1"/>
              </a:ext>
            </a:extLst>
          </p:cNvPr>
          <p:cNvSpPr/>
          <p:nvPr/>
        </p:nvSpPr>
        <p:spPr>
          <a:xfrm>
            <a:off x="4982925" y="2432498"/>
            <a:ext cx="6444002" cy="512313"/>
          </a:xfrm>
          <a:prstGeom prst="rightArrow">
            <a:avLst>
              <a:gd name="adj1" fmla="val 75000"/>
              <a:gd name="adj2" fmla="val 50000"/>
            </a:avLst>
          </a:prstGeom>
          <a:solidFill>
            <a:schemeClr val="tx2">
              <a:lumMod val="40000"/>
              <a:lumOff val="60000"/>
              <a:alpha val="70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36" name="Nuoli oikealle 8">
            <a:extLst>
              <a:ext uri="{FF2B5EF4-FFF2-40B4-BE49-F238E27FC236}">
                <a16:creationId xmlns:a16="http://schemas.microsoft.com/office/drawing/2014/main" id="{12D49D3B-C9DA-19A9-4C71-78684A5F8CD1}"/>
              </a:ext>
            </a:extLst>
          </p:cNvPr>
          <p:cNvSpPr txBox="1"/>
          <p:nvPr/>
        </p:nvSpPr>
        <p:spPr>
          <a:xfrm>
            <a:off x="4974579" y="2526929"/>
            <a:ext cx="6201421" cy="35640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i-FI" sz="1800" kern="1200" noProof="0" dirty="0">
                <a:solidFill>
                  <a:srgbClr val="444444"/>
                </a:solidFill>
                <a:latin typeface="Lato" panose="020F0502020204030203" pitchFamily="34" charset="77"/>
                <a:ea typeface="Calibri"/>
                <a:cs typeface="Calibri"/>
              </a:rPr>
              <a:t>Tontinluovutusehdot, vaiheistus ja asiakkaiden sitoutus</a:t>
            </a:r>
          </a:p>
          <a:p>
            <a:pPr marL="57150" lvl="1" indent="0" algn="l" defTabSz="222250">
              <a:lnSpc>
                <a:spcPct val="90000"/>
              </a:lnSpc>
              <a:spcBef>
                <a:spcPct val="0"/>
              </a:spcBef>
              <a:spcAft>
                <a:spcPct val="15000"/>
              </a:spcAft>
            </a:pPr>
            <a:endParaRPr lang="fi-FI" sz="500" kern="1200" noProof="0" dirty="0">
              <a:latin typeface="Lato" panose="020F0502020204030203" pitchFamily="34" charset="77"/>
            </a:endParaRPr>
          </a:p>
        </p:txBody>
      </p:sp>
      <p:sp>
        <p:nvSpPr>
          <p:cNvPr id="29" name="Pyöristetty suorakulmio 10">
            <a:extLst>
              <a:ext uri="{FF2B5EF4-FFF2-40B4-BE49-F238E27FC236}">
                <a16:creationId xmlns:a16="http://schemas.microsoft.com/office/drawing/2014/main" id="{4FD417D8-85DD-9E4A-D557-8469D9DBB313}"/>
              </a:ext>
            </a:extLst>
          </p:cNvPr>
          <p:cNvSpPr txBox="1"/>
          <p:nvPr/>
        </p:nvSpPr>
        <p:spPr>
          <a:xfrm>
            <a:off x="850799" y="3008098"/>
            <a:ext cx="3425927"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4. Vastuiden sopiminen</a:t>
            </a:r>
          </a:p>
        </p:txBody>
      </p:sp>
      <p:sp>
        <p:nvSpPr>
          <p:cNvPr id="133" name="Nuoli oikealle 132">
            <a:extLst>
              <a:ext uri="{FF2B5EF4-FFF2-40B4-BE49-F238E27FC236}">
                <a16:creationId xmlns:a16="http://schemas.microsoft.com/office/drawing/2014/main" id="{F2CC8B95-2380-BD1D-1114-04CD05B4377A}"/>
              </a:ext>
              <a:ext uri="{C183D7F6-B498-43B3-948B-1728B52AA6E4}">
                <adec:decorative xmlns:adec="http://schemas.microsoft.com/office/drawing/2017/decorative" val="1"/>
              </a:ext>
            </a:extLst>
          </p:cNvPr>
          <p:cNvSpPr/>
          <p:nvPr/>
        </p:nvSpPr>
        <p:spPr>
          <a:xfrm>
            <a:off x="4982925" y="2993170"/>
            <a:ext cx="6444002" cy="512313"/>
          </a:xfrm>
          <a:prstGeom prst="rightArrow">
            <a:avLst>
              <a:gd name="adj1" fmla="val 75000"/>
              <a:gd name="adj2" fmla="val 50000"/>
            </a:avLst>
          </a:prstGeom>
          <a:solidFill>
            <a:schemeClr val="tx2">
              <a:lumMod val="40000"/>
              <a:lumOff val="60000"/>
              <a:alpha val="70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34" name="Nuoli oikealle 10">
            <a:extLst>
              <a:ext uri="{FF2B5EF4-FFF2-40B4-BE49-F238E27FC236}">
                <a16:creationId xmlns:a16="http://schemas.microsoft.com/office/drawing/2014/main" id="{6CB6D64A-E121-C5DE-E7C0-4B950302991C}"/>
              </a:ext>
            </a:extLst>
          </p:cNvPr>
          <p:cNvSpPr txBox="1"/>
          <p:nvPr/>
        </p:nvSpPr>
        <p:spPr>
          <a:xfrm>
            <a:off x="4974579" y="3090473"/>
            <a:ext cx="6103590" cy="37667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i-FI" sz="1800" kern="1200" noProof="0" dirty="0">
                <a:solidFill>
                  <a:srgbClr val="444444"/>
                </a:solidFill>
                <a:latin typeface="Lato" panose="020F0502020204030203" pitchFamily="34" charset="77"/>
                <a:ea typeface="Calibri"/>
                <a:cs typeface="Calibri"/>
              </a:rPr>
              <a:t>Taserajat ja yhteensovitus rakennushankkeisiin</a:t>
            </a:r>
          </a:p>
          <a:p>
            <a:pPr marL="57150" lvl="1" indent="0" algn="l" defTabSz="222250">
              <a:lnSpc>
                <a:spcPct val="90000"/>
              </a:lnSpc>
              <a:spcBef>
                <a:spcPct val="0"/>
              </a:spcBef>
              <a:spcAft>
                <a:spcPct val="15000"/>
              </a:spcAft>
            </a:pPr>
            <a:endParaRPr lang="fi-FI" sz="500" kern="1200" noProof="0" dirty="0">
              <a:latin typeface="Lato" panose="020F0502020204030203" pitchFamily="34" charset="77"/>
            </a:endParaRPr>
          </a:p>
        </p:txBody>
      </p:sp>
      <p:sp>
        <p:nvSpPr>
          <p:cNvPr id="27" name="Pyöristetty suorakulmio 12">
            <a:extLst>
              <a:ext uri="{FF2B5EF4-FFF2-40B4-BE49-F238E27FC236}">
                <a16:creationId xmlns:a16="http://schemas.microsoft.com/office/drawing/2014/main" id="{44585DB8-8B14-E3C6-F4FE-43598CB99066}"/>
              </a:ext>
            </a:extLst>
          </p:cNvPr>
          <p:cNvSpPr txBox="1"/>
          <p:nvPr/>
        </p:nvSpPr>
        <p:spPr>
          <a:xfrm>
            <a:off x="850799" y="3571642"/>
            <a:ext cx="3254477"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5. Sopimus ja päätökset</a:t>
            </a:r>
          </a:p>
        </p:txBody>
      </p:sp>
      <p:sp>
        <p:nvSpPr>
          <p:cNvPr id="131" name="Nuoli oikealle 130">
            <a:extLst>
              <a:ext uri="{FF2B5EF4-FFF2-40B4-BE49-F238E27FC236}">
                <a16:creationId xmlns:a16="http://schemas.microsoft.com/office/drawing/2014/main" id="{6C695691-4007-8F24-A36E-9CC75D19945D}"/>
              </a:ext>
              <a:ext uri="{C183D7F6-B498-43B3-948B-1728B52AA6E4}">
                <adec:decorative xmlns:adec="http://schemas.microsoft.com/office/drawing/2017/decorative" val="1"/>
              </a:ext>
            </a:extLst>
          </p:cNvPr>
          <p:cNvSpPr/>
          <p:nvPr/>
        </p:nvSpPr>
        <p:spPr>
          <a:xfrm>
            <a:off x="4982925" y="3553842"/>
            <a:ext cx="6444002" cy="512313"/>
          </a:xfrm>
          <a:prstGeom prst="rightArrow">
            <a:avLst>
              <a:gd name="adj1" fmla="val 75000"/>
              <a:gd name="adj2" fmla="val 50000"/>
            </a:avLst>
          </a:prstGeom>
          <a:solidFill>
            <a:schemeClr val="tx2">
              <a:lumMod val="40000"/>
              <a:lumOff val="60000"/>
              <a:alpha val="70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32" name="Nuoli oikealle 12">
            <a:extLst>
              <a:ext uri="{FF2B5EF4-FFF2-40B4-BE49-F238E27FC236}">
                <a16:creationId xmlns:a16="http://schemas.microsoft.com/office/drawing/2014/main" id="{F0850631-EE81-7DD9-2EF4-66764C12DC28}"/>
              </a:ext>
            </a:extLst>
          </p:cNvPr>
          <p:cNvSpPr txBox="1"/>
          <p:nvPr/>
        </p:nvSpPr>
        <p:spPr>
          <a:xfrm>
            <a:off x="4974579" y="3644493"/>
            <a:ext cx="6103590" cy="361424"/>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i-FI" sz="1800" kern="1200" noProof="0" dirty="0">
                <a:solidFill>
                  <a:srgbClr val="444444"/>
                </a:solidFill>
                <a:latin typeface="Lato" panose="020F0502020204030203" pitchFamily="34" charset="77"/>
                <a:ea typeface="Calibri"/>
                <a:cs typeface="Calibri"/>
              </a:rPr>
              <a:t>Energiasopimukset, hankintapäätös, investointien lukitus</a:t>
            </a:r>
          </a:p>
          <a:p>
            <a:pPr marL="57150" lvl="1" indent="0" algn="l" defTabSz="222250">
              <a:lnSpc>
                <a:spcPct val="90000"/>
              </a:lnSpc>
              <a:spcBef>
                <a:spcPct val="0"/>
              </a:spcBef>
              <a:spcAft>
                <a:spcPct val="15000"/>
              </a:spcAft>
            </a:pPr>
            <a:endParaRPr lang="fi-FI" sz="500" kern="1200" noProof="0" dirty="0">
              <a:latin typeface="Lato" panose="020F0502020204030203" pitchFamily="34" charset="77"/>
            </a:endParaRPr>
          </a:p>
        </p:txBody>
      </p:sp>
      <p:sp>
        <p:nvSpPr>
          <p:cNvPr id="25" name="Pyöristetty suorakulmio 14">
            <a:extLst>
              <a:ext uri="{FF2B5EF4-FFF2-40B4-BE49-F238E27FC236}">
                <a16:creationId xmlns:a16="http://schemas.microsoft.com/office/drawing/2014/main" id="{FBFB3030-BEAF-40EB-0D2B-F3DFCA9928E5}"/>
              </a:ext>
            </a:extLst>
          </p:cNvPr>
          <p:cNvSpPr txBox="1"/>
          <p:nvPr/>
        </p:nvSpPr>
        <p:spPr>
          <a:xfrm>
            <a:off x="850800" y="4135187"/>
            <a:ext cx="3425926"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6. Toteutussuunnittelu </a:t>
            </a:r>
          </a:p>
        </p:txBody>
      </p:sp>
      <p:sp>
        <p:nvSpPr>
          <p:cNvPr id="129" name="Nuoli oikealle 128">
            <a:extLst>
              <a:ext uri="{FF2B5EF4-FFF2-40B4-BE49-F238E27FC236}">
                <a16:creationId xmlns:a16="http://schemas.microsoft.com/office/drawing/2014/main" id="{FA663A0F-7513-C335-2448-78F571DB2A0D}"/>
              </a:ext>
              <a:ext uri="{C183D7F6-B498-43B3-948B-1728B52AA6E4}">
                <adec:decorative xmlns:adec="http://schemas.microsoft.com/office/drawing/2017/decorative" val="1"/>
              </a:ext>
            </a:extLst>
          </p:cNvPr>
          <p:cNvSpPr/>
          <p:nvPr/>
        </p:nvSpPr>
        <p:spPr>
          <a:xfrm>
            <a:off x="4982925" y="4114514"/>
            <a:ext cx="6444002" cy="512313"/>
          </a:xfrm>
          <a:prstGeom prst="rightArrow">
            <a:avLst>
              <a:gd name="adj1" fmla="val 75000"/>
              <a:gd name="adj2" fmla="val 50000"/>
            </a:avLst>
          </a:prstGeom>
          <a:solidFill>
            <a:schemeClr val="accent4">
              <a:lumMod val="40000"/>
              <a:lumOff val="60000"/>
              <a:alpha val="94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30" name="Nuoli oikealle 14">
            <a:extLst>
              <a:ext uri="{FF2B5EF4-FFF2-40B4-BE49-F238E27FC236}">
                <a16:creationId xmlns:a16="http://schemas.microsoft.com/office/drawing/2014/main" id="{547849E2-BE0A-C092-83D2-557E06FD5D17}"/>
              </a:ext>
            </a:extLst>
          </p:cNvPr>
          <p:cNvSpPr txBox="1"/>
          <p:nvPr/>
        </p:nvSpPr>
        <p:spPr>
          <a:xfrm>
            <a:off x="4974579" y="4208038"/>
            <a:ext cx="6103590" cy="379216"/>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i-FI" sz="1800" kern="1200" noProof="0" dirty="0">
                <a:solidFill>
                  <a:srgbClr val="444444"/>
                </a:solidFill>
                <a:latin typeface="Lato" panose="020F0502020204030203" pitchFamily="34" charset="77"/>
                <a:ea typeface="Calibri"/>
                <a:cs typeface="Calibri"/>
              </a:rPr>
              <a:t>Aikataulujen ja vaiheistuksen jatkuva seuranta</a:t>
            </a:r>
          </a:p>
          <a:p>
            <a:pPr marL="57150" lvl="1" indent="0" algn="l" defTabSz="222250">
              <a:lnSpc>
                <a:spcPct val="90000"/>
              </a:lnSpc>
              <a:spcBef>
                <a:spcPct val="0"/>
              </a:spcBef>
              <a:spcAft>
                <a:spcPct val="15000"/>
              </a:spcAft>
            </a:pPr>
            <a:endParaRPr lang="fi-FI" sz="500" kern="1200" noProof="0" dirty="0">
              <a:latin typeface="Lato" panose="020F0502020204030203" pitchFamily="34" charset="77"/>
            </a:endParaRPr>
          </a:p>
        </p:txBody>
      </p:sp>
      <p:sp>
        <p:nvSpPr>
          <p:cNvPr id="23" name="Pyöristetty suorakulmio 16">
            <a:extLst>
              <a:ext uri="{FF2B5EF4-FFF2-40B4-BE49-F238E27FC236}">
                <a16:creationId xmlns:a16="http://schemas.microsoft.com/office/drawing/2014/main" id="{E6866ADA-E095-05F3-ED82-ABF673B71C49}"/>
              </a:ext>
            </a:extLst>
          </p:cNvPr>
          <p:cNvSpPr txBox="1"/>
          <p:nvPr/>
        </p:nvSpPr>
        <p:spPr>
          <a:xfrm>
            <a:off x="850800" y="4698732"/>
            <a:ext cx="3254476"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7. Rakentaminen</a:t>
            </a:r>
          </a:p>
        </p:txBody>
      </p:sp>
      <p:sp>
        <p:nvSpPr>
          <p:cNvPr id="127" name="Nuoli oikealle 126">
            <a:extLst>
              <a:ext uri="{FF2B5EF4-FFF2-40B4-BE49-F238E27FC236}">
                <a16:creationId xmlns:a16="http://schemas.microsoft.com/office/drawing/2014/main" id="{5597A7DA-2B0E-B6FA-E793-D38361B6236C}"/>
              </a:ext>
              <a:ext uri="{C183D7F6-B498-43B3-948B-1728B52AA6E4}">
                <adec:decorative xmlns:adec="http://schemas.microsoft.com/office/drawing/2017/decorative" val="1"/>
              </a:ext>
            </a:extLst>
          </p:cNvPr>
          <p:cNvSpPr/>
          <p:nvPr/>
        </p:nvSpPr>
        <p:spPr>
          <a:xfrm>
            <a:off x="4982925" y="4675186"/>
            <a:ext cx="6444002" cy="512313"/>
          </a:xfrm>
          <a:prstGeom prst="rightArrow">
            <a:avLst>
              <a:gd name="adj1" fmla="val 75000"/>
              <a:gd name="adj2" fmla="val 50000"/>
            </a:avLst>
          </a:prstGeom>
          <a:solidFill>
            <a:schemeClr val="accent4">
              <a:lumMod val="40000"/>
              <a:lumOff val="60000"/>
              <a:alpha val="94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28" name="Nuoli oikealle 16">
            <a:extLst>
              <a:ext uri="{FF2B5EF4-FFF2-40B4-BE49-F238E27FC236}">
                <a16:creationId xmlns:a16="http://schemas.microsoft.com/office/drawing/2014/main" id="{C0FB7A6A-18CE-8BBF-4D6A-C2E3B7B7CD94}"/>
              </a:ext>
            </a:extLst>
          </p:cNvPr>
          <p:cNvSpPr txBox="1"/>
          <p:nvPr/>
        </p:nvSpPr>
        <p:spPr>
          <a:xfrm>
            <a:off x="4974579" y="4771583"/>
            <a:ext cx="6201421" cy="369690"/>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i-FI" sz="1800" kern="1200" noProof="0" dirty="0">
                <a:solidFill>
                  <a:srgbClr val="444444"/>
                </a:solidFill>
                <a:latin typeface="Lato" panose="020F0502020204030203" pitchFamily="34" charset="77"/>
                <a:ea typeface="Calibri"/>
                <a:cs typeface="Calibri"/>
              </a:rPr>
              <a:t>Yhteensovitus, muutoksiin reagointi työmaalla</a:t>
            </a:r>
          </a:p>
          <a:p>
            <a:pPr marL="57150" lvl="1" indent="0" algn="l" defTabSz="222250">
              <a:lnSpc>
                <a:spcPct val="90000"/>
              </a:lnSpc>
              <a:spcBef>
                <a:spcPct val="0"/>
              </a:spcBef>
              <a:spcAft>
                <a:spcPct val="15000"/>
              </a:spcAft>
            </a:pPr>
            <a:endParaRPr lang="fi-FI" sz="500" kern="1200" noProof="0" dirty="0">
              <a:latin typeface="Lato" panose="020F0502020204030203" pitchFamily="34" charset="77"/>
            </a:endParaRPr>
          </a:p>
        </p:txBody>
      </p:sp>
      <p:sp>
        <p:nvSpPr>
          <p:cNvPr id="21" name="Pyöristetty suorakulmio 18">
            <a:extLst>
              <a:ext uri="{FF2B5EF4-FFF2-40B4-BE49-F238E27FC236}">
                <a16:creationId xmlns:a16="http://schemas.microsoft.com/office/drawing/2014/main" id="{6CE79C24-49B6-522C-8CCA-9D2469F10F2E}"/>
              </a:ext>
            </a:extLst>
          </p:cNvPr>
          <p:cNvSpPr txBox="1"/>
          <p:nvPr/>
        </p:nvSpPr>
        <p:spPr>
          <a:xfrm>
            <a:off x="850799" y="5262276"/>
            <a:ext cx="2692501"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8. Käyttöönotto</a:t>
            </a:r>
          </a:p>
        </p:txBody>
      </p:sp>
      <p:sp>
        <p:nvSpPr>
          <p:cNvPr id="125" name="Nuoli oikealle 124">
            <a:extLst>
              <a:ext uri="{FF2B5EF4-FFF2-40B4-BE49-F238E27FC236}">
                <a16:creationId xmlns:a16="http://schemas.microsoft.com/office/drawing/2014/main" id="{467F1F37-0EA1-41B6-B23F-91A2FE0A7322}"/>
              </a:ext>
              <a:ext uri="{C183D7F6-B498-43B3-948B-1728B52AA6E4}">
                <adec:decorative xmlns:adec="http://schemas.microsoft.com/office/drawing/2017/decorative" val="1"/>
              </a:ext>
            </a:extLst>
          </p:cNvPr>
          <p:cNvSpPr/>
          <p:nvPr/>
        </p:nvSpPr>
        <p:spPr>
          <a:xfrm>
            <a:off x="4982925" y="5235858"/>
            <a:ext cx="6444002" cy="512313"/>
          </a:xfrm>
          <a:prstGeom prst="rightArrow">
            <a:avLst>
              <a:gd name="adj1" fmla="val 75000"/>
              <a:gd name="adj2" fmla="val 50000"/>
            </a:avLst>
          </a:prstGeom>
          <a:solidFill>
            <a:schemeClr val="accent4">
              <a:lumMod val="40000"/>
              <a:lumOff val="60000"/>
              <a:alpha val="94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26" name="Nuoli oikealle 18">
            <a:extLst>
              <a:ext uri="{FF2B5EF4-FFF2-40B4-BE49-F238E27FC236}">
                <a16:creationId xmlns:a16="http://schemas.microsoft.com/office/drawing/2014/main" id="{0D821884-CE8B-9261-B7B3-07DFDF9435CF}"/>
              </a:ext>
            </a:extLst>
          </p:cNvPr>
          <p:cNvSpPr txBox="1"/>
          <p:nvPr/>
        </p:nvSpPr>
        <p:spPr>
          <a:xfrm>
            <a:off x="4974579" y="5325601"/>
            <a:ext cx="6201421" cy="36969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i-FI" sz="1800" kern="1200" noProof="0" dirty="0">
                <a:solidFill>
                  <a:srgbClr val="444444"/>
                </a:solidFill>
                <a:latin typeface="Lato" panose="020F0502020204030203" pitchFamily="34" charset="77"/>
                <a:ea typeface="Calibri"/>
                <a:cs typeface="Calibri"/>
              </a:rPr>
              <a:t>Tuotannon aloitus, testaus ja vikatilanteiden korjaus</a:t>
            </a:r>
          </a:p>
          <a:p>
            <a:pPr marL="57150" lvl="1" indent="0" algn="l" defTabSz="222250">
              <a:lnSpc>
                <a:spcPct val="90000"/>
              </a:lnSpc>
              <a:spcBef>
                <a:spcPct val="0"/>
              </a:spcBef>
              <a:spcAft>
                <a:spcPct val="15000"/>
              </a:spcAft>
            </a:pPr>
            <a:endParaRPr lang="fi-FI" sz="500" kern="1200" noProof="0" dirty="0">
              <a:latin typeface="Lato" panose="020F0502020204030203" pitchFamily="34" charset="77"/>
            </a:endParaRPr>
          </a:p>
        </p:txBody>
      </p:sp>
      <p:sp>
        <p:nvSpPr>
          <p:cNvPr id="19" name="Pyöristetty suorakulmio 20">
            <a:extLst>
              <a:ext uri="{FF2B5EF4-FFF2-40B4-BE49-F238E27FC236}">
                <a16:creationId xmlns:a16="http://schemas.microsoft.com/office/drawing/2014/main" id="{014D260E-837D-4405-CCC3-98D7E482A6C3}"/>
              </a:ext>
            </a:extLst>
          </p:cNvPr>
          <p:cNvSpPr txBox="1"/>
          <p:nvPr/>
        </p:nvSpPr>
        <p:spPr>
          <a:xfrm>
            <a:off x="850800" y="5825821"/>
            <a:ext cx="3523468" cy="462295"/>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91440" tIns="45720" rIns="91440" bIns="45720" numCol="1" spcCol="1270" anchor="ctr" anchorCtr="0">
            <a:noAutofit/>
          </a:bodyPr>
          <a:lstStyle/>
          <a:p>
            <a:pPr marL="0" lvl="0" indent="0" defTabSz="1066800">
              <a:lnSpc>
                <a:spcPct val="90000"/>
              </a:lnSpc>
              <a:spcBef>
                <a:spcPct val="0"/>
              </a:spcBef>
              <a:spcAft>
                <a:spcPct val="35000"/>
              </a:spcAft>
              <a:buNone/>
            </a:pPr>
            <a:r>
              <a:rPr lang="fi-FI" sz="2300" kern="1200" noProof="0" dirty="0">
                <a:solidFill>
                  <a:schemeClr val="bg1"/>
                </a:solidFill>
                <a:latin typeface="Lato" panose="020F0502020204030203" pitchFamily="34" charset="77"/>
                <a:ea typeface="Calibri"/>
                <a:cs typeface="Calibri"/>
              </a:rPr>
              <a:t>9. Seuranta ja optimointi</a:t>
            </a:r>
          </a:p>
        </p:txBody>
      </p:sp>
      <p:sp>
        <p:nvSpPr>
          <p:cNvPr id="123" name="Nuoli oikealle 122">
            <a:extLst>
              <a:ext uri="{FF2B5EF4-FFF2-40B4-BE49-F238E27FC236}">
                <a16:creationId xmlns:a16="http://schemas.microsoft.com/office/drawing/2014/main" id="{30036651-4A9F-899E-3EDC-62C3B3E3030E}"/>
              </a:ext>
              <a:ext uri="{C183D7F6-B498-43B3-948B-1728B52AA6E4}">
                <adec:decorative xmlns:adec="http://schemas.microsoft.com/office/drawing/2017/decorative" val="1"/>
              </a:ext>
            </a:extLst>
          </p:cNvPr>
          <p:cNvSpPr/>
          <p:nvPr/>
        </p:nvSpPr>
        <p:spPr>
          <a:xfrm>
            <a:off x="4982925" y="5796532"/>
            <a:ext cx="6444002" cy="512313"/>
          </a:xfrm>
          <a:prstGeom prst="rightArrow">
            <a:avLst>
              <a:gd name="adj1" fmla="val 75000"/>
              <a:gd name="adj2" fmla="val 50000"/>
            </a:avLst>
          </a:prstGeom>
          <a:solidFill>
            <a:schemeClr val="accent4">
              <a:lumMod val="40000"/>
              <a:lumOff val="60000"/>
              <a:alpha val="94000"/>
            </a:schemeClr>
          </a:solidFill>
          <a:ln>
            <a:noFill/>
          </a:ln>
        </p:spPr>
        <p:style>
          <a:lnRef idx="2">
            <a:scrgbClr r="0" g="0" b="0"/>
          </a:lnRef>
          <a:fillRef idx="1">
            <a:scrgbClr r="0" g="0" b="0"/>
          </a:fillRef>
          <a:effectRef idx="0">
            <a:schemeClr val="lt1">
              <a:alpha val="90000"/>
              <a:tint val="40000"/>
              <a:hueOff val="0"/>
              <a:satOff val="0"/>
              <a:lumOff val="0"/>
              <a:alphaOff val="0"/>
            </a:schemeClr>
          </a:effectRef>
          <a:fontRef idx="minor">
            <a:schemeClr val="dk1">
              <a:hueOff val="0"/>
              <a:satOff val="0"/>
              <a:lumOff val="0"/>
              <a:alphaOff val="0"/>
            </a:schemeClr>
          </a:fontRef>
        </p:style>
        <p:txBody>
          <a:bodyPr/>
          <a:lstStyle/>
          <a:p>
            <a:endParaRPr lang="fi-FI">
              <a:latin typeface="Lato" panose="020F0502020204030203" pitchFamily="34" charset="77"/>
            </a:endParaRPr>
          </a:p>
        </p:txBody>
      </p:sp>
      <p:sp>
        <p:nvSpPr>
          <p:cNvPr id="124" name="Nuoli oikealle 20">
            <a:extLst>
              <a:ext uri="{FF2B5EF4-FFF2-40B4-BE49-F238E27FC236}">
                <a16:creationId xmlns:a16="http://schemas.microsoft.com/office/drawing/2014/main" id="{0C8C2ADC-C9B4-6530-1DD2-42AA9508301D}"/>
              </a:ext>
            </a:extLst>
          </p:cNvPr>
          <p:cNvSpPr txBox="1"/>
          <p:nvPr/>
        </p:nvSpPr>
        <p:spPr>
          <a:xfrm>
            <a:off x="4974579" y="5894165"/>
            <a:ext cx="6103590" cy="313859"/>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08000" tIns="11430" rIns="11430" bIns="11430" numCol="1" spcCol="1270" anchor="t" anchorCtr="0">
            <a:noAutofit/>
          </a:bodyPr>
          <a:lstStyle/>
          <a:p>
            <a:pPr marL="0" marR="0" lvl="0" indent="0" algn="l" defTabSz="914400" eaLnBrk="1" fontAlgn="auto" latinLnBrk="0" hangingPunct="1">
              <a:lnSpc>
                <a:spcPct val="100000"/>
              </a:lnSpc>
              <a:spcBef>
                <a:spcPts val="0"/>
              </a:spcBef>
              <a:spcAft>
                <a:spcPts val="0"/>
              </a:spcAft>
              <a:buClrTx/>
              <a:buSzTx/>
              <a:buFontTx/>
              <a:buNone/>
              <a:tabLst/>
              <a:defRPr/>
            </a:pPr>
            <a:r>
              <a:rPr lang="fi-FI" sz="1800" kern="1200" noProof="0" dirty="0">
                <a:solidFill>
                  <a:srgbClr val="444444"/>
                </a:solidFill>
                <a:latin typeface="Lato" panose="020F0502020204030203" pitchFamily="34" charset="77"/>
                <a:ea typeface="Calibri"/>
                <a:cs typeface="Calibri"/>
              </a:rPr>
              <a:t>Huolto, KPI-tavoitteet, optimointi</a:t>
            </a:r>
            <a:endParaRPr lang="fi-FI" sz="1800" kern="1200" noProof="0" dirty="0">
              <a:latin typeface="Lato" panose="020F0502020204030203" pitchFamily="34" charset="77"/>
            </a:endParaRPr>
          </a:p>
        </p:txBody>
      </p:sp>
      <p:sp>
        <p:nvSpPr>
          <p:cNvPr id="145" name="Pyöristetty suorakulmio 144">
            <a:extLst>
              <a:ext uri="{FF2B5EF4-FFF2-40B4-BE49-F238E27FC236}">
                <a16:creationId xmlns:a16="http://schemas.microsoft.com/office/drawing/2014/main" id="{866780A3-45A8-F4D5-D75C-192F4B1A10A7}"/>
              </a:ext>
              <a:ext uri="{C183D7F6-B498-43B3-948B-1728B52AA6E4}">
                <adec:decorative xmlns:adec="http://schemas.microsoft.com/office/drawing/2017/decorative" val="1"/>
              </a:ext>
            </a:extLst>
          </p:cNvPr>
          <p:cNvSpPr/>
          <p:nvPr/>
        </p:nvSpPr>
        <p:spPr>
          <a:xfrm>
            <a:off x="11078169" y="98640"/>
            <a:ext cx="505156" cy="194080"/>
          </a:xfrm>
          <a:prstGeom prst="roundRect">
            <a:avLst>
              <a:gd name="adj" fmla="val 50000"/>
            </a:avLst>
          </a:prstGeom>
          <a:solidFill>
            <a:schemeClr val="accent2">
              <a:lumMod val="5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6" name="Tekstiruutu 145">
            <a:extLst>
              <a:ext uri="{FF2B5EF4-FFF2-40B4-BE49-F238E27FC236}">
                <a16:creationId xmlns:a16="http://schemas.microsoft.com/office/drawing/2014/main" id="{28E33208-B87E-AF6E-F854-F65086CDBCB8}"/>
              </a:ext>
              <a:ext uri="{C183D7F6-B498-43B3-948B-1728B52AA6E4}">
                <adec:decorative xmlns:adec="http://schemas.microsoft.com/office/drawing/2017/decorative" val="1"/>
              </a:ext>
            </a:extLst>
          </p:cNvPr>
          <p:cNvSpPr txBox="1"/>
          <p:nvPr/>
        </p:nvSpPr>
        <p:spPr>
          <a:xfrm>
            <a:off x="11023200" y="88725"/>
            <a:ext cx="615093" cy="215444"/>
          </a:xfrm>
          <a:prstGeom prst="rect">
            <a:avLst/>
          </a:prstGeom>
          <a:noFill/>
        </p:spPr>
        <p:txBody>
          <a:bodyPr wrap="square">
            <a:noAutofit/>
          </a:bodyPr>
          <a:lstStyle/>
          <a:p>
            <a:pPr algn="ctr"/>
            <a:r>
              <a:rPr lang="fi-FI" sz="800" b="1" spc="50" dirty="0">
                <a:solidFill>
                  <a:schemeClr val="bg1"/>
                </a:solidFill>
                <a:latin typeface="Lato Black" panose="020F0502020204030203" pitchFamily="34" charset="77"/>
                <a:cs typeface="Calibri"/>
              </a:rPr>
              <a:t>CASE 2 </a:t>
            </a:r>
            <a:endParaRPr lang="fi-FI" sz="800" b="1" spc="50" dirty="0">
              <a:solidFill>
                <a:schemeClr val="bg1"/>
              </a:solidFill>
              <a:latin typeface="Lato Black" panose="020F0502020204030203" pitchFamily="34" charset="77"/>
            </a:endParaRPr>
          </a:p>
        </p:txBody>
      </p:sp>
      <p:grpSp>
        <p:nvGrpSpPr>
          <p:cNvPr id="147" name="Ryhmä 146">
            <a:extLst>
              <a:ext uri="{FF2B5EF4-FFF2-40B4-BE49-F238E27FC236}">
                <a16:creationId xmlns:a16="http://schemas.microsoft.com/office/drawing/2014/main" id="{5E9A257C-99DE-8264-B219-A5424B3D11A1}"/>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148" name="Ellipsi 147">
              <a:extLst>
                <a:ext uri="{FF2B5EF4-FFF2-40B4-BE49-F238E27FC236}">
                  <a16:creationId xmlns:a16="http://schemas.microsoft.com/office/drawing/2014/main" id="{E0576205-E044-A6C3-4D5E-81F96CACF30B}"/>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49" name="Ellipsi 148">
              <a:extLst>
                <a:ext uri="{FF2B5EF4-FFF2-40B4-BE49-F238E27FC236}">
                  <a16:creationId xmlns:a16="http://schemas.microsoft.com/office/drawing/2014/main" id="{BEE3A6B1-5B2A-A356-68D3-1EB537D1A521}"/>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cxnSp>
          <p:nvCxnSpPr>
            <p:cNvPr id="150" name="Suora yhdysviiva 149">
              <a:extLst>
                <a:ext uri="{FF2B5EF4-FFF2-40B4-BE49-F238E27FC236}">
                  <a16:creationId xmlns:a16="http://schemas.microsoft.com/office/drawing/2014/main" id="{940FF0B5-F1EA-57CA-ADAF-773519652A77}"/>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51" name="Tekstiruutu 150">
              <a:extLst>
                <a:ext uri="{FF2B5EF4-FFF2-40B4-BE49-F238E27FC236}">
                  <a16:creationId xmlns:a16="http://schemas.microsoft.com/office/drawing/2014/main" id="{A1D0A49E-D3BB-BDB9-DFB8-A511F1AB052F}"/>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152" name="Tekstiruutu 151">
              <a:extLst>
                <a:ext uri="{FF2B5EF4-FFF2-40B4-BE49-F238E27FC236}">
                  <a16:creationId xmlns:a16="http://schemas.microsoft.com/office/drawing/2014/main" id="{F59A1383-47D2-3CE0-B8C9-DEE1A5AAC11B}"/>
                </a:ext>
                <a:ext uri="{C183D7F6-B498-43B3-948B-1728B52AA6E4}">
                  <adec:decorative xmlns:adec="http://schemas.microsoft.com/office/drawing/2017/decorative" val="1"/>
                </a:ext>
              </a:extLst>
            </p:cNvPr>
            <p:cNvSpPr txBox="1"/>
            <p:nvPr/>
          </p:nvSpPr>
          <p:spPr>
            <a:xfrm>
              <a:off x="11088955" y="1106829"/>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8" name="Dian numeron paikkamerkki 1">
            <a:extLst>
              <a:ext uri="{FF2B5EF4-FFF2-40B4-BE49-F238E27FC236}">
                <a16:creationId xmlns:a16="http://schemas.microsoft.com/office/drawing/2014/main" id="{8EB783EE-9964-7A02-6EA5-18D1B38E1AF6}"/>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59</a:t>
            </a:fld>
            <a:endParaRPr lang="fi-FI" dirty="0"/>
          </a:p>
        </p:txBody>
      </p:sp>
      <p:pic>
        <p:nvPicPr>
          <p:cNvPr id="4" name="Kuva 3">
            <a:extLst>
              <a:ext uri="{FF2B5EF4-FFF2-40B4-BE49-F238E27FC236}">
                <a16:creationId xmlns:a16="http://schemas.microsoft.com/office/drawing/2014/main" id="{ADE4251C-34B5-B571-34D4-0B91204BFBD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28498487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3" name="Otsikko 1">
            <a:extLst>
              <a:ext uri="{FF2B5EF4-FFF2-40B4-BE49-F238E27FC236}">
                <a16:creationId xmlns:a16="http://schemas.microsoft.com/office/drawing/2014/main" id="{6CA7C595-AC35-4901-F897-3905F068241F}"/>
              </a:ext>
            </a:extLst>
          </p:cNvPr>
          <p:cNvSpPr txBox="1">
            <a:spLocks noGrp="1"/>
          </p:cNvSpPr>
          <p:nvPr>
            <p:ph type="title" idx="4294967295"/>
          </p:nvPr>
        </p:nvSpPr>
        <p:spPr>
          <a:xfrm>
            <a:off x="-4836" y="942672"/>
            <a:ext cx="12192000" cy="221072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9. Energiajärjestelmän suunnittelu, käyttöönotto</a:t>
            </a:r>
            <a:b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b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ja seuranta</a:t>
            </a:r>
            <a:endPar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endParaRPr>
          </a:p>
        </p:txBody>
      </p:sp>
      <p:grpSp>
        <p:nvGrpSpPr>
          <p:cNvPr id="78" name="Ryhmä 77">
            <a:extLst>
              <a:ext uri="{FF2B5EF4-FFF2-40B4-BE49-F238E27FC236}">
                <a16:creationId xmlns:a16="http://schemas.microsoft.com/office/drawing/2014/main" id="{FC69A4C2-42E0-1F13-A34D-A701795FF3A2}"/>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53" name="Kuva 527">
              <a:extLst>
                <a:ext uri="{FF2B5EF4-FFF2-40B4-BE49-F238E27FC236}">
                  <a16:creationId xmlns:a16="http://schemas.microsoft.com/office/drawing/2014/main" id="{71D568B8-F900-CF93-CB77-75D9090177CD}"/>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4" name="Kuva 528">
              <a:extLst>
                <a:ext uri="{FF2B5EF4-FFF2-40B4-BE49-F238E27FC236}">
                  <a16:creationId xmlns:a16="http://schemas.microsoft.com/office/drawing/2014/main" id="{4CC70CCD-4659-0C69-5BAE-8FEBF1F74C66}"/>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5" name="Kuva 527">
              <a:extLst>
                <a:ext uri="{FF2B5EF4-FFF2-40B4-BE49-F238E27FC236}">
                  <a16:creationId xmlns:a16="http://schemas.microsoft.com/office/drawing/2014/main" id="{169722CC-E4E6-42FA-F35E-8C5C4585B9E0}"/>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8714ACEC-C1F7-88D4-F489-645B65C1FAAD}"/>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F87B7493-0BA1-855E-49E4-6D822B5FFF9E}"/>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007D763B-845E-80E6-DBAB-3C15882D464E}"/>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EC53F3CA-B824-BCC1-3EFE-3F5C2D87E9C6}"/>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8A2073F0-1BAA-1575-DAC7-B3DC8D064F23}"/>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3FCD29B6-039D-82D7-9505-8DD694D64D7A}"/>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7ED1219B-768D-345C-86F2-34C1E4CDA95D}"/>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304C7BD4-8907-C892-B1C8-8C18842C6376}"/>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4" name="Google Shape;539;p3">
              <a:extLst>
                <a:ext uri="{FF2B5EF4-FFF2-40B4-BE49-F238E27FC236}">
                  <a16:creationId xmlns:a16="http://schemas.microsoft.com/office/drawing/2014/main" id="{C5DFD167-4A54-524A-8F7E-8EFE8ED8AB2B}"/>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5" name="Google Shape;539;p3">
              <a:extLst>
                <a:ext uri="{FF2B5EF4-FFF2-40B4-BE49-F238E27FC236}">
                  <a16:creationId xmlns:a16="http://schemas.microsoft.com/office/drawing/2014/main" id="{8F4DEDD9-83D5-53B2-E524-EC64DFD26DC4}"/>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6" name="Google Shape;541;p3">
              <a:extLst>
                <a:ext uri="{FF2B5EF4-FFF2-40B4-BE49-F238E27FC236}">
                  <a16:creationId xmlns:a16="http://schemas.microsoft.com/office/drawing/2014/main" id="{06A0B93B-DA3D-D02E-D7AB-DDF2C34B9147}"/>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7" name="Google Shape;543;p3">
              <a:extLst>
                <a:ext uri="{FF2B5EF4-FFF2-40B4-BE49-F238E27FC236}">
                  <a16:creationId xmlns:a16="http://schemas.microsoft.com/office/drawing/2014/main" id="{31A99F19-3725-6206-F788-1B0B9990AD3B}"/>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8" name="Google Shape;545;p3">
              <a:extLst>
                <a:ext uri="{FF2B5EF4-FFF2-40B4-BE49-F238E27FC236}">
                  <a16:creationId xmlns:a16="http://schemas.microsoft.com/office/drawing/2014/main" id="{2AA7DA37-2BC8-8923-C9A2-B2317E2DA2A9}"/>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69" name="Google Shape;547;p3">
              <a:extLst>
                <a:ext uri="{FF2B5EF4-FFF2-40B4-BE49-F238E27FC236}">
                  <a16:creationId xmlns:a16="http://schemas.microsoft.com/office/drawing/2014/main" id="{BFBAF5F0-C5A4-6255-5BC0-208AA073F658}"/>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0" name="Google Shape;549;p3">
              <a:extLst>
                <a:ext uri="{FF2B5EF4-FFF2-40B4-BE49-F238E27FC236}">
                  <a16:creationId xmlns:a16="http://schemas.microsoft.com/office/drawing/2014/main" id="{B21AB8CD-E12F-AAA9-73C3-63CFC4CBEB93}"/>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1" name="Google Shape;551;p3">
              <a:extLst>
                <a:ext uri="{FF2B5EF4-FFF2-40B4-BE49-F238E27FC236}">
                  <a16:creationId xmlns:a16="http://schemas.microsoft.com/office/drawing/2014/main" id="{21E9197A-F8C7-0001-6D3F-5ACBC4B8F1A2}"/>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2" name="Google Shape;553;p3">
              <a:extLst>
                <a:ext uri="{FF2B5EF4-FFF2-40B4-BE49-F238E27FC236}">
                  <a16:creationId xmlns:a16="http://schemas.microsoft.com/office/drawing/2014/main" id="{47889BB0-7E37-F871-76EF-C457A85EEAF2}"/>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3" name="Google Shape;555;p3">
              <a:extLst>
                <a:ext uri="{FF2B5EF4-FFF2-40B4-BE49-F238E27FC236}">
                  <a16:creationId xmlns:a16="http://schemas.microsoft.com/office/drawing/2014/main" id="{9DF7111A-65BB-1984-267A-12F55BDE22D1}"/>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4" name="Google Shape;557;p3">
              <a:extLst>
                <a:ext uri="{FF2B5EF4-FFF2-40B4-BE49-F238E27FC236}">
                  <a16:creationId xmlns:a16="http://schemas.microsoft.com/office/drawing/2014/main" id="{08D33F7E-EBED-492C-499F-C819EFB15580}"/>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5" name="Kuva 74">
              <a:extLst>
                <a:ext uri="{FF2B5EF4-FFF2-40B4-BE49-F238E27FC236}">
                  <a16:creationId xmlns:a16="http://schemas.microsoft.com/office/drawing/2014/main" id="{D633D1A3-19D9-203D-9E1E-D8023B28661A}"/>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6" name="Kuva 75">
              <a:extLst>
                <a:ext uri="{FF2B5EF4-FFF2-40B4-BE49-F238E27FC236}">
                  <a16:creationId xmlns:a16="http://schemas.microsoft.com/office/drawing/2014/main" id="{30B3FFF8-DF28-E0D3-BDAE-0F6A8C8A6B6B}"/>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8399561" y="5796001"/>
              <a:ext cx="587516" cy="500713"/>
            </a:xfrm>
            <a:prstGeom prst="rect">
              <a:avLst/>
            </a:prstGeom>
          </p:spPr>
        </p:pic>
      </p:grpSp>
    </p:spTree>
    <p:extLst>
      <p:ext uri="{BB962C8B-B14F-4D97-AF65-F5344CB8AC3E}">
        <p14:creationId xmlns:p14="http://schemas.microsoft.com/office/powerpoint/2010/main" val="60277363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9B07F14-B044-3BD7-D5C0-A779E8F18889}"/>
              </a:ext>
            </a:extLst>
          </p:cNvPr>
          <p:cNvSpPr>
            <a:spLocks noGrp="1"/>
          </p:cNvSpPr>
          <p:nvPr>
            <p:ph type="title"/>
          </p:nvPr>
        </p:nvSpPr>
        <p:spPr>
          <a:xfrm>
            <a:off x="0" y="539999"/>
            <a:ext cx="11650413" cy="916353"/>
          </a:xfrm>
        </p:spPr>
        <p:txBody>
          <a:bodyPr/>
          <a:lstStyle/>
          <a:p>
            <a:r>
              <a:rPr lang="fi-FI" dirty="0"/>
              <a:t>Johdanto </a:t>
            </a:r>
            <a:r>
              <a:rPr lang="fi-FI" dirty="0">
                <a:ea typeface="Calibri" panose="020F0502020204030204"/>
                <a:cs typeface="Calibri" panose="020F0502020204030204"/>
              </a:rPr>
              <a:t>– e</a:t>
            </a:r>
            <a:r>
              <a:rPr lang="fi-FI" dirty="0"/>
              <a:t>nergiajärjestelmän suunnittelu </a:t>
            </a:r>
            <a:br>
              <a:rPr lang="fi-FI" dirty="0"/>
            </a:br>
            <a:r>
              <a:rPr lang="fi-FI" dirty="0"/>
              <a:t>ja </a:t>
            </a:r>
            <a:r>
              <a:rPr lang="fi-FI" dirty="0">
                <a:ea typeface="Lato Black"/>
                <a:cs typeface="Lato Black"/>
              </a:rPr>
              <a:t>aluehankkeen yhteensovittaminen</a:t>
            </a:r>
            <a:br>
              <a:rPr lang="fi-FI" dirty="0">
                <a:latin typeface="Calibri Light"/>
                <a:ea typeface="Calibri Light"/>
                <a:cs typeface="Calibri Light"/>
              </a:rPr>
            </a:br>
            <a:endParaRPr lang="fi-FI" dirty="0"/>
          </a:p>
        </p:txBody>
      </p:sp>
      <p:sp>
        <p:nvSpPr>
          <p:cNvPr id="3" name="Sisällön paikkamerkki 2">
            <a:extLst>
              <a:ext uri="{FF2B5EF4-FFF2-40B4-BE49-F238E27FC236}">
                <a16:creationId xmlns:a16="http://schemas.microsoft.com/office/drawing/2014/main" id="{5A06468E-9799-F5C1-3407-EC2D2D198A20}"/>
              </a:ext>
            </a:extLst>
          </p:cNvPr>
          <p:cNvSpPr>
            <a:spLocks noGrp="1"/>
          </p:cNvSpPr>
          <p:nvPr>
            <p:ph idx="1"/>
          </p:nvPr>
        </p:nvSpPr>
        <p:spPr>
          <a:xfrm>
            <a:off x="720000" y="1573700"/>
            <a:ext cx="11039878" cy="946725"/>
          </a:xfrm>
        </p:spPr>
        <p:txBody>
          <a:bodyPr/>
          <a:lstStyle/>
          <a:p>
            <a:pPr>
              <a:spcBef>
                <a:spcPts val="0"/>
              </a:spcBef>
              <a:spcAft>
                <a:spcPts val="800"/>
              </a:spcAft>
            </a:pPr>
            <a:r>
              <a:rPr lang="fi-FI" sz="1400" dirty="0">
                <a:ea typeface="Aptos"/>
                <a:cs typeface="Aptos"/>
              </a:rPr>
              <a:t>Alueellinen energiajärjestelmä tulee suunnitella osana aluehanketta jo kaavoitus- ja hankesuunnitteluvaiheessa. Tavoitteena on varmistaa, että energiaratkaisu, rakennukset ja alueinfra muodostavat teknisesti, taloudellisesti ja aikataulullisesti toimivan kokonaisuuden.</a:t>
            </a:r>
            <a:r>
              <a:rPr lang="fi-FI" sz="1400" dirty="0"/>
              <a:t> Suunnitelmien toteutus vaihtelee aina hankkeiden mukaan ja esim. tekninen hankesuunnitelma voidaan joskus jättää tekemättä ja siirtyä suoraan toteutus-suunnitteluun.</a:t>
            </a:r>
            <a:endParaRPr lang="fi-FI" sz="1400" dirty="0">
              <a:ea typeface="Calibri"/>
              <a:cs typeface="Calibri"/>
            </a:endParaRPr>
          </a:p>
        </p:txBody>
      </p:sp>
      <p:sp>
        <p:nvSpPr>
          <p:cNvPr id="7" name="Tekstiruutu 6">
            <a:extLst>
              <a:ext uri="{FF2B5EF4-FFF2-40B4-BE49-F238E27FC236}">
                <a16:creationId xmlns:a16="http://schemas.microsoft.com/office/drawing/2014/main" id="{CDD1C77D-1902-F61F-D8B5-7E8419EAC652}"/>
              </a:ext>
            </a:extLst>
          </p:cNvPr>
          <p:cNvSpPr txBox="1"/>
          <p:nvPr/>
        </p:nvSpPr>
        <p:spPr>
          <a:xfrm>
            <a:off x="720000" y="2609721"/>
            <a:ext cx="4910278" cy="3902735"/>
          </a:xfrm>
          <a:prstGeom prst="rect">
            <a:avLst/>
          </a:prstGeom>
          <a:noFill/>
        </p:spPr>
        <p:txBody>
          <a:bodyPr wrap="square" lIns="0" tIns="0" rIns="0" bIns="0">
            <a:noAutofit/>
          </a:bodyPr>
          <a:lstStyle/>
          <a:p>
            <a:pPr indent="-228600">
              <a:spcAft>
                <a:spcPts val="600"/>
              </a:spcAft>
            </a:pPr>
            <a:r>
              <a:rPr lang="fi-FI" sz="1400" b="1" noProof="0" dirty="0">
                <a:latin typeface="Lato" panose="020F0502020204030203" pitchFamily="34" charset="77"/>
              </a:rPr>
              <a:t>Suunnittelu aloitetaan ajoissa</a:t>
            </a:r>
            <a:endParaRPr lang="fi-FI" sz="1400" b="1" noProof="0" dirty="0">
              <a:latin typeface="Lato" panose="020F0502020204030203" pitchFamily="34" charset="77"/>
              <a:ea typeface="Calibri"/>
              <a:cs typeface="Calibri"/>
            </a:endParaRPr>
          </a:p>
          <a:p>
            <a:pPr marL="288000" indent="-144000">
              <a:lnSpc>
                <a:spcPts val="1700"/>
              </a:lnSpc>
              <a:spcAft>
                <a:spcPts val="300"/>
              </a:spcAft>
              <a:buSzPct val="120000"/>
              <a:buFont typeface="Arial"/>
              <a:buChar char="•"/>
            </a:pPr>
            <a:r>
              <a:rPr lang="fi-FI" sz="1400" noProof="0" dirty="0">
                <a:latin typeface="Lato" panose="020F0502020204030203" pitchFamily="34" charset="77"/>
              </a:rPr>
              <a:t>Kaavoituksessa ja hankesuunnittelussa varataan tilat energiakeskukselle, kaivokentille ja putkireiteille. </a:t>
            </a:r>
            <a:endParaRPr lang="fi-FI" sz="1400" noProof="0" dirty="0">
              <a:latin typeface="Lato" panose="020F0502020204030203" pitchFamily="34" charset="77"/>
              <a:ea typeface="Calibri" panose="020F0502020204030204"/>
              <a:cs typeface="Calibri" panose="020F0502020204030204"/>
            </a:endParaRPr>
          </a:p>
          <a:p>
            <a:pPr marL="288000" indent="-144000">
              <a:lnSpc>
                <a:spcPts val="1700"/>
              </a:lnSpc>
              <a:spcAft>
                <a:spcPts val="300"/>
              </a:spcAft>
              <a:buSzPct val="120000"/>
              <a:buFont typeface="Arial"/>
              <a:buChar char="•"/>
            </a:pPr>
            <a:r>
              <a:rPr lang="fi-FI" sz="1400" noProof="0" dirty="0">
                <a:latin typeface="Lato" panose="020F0502020204030203" pitchFamily="34" charset="77"/>
              </a:rPr>
              <a:t>Varhainen suunnittelu pitää vaihtoehdot avoimina ja </a:t>
            </a:r>
            <a:br>
              <a:rPr lang="fi-FI" sz="1400" noProof="0" dirty="0">
                <a:latin typeface="Lato" panose="020F0502020204030203" pitchFamily="34" charset="77"/>
              </a:rPr>
            </a:br>
            <a:r>
              <a:rPr lang="fi-FI" sz="1400" noProof="0" dirty="0">
                <a:latin typeface="Lato" panose="020F0502020204030203" pitchFamily="34" charset="77"/>
              </a:rPr>
              <a:t>ehkäisee myöhempiä muutostarpeita. </a:t>
            </a:r>
            <a:endParaRPr lang="fi-FI" sz="1400" noProof="0" dirty="0">
              <a:latin typeface="Lato" panose="020F0502020204030203" pitchFamily="34" charset="77"/>
              <a:ea typeface="Calibri" panose="020F0502020204030204"/>
              <a:cs typeface="Calibri" panose="020F0502020204030204"/>
            </a:endParaRPr>
          </a:p>
          <a:p>
            <a:pPr marL="288000" indent="-144000">
              <a:lnSpc>
                <a:spcPts val="1700"/>
              </a:lnSpc>
              <a:spcAft>
                <a:spcPts val="300"/>
              </a:spcAft>
              <a:buSzPct val="120000"/>
              <a:buFont typeface="Arial"/>
              <a:buChar char="•"/>
            </a:pPr>
            <a:r>
              <a:rPr lang="fi-FI" sz="1400" noProof="0" dirty="0">
                <a:latin typeface="Lato" panose="020F0502020204030203" pitchFamily="34" charset="77"/>
              </a:rPr>
              <a:t>Energiajärjestelmä määrittää reunaehtoja rakennusten </a:t>
            </a:r>
            <a:br>
              <a:rPr lang="fi-FI" sz="1400" noProof="0" dirty="0">
                <a:latin typeface="Lato" panose="020F0502020204030203" pitchFamily="34" charset="77"/>
              </a:rPr>
            </a:br>
            <a:r>
              <a:rPr lang="fi-FI" sz="1400" noProof="0" dirty="0">
                <a:latin typeface="Lato" panose="020F0502020204030203" pitchFamily="34" charset="77"/>
              </a:rPr>
              <a:t>LVI-ratkaisuille, tontinkäytölle ja teknisille tilavarauksille. </a:t>
            </a:r>
            <a:endParaRPr lang="fi-FI" sz="1400" noProof="0" dirty="0">
              <a:latin typeface="Lato" panose="020F0502020204030203" pitchFamily="34" charset="77"/>
              <a:ea typeface="Calibri" panose="020F0502020204030204"/>
              <a:cs typeface="Calibri" panose="020F0502020204030204"/>
            </a:endParaRPr>
          </a:p>
          <a:p>
            <a:pPr marL="457200">
              <a:lnSpc>
                <a:spcPts val="1700"/>
              </a:lnSpc>
            </a:pPr>
            <a:endParaRPr lang="fi-FI" sz="1400" noProof="0" dirty="0">
              <a:latin typeface="Lato" panose="020F0502020204030203" pitchFamily="34" charset="77"/>
              <a:ea typeface="Calibri" panose="020F0502020204030204"/>
              <a:cs typeface="Calibri" panose="020F0502020204030204"/>
            </a:endParaRPr>
          </a:p>
          <a:p>
            <a:pPr indent="-228600">
              <a:spcAft>
                <a:spcPts val="600"/>
              </a:spcAft>
            </a:pPr>
            <a:r>
              <a:rPr lang="fi-FI" sz="1400" b="1" dirty="0">
                <a:latin typeface="Lato" panose="020F0502020204030203" pitchFamily="34" charset="77"/>
              </a:rPr>
              <a:t>Yhteensovitus tehdään koko hankkeen ajan</a:t>
            </a:r>
          </a:p>
          <a:p>
            <a:pPr marL="288000" indent="-144000">
              <a:lnSpc>
                <a:spcPts val="1700"/>
              </a:lnSpc>
              <a:spcAft>
                <a:spcPts val="300"/>
              </a:spcAft>
              <a:buSzPct val="120000"/>
              <a:buFont typeface="Arial"/>
              <a:buChar char="•"/>
            </a:pPr>
            <a:r>
              <a:rPr lang="fi-FI" sz="1400" dirty="0">
                <a:latin typeface="Lato" panose="020F0502020204030203" pitchFamily="34" charset="77"/>
              </a:rPr>
              <a:t>Energiajärjestelmä sovitetaan yhteen rakennusten, katujen, putkistojen ja muun alueinfran suunnittelun kanssa. </a:t>
            </a:r>
          </a:p>
          <a:p>
            <a:pPr marL="288000" indent="-144000">
              <a:lnSpc>
                <a:spcPts val="1700"/>
              </a:lnSpc>
              <a:spcAft>
                <a:spcPts val="300"/>
              </a:spcAft>
              <a:buSzPct val="120000"/>
              <a:buFont typeface="Arial"/>
              <a:buChar char="•"/>
            </a:pPr>
            <a:r>
              <a:rPr lang="fi-FI" sz="1400" dirty="0">
                <a:latin typeface="Lato" panose="020F0502020204030203" pitchFamily="34" charset="77"/>
              </a:rPr>
              <a:t>Samanaikainen katu- ja putkirakentaminen voi tuoda kustannussäästöjä, mutta edellyttää varhaisia päätöksiä </a:t>
            </a:r>
            <a:br>
              <a:rPr lang="fi-FI" sz="1400" dirty="0">
                <a:latin typeface="Lato" panose="020F0502020204030203" pitchFamily="34" charset="77"/>
              </a:rPr>
            </a:br>
            <a:r>
              <a:rPr lang="fi-FI" sz="1400" dirty="0">
                <a:latin typeface="Lato" panose="020F0502020204030203" pitchFamily="34" charset="77"/>
              </a:rPr>
              <a:t>ja investointeja. </a:t>
            </a:r>
          </a:p>
          <a:p>
            <a:pPr marL="288000" indent="-144000">
              <a:lnSpc>
                <a:spcPts val="1700"/>
              </a:lnSpc>
              <a:spcAft>
                <a:spcPts val="300"/>
              </a:spcAft>
              <a:buSzPct val="120000"/>
              <a:buFont typeface="Arial"/>
              <a:buChar char="•"/>
            </a:pPr>
            <a:r>
              <a:rPr lang="fi-FI" sz="1400" dirty="0">
                <a:latin typeface="Lato" panose="020F0502020204030203" pitchFamily="34" charset="77"/>
              </a:rPr>
              <a:t>Mitoitusta, aikatauluja ja urakkarajoja päivitetään hankkeen tarkentuessa. </a:t>
            </a:r>
          </a:p>
        </p:txBody>
      </p:sp>
      <p:sp>
        <p:nvSpPr>
          <p:cNvPr id="9" name="Tekstiruutu 8">
            <a:extLst>
              <a:ext uri="{FF2B5EF4-FFF2-40B4-BE49-F238E27FC236}">
                <a16:creationId xmlns:a16="http://schemas.microsoft.com/office/drawing/2014/main" id="{16E4DD00-272E-396A-E4A5-DF9978D9DC4C}"/>
              </a:ext>
            </a:extLst>
          </p:cNvPr>
          <p:cNvSpPr txBox="1"/>
          <p:nvPr/>
        </p:nvSpPr>
        <p:spPr>
          <a:xfrm>
            <a:off x="5752618" y="2609721"/>
            <a:ext cx="6293671" cy="3902735"/>
          </a:xfrm>
          <a:prstGeom prst="rect">
            <a:avLst/>
          </a:prstGeom>
          <a:noFill/>
        </p:spPr>
        <p:txBody>
          <a:bodyPr wrap="square" lIns="0" tIns="0" rIns="0" bIns="0">
            <a:noAutofit/>
          </a:bodyPr>
          <a:lstStyle/>
          <a:p>
            <a:pPr indent="-228600">
              <a:spcAft>
                <a:spcPts val="600"/>
              </a:spcAft>
            </a:pPr>
            <a:r>
              <a:rPr lang="fi-FI" sz="1400" b="1" dirty="0">
                <a:latin typeface="Lato" panose="020F0502020204030203" pitchFamily="34" charset="77"/>
              </a:rPr>
              <a:t>Ratkaisujärjestys ohjaa toteutusta</a:t>
            </a:r>
          </a:p>
          <a:p>
            <a:pPr marL="288000" indent="-144000">
              <a:lnSpc>
                <a:spcPts val="1700"/>
              </a:lnSpc>
              <a:spcAft>
                <a:spcPts val="300"/>
              </a:spcAft>
              <a:buSzPct val="120000"/>
              <a:buFont typeface="Arial"/>
              <a:buChar char="•"/>
            </a:pPr>
            <a:r>
              <a:rPr lang="fi-FI" sz="1400" dirty="0">
                <a:latin typeface="Lato" panose="020F0502020204030203" pitchFamily="34" charset="77"/>
              </a:rPr>
              <a:t>Rakennukset ensin (tyypillinen ratkaisu): joustavampi kiinteistökohtaisille ratkaisuille, mutta voi kaventaa alueellisen energiajärjestelmän mahdollisuuksia. </a:t>
            </a:r>
          </a:p>
          <a:p>
            <a:pPr marL="288000" indent="-144000">
              <a:lnSpc>
                <a:spcPts val="1700"/>
              </a:lnSpc>
              <a:spcAft>
                <a:spcPts val="300"/>
              </a:spcAft>
              <a:buSzPct val="120000"/>
              <a:buFont typeface="Arial"/>
              <a:buChar char="•"/>
            </a:pPr>
            <a:r>
              <a:rPr lang="fi-FI" sz="1400" dirty="0">
                <a:latin typeface="Lato" panose="020F0502020204030203" pitchFamily="34" charset="77"/>
              </a:rPr>
              <a:t>Energiajärjestelmä ensin: selkeämpi kokonaisratkaisu ja vähemmän </a:t>
            </a:r>
            <a:r>
              <a:rPr lang="fi-FI" sz="1400" dirty="0" err="1">
                <a:latin typeface="Lato" panose="020F0502020204030203" pitchFamily="34" charset="77"/>
              </a:rPr>
              <a:t>myöhem</a:t>
            </a:r>
            <a:r>
              <a:rPr lang="fi-FI" sz="1400" dirty="0">
                <a:latin typeface="Lato" panose="020F0502020204030203" pitchFamily="34" charset="77"/>
              </a:rPr>
              <a:t>-pää yhteensovitusta, mutta vaatii ripeää kaavoitus- ja hankesuunnittelua.</a:t>
            </a:r>
          </a:p>
          <a:p>
            <a:pPr marL="457200"/>
            <a:endParaRPr lang="fi-FI" sz="1400" dirty="0">
              <a:latin typeface="Lato" panose="020F0502020204030203" pitchFamily="34" charset="77"/>
              <a:cs typeface="Calibri" panose="020F0502020204030204"/>
            </a:endParaRPr>
          </a:p>
          <a:p>
            <a:pPr indent="-228600">
              <a:spcAft>
                <a:spcPts val="600"/>
              </a:spcAft>
            </a:pPr>
            <a:r>
              <a:rPr lang="fi-FI" sz="1400" b="1" dirty="0">
                <a:latin typeface="Lato" panose="020F0502020204030203" pitchFamily="34" charset="77"/>
              </a:rPr>
              <a:t>Vastuut ja rajapinnat sovitaan ajoissa</a:t>
            </a:r>
          </a:p>
          <a:p>
            <a:pPr marL="288000" indent="-144000">
              <a:lnSpc>
                <a:spcPts val="1700"/>
              </a:lnSpc>
              <a:spcAft>
                <a:spcPts val="300"/>
              </a:spcAft>
              <a:buSzPct val="120000"/>
              <a:buFont typeface="Arial"/>
              <a:buChar char="•"/>
            </a:pPr>
            <a:r>
              <a:rPr lang="fi-FI" sz="1400" dirty="0">
                <a:latin typeface="Lato" panose="020F0502020204030203" pitchFamily="34" charset="77"/>
              </a:rPr>
              <a:t>Energiapalveluntoimittaja vastaa teknisestä suunnittelusta hankinta-</a:t>
            </a:r>
            <a:br>
              <a:rPr lang="fi-FI" sz="1400" dirty="0">
                <a:latin typeface="Lato" panose="020F0502020204030203" pitchFamily="34" charset="77"/>
              </a:rPr>
            </a:br>
            <a:r>
              <a:rPr lang="fi-FI" sz="1400" dirty="0">
                <a:latin typeface="Lato" panose="020F0502020204030203" pitchFamily="34" charset="77"/>
              </a:rPr>
              <a:t>päätöksen jälkeen. </a:t>
            </a:r>
          </a:p>
          <a:p>
            <a:pPr marL="288000" indent="-144000">
              <a:lnSpc>
                <a:spcPts val="1700"/>
              </a:lnSpc>
              <a:spcAft>
                <a:spcPts val="300"/>
              </a:spcAft>
              <a:buSzPct val="120000"/>
              <a:buFont typeface="Arial"/>
              <a:buChar char="•"/>
            </a:pPr>
            <a:r>
              <a:rPr lang="fi-FI" sz="1400" dirty="0">
                <a:latin typeface="Lato" panose="020F0502020204030203" pitchFamily="34" charset="77"/>
              </a:rPr>
              <a:t>Tilaaja varmistaa yhteensovituksen muun suunnittelun ja rakentamisen </a:t>
            </a:r>
            <a:br>
              <a:rPr lang="fi-FI" sz="1400" dirty="0">
                <a:latin typeface="Lato" panose="020F0502020204030203" pitchFamily="34" charset="77"/>
              </a:rPr>
            </a:br>
            <a:r>
              <a:rPr lang="fi-FI" sz="1400" dirty="0">
                <a:latin typeface="Lato" panose="020F0502020204030203" pitchFamily="34" charset="77"/>
              </a:rPr>
              <a:t>kanssa. </a:t>
            </a:r>
          </a:p>
          <a:p>
            <a:pPr marL="288000" indent="-144000">
              <a:lnSpc>
                <a:spcPts val="1700"/>
              </a:lnSpc>
              <a:spcAft>
                <a:spcPts val="300"/>
              </a:spcAft>
              <a:buSzPct val="120000"/>
              <a:buFont typeface="Arial"/>
              <a:buChar char="•"/>
            </a:pPr>
            <a:r>
              <a:rPr lang="fi-FI" sz="1400" dirty="0">
                <a:latin typeface="Lato" panose="020F0502020204030203" pitchFamily="34" charset="77"/>
              </a:rPr>
              <a:t>Sopimuksissa määritellään energiakeskuksen rakennusvastuu sekä </a:t>
            </a:r>
            <a:br>
              <a:rPr lang="fi-FI" sz="1400" dirty="0">
                <a:latin typeface="Lato" panose="020F0502020204030203" pitchFamily="34" charset="77"/>
              </a:rPr>
            </a:br>
            <a:r>
              <a:rPr lang="fi-FI" sz="1400" dirty="0">
                <a:latin typeface="Lato" panose="020F0502020204030203" pitchFamily="34" charset="77"/>
              </a:rPr>
              <a:t>suunnittelu- ja urakkarajat tontin, kiinteistön ja energiakeskuksen välillä. </a:t>
            </a:r>
          </a:p>
          <a:p>
            <a:pPr marL="288000" indent="-144000">
              <a:lnSpc>
                <a:spcPts val="1700"/>
              </a:lnSpc>
              <a:spcAft>
                <a:spcPts val="300"/>
              </a:spcAft>
              <a:buSzPct val="120000"/>
              <a:buFont typeface="Arial"/>
              <a:buChar char="•"/>
            </a:pPr>
            <a:r>
              <a:rPr lang="fi-FI" sz="1400" dirty="0">
                <a:latin typeface="Lato" panose="020F0502020204030203" pitchFamily="34" charset="77"/>
              </a:rPr>
              <a:t>Palveluntuottajan osallistuminen alueen suunnittelu- ja rakentamis-palavereihin sovitaan osaksi hankkeen johtamista. </a:t>
            </a:r>
          </a:p>
        </p:txBody>
      </p:sp>
      <p:sp>
        <p:nvSpPr>
          <p:cNvPr id="4" name="Dian numeron paikkamerkki 1">
            <a:extLst>
              <a:ext uri="{FF2B5EF4-FFF2-40B4-BE49-F238E27FC236}">
                <a16:creationId xmlns:a16="http://schemas.microsoft.com/office/drawing/2014/main" id="{755990D5-0051-D64B-EE40-E2EA0FB01310}"/>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61</a:t>
            </a:fld>
            <a:endParaRPr lang="fi-FI" dirty="0"/>
          </a:p>
        </p:txBody>
      </p:sp>
      <p:pic>
        <p:nvPicPr>
          <p:cNvPr id="5" name="Kuva 4">
            <a:extLst>
              <a:ext uri="{FF2B5EF4-FFF2-40B4-BE49-F238E27FC236}">
                <a16:creationId xmlns:a16="http://schemas.microsoft.com/office/drawing/2014/main" id="{5B8BFE1C-C9BC-BDF4-C696-1E5B5CD83FA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16614392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7725FEB-13F9-C7D6-B28D-42B7D3DC9EE7}"/>
              </a:ext>
            </a:extLst>
          </p:cNvPr>
          <p:cNvSpPr>
            <a:spLocks noGrp="1"/>
          </p:cNvSpPr>
          <p:nvPr>
            <p:ph type="title"/>
          </p:nvPr>
        </p:nvSpPr>
        <p:spPr/>
        <p:txBody>
          <a:bodyPr/>
          <a:lstStyle/>
          <a:p>
            <a:r>
              <a:rPr lang="fi-FI" dirty="0">
                <a:ea typeface="Lato Black"/>
                <a:cs typeface="Lato Black"/>
              </a:rPr>
              <a:t>Hankesuunnitelma</a:t>
            </a:r>
            <a:endParaRPr lang="fi-FI" dirty="0"/>
          </a:p>
        </p:txBody>
      </p:sp>
      <p:sp>
        <p:nvSpPr>
          <p:cNvPr id="5" name="Sisällön paikkamerkki 4">
            <a:extLst>
              <a:ext uri="{FF2B5EF4-FFF2-40B4-BE49-F238E27FC236}">
                <a16:creationId xmlns:a16="http://schemas.microsoft.com/office/drawing/2014/main" id="{7E1959B6-8CB2-ECF8-8768-D4BC767EEA3A}"/>
              </a:ext>
            </a:extLst>
          </p:cNvPr>
          <p:cNvSpPr>
            <a:spLocks noGrp="1"/>
          </p:cNvSpPr>
          <p:nvPr>
            <p:ph idx="1"/>
          </p:nvPr>
        </p:nvSpPr>
        <p:spPr>
          <a:xfrm>
            <a:off x="720001" y="1440000"/>
            <a:ext cx="7845266" cy="486030"/>
          </a:xfrm>
        </p:spPr>
        <p:txBody>
          <a:bodyPr/>
          <a:lstStyle/>
          <a:p>
            <a:pPr>
              <a:lnSpc>
                <a:spcPts val="1700"/>
              </a:lnSpc>
              <a:spcBef>
                <a:spcPts val="0"/>
              </a:spcBef>
              <a:spcAft>
                <a:spcPts val="1700"/>
              </a:spcAft>
            </a:pPr>
            <a:r>
              <a:rPr lang="fi-FI" sz="1400" dirty="0">
                <a:ea typeface="Calibri"/>
                <a:cs typeface="Calibri"/>
              </a:rPr>
              <a:t>Hankesuunnitelma kertoo ”mitä ja miksi”, kun taas tekninen hankesuunnitelma vastaa kysymyksiin </a:t>
            </a:r>
            <a:br>
              <a:rPr lang="fi-FI" sz="1400" dirty="0">
                <a:ea typeface="Calibri"/>
                <a:cs typeface="Calibri"/>
              </a:rPr>
            </a:br>
            <a:r>
              <a:rPr lang="fi-FI" sz="1400" dirty="0">
                <a:ea typeface="Calibri"/>
                <a:cs typeface="Calibri"/>
              </a:rPr>
              <a:t>”miten ja millä resursseilla”. Tekninen hankesuunnitelma on ”asiantuntijan työkalu” toteutukseen.</a:t>
            </a:r>
            <a:endParaRPr lang="fi-FI" sz="1400" dirty="0"/>
          </a:p>
        </p:txBody>
      </p:sp>
      <p:sp>
        <p:nvSpPr>
          <p:cNvPr id="18" name="Suorakulmio 17">
            <a:extLst>
              <a:ext uri="{FF2B5EF4-FFF2-40B4-BE49-F238E27FC236}">
                <a16:creationId xmlns:a16="http://schemas.microsoft.com/office/drawing/2014/main" id="{CEF08D0E-529A-6B49-D800-DC386F668D89}"/>
              </a:ext>
              <a:ext uri="{C183D7F6-B498-43B3-948B-1728B52AA6E4}">
                <adec:decorative xmlns:adec="http://schemas.microsoft.com/office/drawing/2017/decorative" val="1"/>
              </a:ext>
            </a:extLst>
          </p:cNvPr>
          <p:cNvSpPr/>
          <p:nvPr/>
        </p:nvSpPr>
        <p:spPr>
          <a:xfrm>
            <a:off x="0" y="3649976"/>
            <a:ext cx="12192000" cy="3227872"/>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xtBox 7">
            <a:extLst>
              <a:ext uri="{FF2B5EF4-FFF2-40B4-BE49-F238E27FC236}">
                <a16:creationId xmlns:a16="http://schemas.microsoft.com/office/drawing/2014/main" id="{928AE41B-3F03-2BF8-14FD-4698918ABE7B}"/>
              </a:ext>
            </a:extLst>
          </p:cNvPr>
          <p:cNvSpPr txBox="1"/>
          <p:nvPr/>
        </p:nvSpPr>
        <p:spPr>
          <a:xfrm>
            <a:off x="720000" y="2119964"/>
            <a:ext cx="7440153" cy="4504086"/>
          </a:xfrm>
          <a:prstGeom prst="rect">
            <a:avLst/>
          </a:prstGeom>
          <a:noFill/>
        </p:spPr>
        <p:txBody>
          <a:bodyPr wrap="square" lIns="0" tIns="0" rIns="0" bIns="0" anchor="t">
            <a:noAutofit/>
          </a:bodyPr>
          <a:lstStyle/>
          <a:p>
            <a:pPr indent="0">
              <a:lnSpc>
                <a:spcPts val="1700"/>
              </a:lnSpc>
              <a:spcAft>
                <a:spcPts val="600"/>
              </a:spcAft>
              <a:buNone/>
            </a:pPr>
            <a:r>
              <a:rPr lang="fi-FI" sz="1400" b="1" noProof="0" dirty="0">
                <a:latin typeface="Lato" panose="020F0502020204030203" pitchFamily="34" charset="77"/>
              </a:rPr>
              <a:t>Hankesuunnitelma</a:t>
            </a:r>
            <a:endParaRPr lang="en-US" sz="1400" dirty="0">
              <a:latin typeface="Lato" panose="020F0502020204030203" pitchFamily="34" charset="77"/>
            </a:endParaRPr>
          </a:p>
          <a:p>
            <a:pPr indent="0">
              <a:lnSpc>
                <a:spcPts val="1700"/>
              </a:lnSpc>
              <a:spcAft>
                <a:spcPts val="1200"/>
              </a:spcAft>
              <a:buNone/>
            </a:pPr>
            <a:r>
              <a:rPr lang="fi-FI" sz="1400" noProof="0" dirty="0">
                <a:latin typeface="Lato" panose="020F0502020204030203" pitchFamily="34" charset="77"/>
              </a:rPr>
              <a:t>Hankesuunnitelma on yleisnimitys dokumentille, jossa kuvataan suunniteltavan hankkeen </a:t>
            </a:r>
            <a:br>
              <a:rPr lang="fi-FI" sz="1400" noProof="0" dirty="0">
                <a:latin typeface="Lato" panose="020F0502020204030203" pitchFamily="34" charset="77"/>
              </a:rPr>
            </a:br>
            <a:r>
              <a:rPr lang="fi-FI" sz="1400" noProof="0" dirty="0">
                <a:latin typeface="Lato" panose="020F0502020204030203" pitchFamily="34" charset="77"/>
              </a:rPr>
              <a:t>(esim. rakennus-, kehitys- tai investointihanke) tavoitteet, tarpeet, toteutusvaihtoehdot, laajuus, aikataulu, kustannukset, rahoitus, riskit sekä organisaatio ja päätöksenteko. Hankesuunnitelma on siis yleistason suunnittelu- ja päätöksentekodokumentti, joka toimii </a:t>
            </a:r>
            <a:r>
              <a:rPr lang="fi-FI" sz="1400" dirty="0">
                <a:latin typeface="Lato" panose="020F0502020204030203" pitchFamily="34" charset="77"/>
                <a:ea typeface="Calibri"/>
                <a:cs typeface="Calibri"/>
              </a:rPr>
              <a:t>”</a:t>
            </a:r>
            <a:r>
              <a:rPr lang="fi-FI" sz="1400" noProof="0" dirty="0">
                <a:latin typeface="Lato" panose="020F0502020204030203" pitchFamily="34" charset="77"/>
              </a:rPr>
              <a:t>toiminnallisena raamina” hankkeen käynnistämiseksi.</a:t>
            </a:r>
            <a:endParaRPr lang="fi-FI" sz="1400" noProof="0" dirty="0">
              <a:latin typeface="Lato" panose="020F0502020204030203" pitchFamily="34" charset="77"/>
              <a:ea typeface="Calibri" panose="020F0502020204030204"/>
              <a:cs typeface="Calibri" panose="020F0502020204030204"/>
            </a:endParaRPr>
          </a:p>
          <a:p>
            <a:pPr indent="0">
              <a:spcBef>
                <a:spcPts val="1000"/>
              </a:spcBef>
              <a:spcAft>
                <a:spcPts val="300"/>
              </a:spcAft>
              <a:buNone/>
            </a:pPr>
            <a:r>
              <a:rPr lang="fi-FI" sz="1400" b="1" noProof="0" dirty="0">
                <a:latin typeface="Lato" panose="020F0502020204030203" pitchFamily="34" charset="77"/>
              </a:rPr>
              <a:t>Yleisen hankesuunnitelman keskeinen sisältö (energiapalvelunäkökulma):</a:t>
            </a:r>
            <a:endParaRPr lang="fi-FI" sz="1400" noProof="0" dirty="0">
              <a:latin typeface="Lato" panose="020F0502020204030203" pitchFamily="34" charset="77"/>
              <a:ea typeface="Calibri"/>
              <a:cs typeface="Calibri"/>
            </a:endParaRPr>
          </a:p>
          <a:p>
            <a:pPr marL="432000" indent="-216000">
              <a:lnSpc>
                <a:spcPts val="1700"/>
              </a:lnSpc>
              <a:spcBef>
                <a:spcPts val="600"/>
              </a:spcBef>
              <a:buFont typeface="+mj-lt"/>
              <a:buAutoNum type="arabicPeriod"/>
            </a:pPr>
            <a:r>
              <a:rPr lang="fi-FI" sz="1400" noProof="0" dirty="0">
                <a:latin typeface="Lato" panose="020F0502020204030203" pitchFamily="34" charset="77"/>
              </a:rPr>
              <a:t>Hankkeen tausta ja tarve</a:t>
            </a:r>
            <a:r>
              <a:rPr lang="fi-FI" sz="1400" dirty="0">
                <a:latin typeface="Lato" panose="020F0502020204030203" pitchFamily="34" charset="77"/>
              </a:rPr>
              <a:t>.</a:t>
            </a:r>
            <a:endParaRPr lang="fi-FI" sz="1400" noProof="0" dirty="0">
              <a:latin typeface="Lato" panose="020F0502020204030203" pitchFamily="34" charset="77"/>
              <a:ea typeface="Calibri"/>
              <a:cs typeface="Calibri"/>
            </a:endParaRPr>
          </a:p>
          <a:p>
            <a:pPr marL="432000" indent="-216000">
              <a:lnSpc>
                <a:spcPts val="1700"/>
              </a:lnSpc>
              <a:spcBef>
                <a:spcPts val="600"/>
              </a:spcBef>
              <a:buFont typeface="+mj-lt"/>
              <a:buAutoNum type="arabicPeriod"/>
            </a:pPr>
            <a:r>
              <a:rPr lang="fi-FI" sz="1400" noProof="0" dirty="0">
                <a:latin typeface="Lato" panose="020F0502020204030203" pitchFamily="34" charset="77"/>
              </a:rPr>
              <a:t>Hankkeen tavoitteet ja perustelut</a:t>
            </a:r>
            <a:r>
              <a:rPr lang="fi-FI" sz="1400" dirty="0">
                <a:latin typeface="Lato" panose="020F0502020204030203" pitchFamily="34" charset="77"/>
              </a:rPr>
              <a:t>.</a:t>
            </a:r>
            <a:endParaRPr lang="fi-FI" sz="1400" noProof="0" dirty="0">
              <a:latin typeface="Lato" panose="020F0502020204030203" pitchFamily="34" charset="77"/>
              <a:ea typeface="Calibri"/>
              <a:cs typeface="Calibri"/>
            </a:endParaRPr>
          </a:p>
          <a:p>
            <a:pPr marL="432000" indent="-216000">
              <a:lnSpc>
                <a:spcPts val="1700"/>
              </a:lnSpc>
              <a:spcBef>
                <a:spcPts val="600"/>
              </a:spcBef>
              <a:buFont typeface="+mj-lt"/>
              <a:buAutoNum type="arabicPeriod"/>
            </a:pPr>
            <a:r>
              <a:rPr lang="fi-FI" sz="1400" noProof="0" dirty="0">
                <a:latin typeface="Lato" panose="020F0502020204030203" pitchFamily="34" charset="77"/>
              </a:rPr>
              <a:t>Hankkeen laajuus ja rajaukset</a:t>
            </a:r>
            <a:r>
              <a:rPr lang="fi-FI" sz="1400" dirty="0">
                <a:latin typeface="Lato" panose="020F0502020204030203" pitchFamily="34" charset="77"/>
              </a:rPr>
              <a:t>.</a:t>
            </a:r>
            <a:endParaRPr lang="fi-FI" sz="1400" noProof="0" dirty="0">
              <a:latin typeface="Lato" panose="020F0502020204030203" pitchFamily="34" charset="77"/>
              <a:ea typeface="Calibri"/>
              <a:cs typeface="Calibri"/>
            </a:endParaRPr>
          </a:p>
          <a:p>
            <a:pPr marL="432000" indent="-216000">
              <a:lnSpc>
                <a:spcPts val="1700"/>
              </a:lnSpc>
              <a:spcBef>
                <a:spcPts val="600"/>
              </a:spcBef>
              <a:buFont typeface="+mj-lt"/>
              <a:buAutoNum type="arabicPeriod"/>
            </a:pPr>
            <a:r>
              <a:rPr lang="fi-FI" sz="1400" noProof="0" dirty="0">
                <a:latin typeface="Lato" panose="020F0502020204030203" pitchFamily="34" charset="77"/>
              </a:rPr>
              <a:t>Toteutusvaihtoehdot ja perustelut</a:t>
            </a:r>
            <a:r>
              <a:rPr lang="fi-FI" sz="1400" dirty="0">
                <a:latin typeface="Lato" panose="020F0502020204030203" pitchFamily="34" charset="77"/>
              </a:rPr>
              <a:t>.</a:t>
            </a:r>
            <a:endParaRPr lang="fi-FI" sz="1400" noProof="0" dirty="0">
              <a:latin typeface="Lato" panose="020F0502020204030203" pitchFamily="34" charset="77"/>
              <a:ea typeface="Calibri"/>
              <a:cs typeface="Calibri"/>
            </a:endParaRPr>
          </a:p>
          <a:p>
            <a:pPr marL="432000" indent="-216000">
              <a:lnSpc>
                <a:spcPts val="1700"/>
              </a:lnSpc>
              <a:spcBef>
                <a:spcPts val="600"/>
              </a:spcBef>
              <a:buFont typeface="+mj-lt"/>
              <a:buAutoNum type="arabicPeriod"/>
            </a:pPr>
            <a:r>
              <a:rPr lang="fi-FI" sz="1400" noProof="0" dirty="0">
                <a:latin typeface="Lato" panose="020F0502020204030203" pitchFamily="34" charset="77"/>
              </a:rPr>
              <a:t>Kustannusarvio ja rahoitus</a:t>
            </a:r>
            <a:r>
              <a:rPr lang="fi-FI" sz="1400" dirty="0">
                <a:latin typeface="Lato" panose="020F0502020204030203" pitchFamily="34" charset="77"/>
              </a:rPr>
              <a:t>.</a:t>
            </a:r>
            <a:endParaRPr lang="fi-FI" sz="1400" noProof="0" dirty="0">
              <a:latin typeface="Lato" panose="020F0502020204030203" pitchFamily="34" charset="77"/>
              <a:ea typeface="Calibri"/>
              <a:cs typeface="Calibri"/>
            </a:endParaRPr>
          </a:p>
          <a:p>
            <a:pPr marL="432000" indent="-216000">
              <a:lnSpc>
                <a:spcPts val="1700"/>
              </a:lnSpc>
              <a:spcBef>
                <a:spcPts val="600"/>
              </a:spcBef>
              <a:buFont typeface="+mj-lt"/>
              <a:buAutoNum type="arabicPeriod"/>
            </a:pPr>
            <a:r>
              <a:rPr lang="fi-FI" sz="1400" noProof="0" dirty="0">
                <a:latin typeface="Lato" panose="020F0502020204030203" pitchFamily="34" charset="77"/>
              </a:rPr>
              <a:t>Aikataulu ja etenemissuunnitelma</a:t>
            </a:r>
            <a:r>
              <a:rPr lang="fi-FI" sz="1400" dirty="0">
                <a:latin typeface="Lato" panose="020F0502020204030203" pitchFamily="34" charset="77"/>
              </a:rPr>
              <a:t>.</a:t>
            </a:r>
            <a:endParaRPr lang="fi-FI" sz="1400" noProof="0" dirty="0">
              <a:latin typeface="Lato" panose="020F0502020204030203" pitchFamily="34" charset="77"/>
              <a:ea typeface="Calibri"/>
              <a:cs typeface="Calibri"/>
            </a:endParaRPr>
          </a:p>
          <a:p>
            <a:pPr marL="432000" indent="-216000">
              <a:lnSpc>
                <a:spcPts val="1700"/>
              </a:lnSpc>
              <a:spcBef>
                <a:spcPts val="600"/>
              </a:spcBef>
              <a:buFont typeface="+mj-lt"/>
              <a:buAutoNum type="arabicPeriod"/>
            </a:pPr>
            <a:r>
              <a:rPr lang="fi-FI" sz="1400" noProof="0" dirty="0">
                <a:latin typeface="Lato" panose="020F0502020204030203" pitchFamily="34" charset="77"/>
              </a:rPr>
              <a:t>Osapuolet, organisointi ja vastuut</a:t>
            </a:r>
            <a:r>
              <a:rPr lang="fi-FI" sz="1400" dirty="0">
                <a:latin typeface="Lato" panose="020F0502020204030203" pitchFamily="34" charset="77"/>
              </a:rPr>
              <a:t>.</a:t>
            </a:r>
            <a:endParaRPr lang="fi-FI" sz="1400" noProof="0" dirty="0">
              <a:latin typeface="Lato" panose="020F0502020204030203" pitchFamily="34" charset="77"/>
              <a:ea typeface="Calibri"/>
              <a:cs typeface="Calibri"/>
            </a:endParaRPr>
          </a:p>
          <a:p>
            <a:pPr marL="432000" indent="-216000">
              <a:lnSpc>
                <a:spcPts val="1700"/>
              </a:lnSpc>
              <a:spcBef>
                <a:spcPts val="600"/>
              </a:spcBef>
              <a:buFont typeface="+mj-lt"/>
              <a:buAutoNum type="arabicPeriod"/>
            </a:pPr>
            <a:r>
              <a:rPr lang="fi-FI" sz="1400" noProof="0" dirty="0">
                <a:latin typeface="Lato" panose="020F0502020204030203" pitchFamily="34" charset="77"/>
              </a:rPr>
              <a:t>Riskit ja niiden hallinta</a:t>
            </a:r>
            <a:r>
              <a:rPr lang="fi-FI" sz="1400" dirty="0">
                <a:latin typeface="Lato" panose="020F0502020204030203" pitchFamily="34" charset="77"/>
              </a:rPr>
              <a:t>.</a:t>
            </a:r>
            <a:endParaRPr lang="fi-FI" sz="1400" noProof="0" dirty="0">
              <a:latin typeface="Lato" panose="020F0502020204030203" pitchFamily="34" charset="77"/>
              <a:ea typeface="Calibri"/>
              <a:cs typeface="Calibri"/>
            </a:endParaRPr>
          </a:p>
        </p:txBody>
      </p:sp>
      <p:pic>
        <p:nvPicPr>
          <p:cNvPr id="19" name="Kuva 18">
            <a:extLst>
              <a:ext uri="{FF2B5EF4-FFF2-40B4-BE49-F238E27FC236}">
                <a16:creationId xmlns:a16="http://schemas.microsoft.com/office/drawing/2014/main" id="{A255C165-154D-84B5-31C9-386B961B8DB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279418" flipH="1">
            <a:off x="7290000" y="100800"/>
            <a:ext cx="6190690" cy="1612900"/>
          </a:xfrm>
          <a:prstGeom prst="rect">
            <a:avLst/>
          </a:prstGeom>
        </p:spPr>
      </p:pic>
      <p:sp>
        <p:nvSpPr>
          <p:cNvPr id="20" name="Ellipsi 19">
            <a:extLst>
              <a:ext uri="{FF2B5EF4-FFF2-40B4-BE49-F238E27FC236}">
                <a16:creationId xmlns:a16="http://schemas.microsoft.com/office/drawing/2014/main" id="{819996D5-98DF-D52D-934A-3340E3B96A8F}"/>
              </a:ext>
              <a:ext uri="{C183D7F6-B498-43B3-948B-1728B52AA6E4}">
                <adec:decorative xmlns:adec="http://schemas.microsoft.com/office/drawing/2017/decorative" val="1"/>
              </a:ext>
            </a:extLst>
          </p:cNvPr>
          <p:cNvSpPr/>
          <p:nvPr/>
        </p:nvSpPr>
        <p:spPr>
          <a:xfrm>
            <a:off x="9030092" y="1278000"/>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1" name="Tekstiruutu 20">
            <a:extLst>
              <a:ext uri="{FF2B5EF4-FFF2-40B4-BE49-F238E27FC236}">
                <a16:creationId xmlns:a16="http://schemas.microsoft.com/office/drawing/2014/main" id="{4EFF0033-BA2F-05B3-D59B-35EDC5FEF8AC}"/>
              </a:ext>
              <a:ext uri="{C183D7F6-B498-43B3-948B-1728B52AA6E4}">
                <adec:decorative xmlns:adec="http://schemas.microsoft.com/office/drawing/2017/decorative" val="1"/>
              </a:ext>
            </a:extLst>
          </p:cNvPr>
          <p:cNvSpPr txBox="1"/>
          <p:nvPr/>
        </p:nvSpPr>
        <p:spPr>
          <a:xfrm>
            <a:off x="9074932" y="1506944"/>
            <a:ext cx="1384300" cy="1038221"/>
          </a:xfrm>
          <a:prstGeom prst="rect">
            <a:avLst/>
          </a:prstGeom>
          <a:noFill/>
        </p:spPr>
        <p:txBody>
          <a:bodyPr wrap="square" lIns="0" tIns="0" rIns="0" bIns="0" rtlCol="0">
            <a:noAutofit/>
          </a:bodyPr>
          <a:lstStyle/>
          <a:p>
            <a:pPr algn="ctr"/>
            <a:r>
              <a:rPr lang="fi-FI" sz="1700" i="1" dirty="0">
                <a:latin typeface="Lato" panose="020F0502020204030203" pitchFamily="34" charset="77"/>
              </a:rPr>
              <a:t>Yleinen </a:t>
            </a:r>
            <a:br>
              <a:rPr lang="fi-FI" sz="1700" i="1" dirty="0">
                <a:latin typeface="Lato" panose="020F0502020204030203" pitchFamily="34" charset="77"/>
              </a:rPr>
            </a:br>
            <a:r>
              <a:rPr lang="fi-FI" sz="1700" i="1" dirty="0">
                <a:latin typeface="Lato" panose="020F0502020204030203" pitchFamily="34" charset="77"/>
              </a:rPr>
              <a:t>hanke-</a:t>
            </a:r>
            <a:br>
              <a:rPr lang="fi-FI" sz="1700" i="1" dirty="0">
                <a:latin typeface="Lato" panose="020F0502020204030203" pitchFamily="34" charset="77"/>
              </a:rPr>
            </a:br>
            <a:r>
              <a:rPr lang="fi-FI" sz="1700" i="1" dirty="0" err="1">
                <a:latin typeface="Lato" panose="020F0502020204030203" pitchFamily="34" charset="77"/>
              </a:rPr>
              <a:t>suunnitelema</a:t>
            </a:r>
            <a:endParaRPr lang="fi-FI" sz="1700" i="1" dirty="0">
              <a:latin typeface="Lato" panose="020F0502020204030203" pitchFamily="34" charset="77"/>
            </a:endParaRPr>
          </a:p>
        </p:txBody>
      </p:sp>
      <p:grpSp>
        <p:nvGrpSpPr>
          <p:cNvPr id="12" name="Ryhmä 11">
            <a:extLst>
              <a:ext uri="{FF2B5EF4-FFF2-40B4-BE49-F238E27FC236}">
                <a16:creationId xmlns:a16="http://schemas.microsoft.com/office/drawing/2014/main" id="{EFAE967E-B1CD-B7E2-D4AE-41B41274F0E6}"/>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13" name="Ellipsi 12">
              <a:extLst>
                <a:ext uri="{FF2B5EF4-FFF2-40B4-BE49-F238E27FC236}">
                  <a16:creationId xmlns:a16="http://schemas.microsoft.com/office/drawing/2014/main" id="{87269E7B-C05C-ABD8-69A7-3BD9FF41C73D}"/>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4" name="Ellipsi 13">
              <a:extLst>
                <a:ext uri="{FF2B5EF4-FFF2-40B4-BE49-F238E27FC236}">
                  <a16:creationId xmlns:a16="http://schemas.microsoft.com/office/drawing/2014/main" id="{34004FE4-96F7-6D6B-ECD2-B36F4DDEF743}"/>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5" name="Suora yhdysviiva 14">
              <a:extLst>
                <a:ext uri="{FF2B5EF4-FFF2-40B4-BE49-F238E27FC236}">
                  <a16:creationId xmlns:a16="http://schemas.microsoft.com/office/drawing/2014/main" id="{303D67A2-A9BC-986D-52A9-7CE988295E87}"/>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6" name="Tekstiruutu 15">
              <a:extLst>
                <a:ext uri="{FF2B5EF4-FFF2-40B4-BE49-F238E27FC236}">
                  <a16:creationId xmlns:a16="http://schemas.microsoft.com/office/drawing/2014/main" id="{2A61A248-58A1-1E3C-0279-ED87CFEAAD5B}"/>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7" name="Tekstiruutu 16">
              <a:extLst>
                <a:ext uri="{FF2B5EF4-FFF2-40B4-BE49-F238E27FC236}">
                  <a16:creationId xmlns:a16="http://schemas.microsoft.com/office/drawing/2014/main" id="{DD80502D-0C89-A985-2EAD-FF86C5CB2E69}"/>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11" name="Dian numeron paikkamerkki 1">
            <a:extLst>
              <a:ext uri="{FF2B5EF4-FFF2-40B4-BE49-F238E27FC236}">
                <a16:creationId xmlns:a16="http://schemas.microsoft.com/office/drawing/2014/main" id="{BC931505-CA8E-5455-3FC2-94A08297669F}"/>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62</a:t>
            </a:fld>
            <a:endParaRPr lang="fi-FI" dirty="0"/>
          </a:p>
        </p:txBody>
      </p:sp>
      <p:pic>
        <p:nvPicPr>
          <p:cNvPr id="8" name="Kuva 7">
            <a:extLst>
              <a:ext uri="{FF2B5EF4-FFF2-40B4-BE49-F238E27FC236}">
                <a16:creationId xmlns:a16="http://schemas.microsoft.com/office/drawing/2014/main" id="{E0FA1C9B-08FC-5A14-F25E-26DB6D87F26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83790736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Otsikko 17">
            <a:extLst>
              <a:ext uri="{FF2B5EF4-FFF2-40B4-BE49-F238E27FC236}">
                <a16:creationId xmlns:a16="http://schemas.microsoft.com/office/drawing/2014/main" id="{D0C18748-2FC4-DC9E-01B5-6503EC9F1046}"/>
              </a:ext>
            </a:extLst>
          </p:cNvPr>
          <p:cNvSpPr>
            <a:spLocks noGrp="1"/>
          </p:cNvSpPr>
          <p:nvPr>
            <p:ph type="title"/>
          </p:nvPr>
        </p:nvSpPr>
        <p:spPr>
          <a:xfrm>
            <a:off x="0" y="540000"/>
            <a:ext cx="11650413" cy="533515"/>
          </a:xfrm>
        </p:spPr>
        <p:txBody>
          <a:bodyPr vert="horz" lIns="0" tIns="0" rIns="0" bIns="0" rtlCol="0" anchor="t" anchorCtr="0">
            <a:noAutofit/>
          </a:bodyPr>
          <a:lstStyle/>
          <a:p>
            <a:r>
              <a:rPr lang="fi-FI"/>
              <a:t>Tekninen hankesuunnitelma</a:t>
            </a:r>
          </a:p>
        </p:txBody>
      </p:sp>
      <p:sp>
        <p:nvSpPr>
          <p:cNvPr id="21" name="Suorakulmio 20">
            <a:extLst>
              <a:ext uri="{FF2B5EF4-FFF2-40B4-BE49-F238E27FC236}">
                <a16:creationId xmlns:a16="http://schemas.microsoft.com/office/drawing/2014/main" id="{13DBC2AC-B499-4CCB-6D33-48E0F70EFA20}"/>
              </a:ext>
              <a:ext uri="{C183D7F6-B498-43B3-948B-1728B52AA6E4}">
                <adec:decorative xmlns:adec="http://schemas.microsoft.com/office/drawing/2017/decorative" val="1"/>
              </a:ext>
            </a:extLst>
          </p:cNvPr>
          <p:cNvSpPr/>
          <p:nvPr/>
        </p:nvSpPr>
        <p:spPr>
          <a:xfrm>
            <a:off x="0" y="3024820"/>
            <a:ext cx="12192000" cy="3853029"/>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6" name="Content Placeholder 2">
            <a:extLst>
              <a:ext uri="{FF2B5EF4-FFF2-40B4-BE49-F238E27FC236}">
                <a16:creationId xmlns:a16="http://schemas.microsoft.com/office/drawing/2014/main" id="{43DB0D80-F786-296C-26B7-2E34DA8B8CC4}"/>
              </a:ext>
            </a:extLst>
          </p:cNvPr>
          <p:cNvSpPr txBox="1">
            <a:spLocks noGrp="1"/>
          </p:cNvSpPr>
          <p:nvPr>
            <p:ph idx="1"/>
          </p:nvPr>
        </p:nvSpPr>
        <p:spPr>
          <a:xfrm>
            <a:off x="856768" y="1282638"/>
            <a:ext cx="10930413" cy="5436462"/>
          </a:xfrm>
          <a:prstGeom prst="rect">
            <a:avLst/>
          </a:prstGeom>
        </p:spPr>
        <p:txBody>
          <a:bodyPr vert="horz" lIns="0" tIns="0" rIns="0" bIns="0" numCol="1"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ts val="1700"/>
              </a:lnSpc>
              <a:spcAft>
                <a:spcPts val="600"/>
              </a:spcAft>
              <a:buNone/>
            </a:pPr>
            <a:r>
              <a:rPr lang="fi-FI" sz="1400" b="1" dirty="0">
                <a:latin typeface="Lato" panose="020F0502020204030203" pitchFamily="34" charset="77"/>
              </a:rPr>
              <a:t>Tekninen hankesuunnitelma </a:t>
            </a:r>
          </a:p>
          <a:p>
            <a:pPr marL="288000" indent="-144000">
              <a:lnSpc>
                <a:spcPts val="1700"/>
              </a:lnSpc>
              <a:spcBef>
                <a:spcPts val="0"/>
              </a:spcBef>
              <a:spcAft>
                <a:spcPts val="600"/>
              </a:spcAft>
              <a:buSzPct val="120000"/>
            </a:pPr>
            <a:r>
              <a:rPr lang="fi-FI" sz="1400" dirty="0">
                <a:latin typeface="Lato" panose="020F0502020204030203" pitchFamily="34" charset="77"/>
              </a:rPr>
              <a:t>Syventää valitun ratkaisun (esim. energia-, LVI-, IT-) teknisen toteutustavan.</a:t>
            </a:r>
          </a:p>
          <a:p>
            <a:pPr marL="288000" indent="-144000">
              <a:lnSpc>
                <a:spcPts val="1700"/>
              </a:lnSpc>
              <a:spcBef>
                <a:spcPts val="0"/>
              </a:spcBef>
              <a:spcAft>
                <a:spcPts val="600"/>
              </a:spcAft>
              <a:buSzPct val="120000"/>
            </a:pPr>
            <a:r>
              <a:rPr lang="fi-FI" sz="1400" dirty="0">
                <a:latin typeface="Lato" panose="020F0502020204030203" pitchFamily="34" charset="77"/>
              </a:rPr>
              <a:t>Laaditaan vasta, kun toteutusvaihtoehto on päätetty </a:t>
            </a:r>
            <a:br>
              <a:rPr lang="fi-FI" sz="1400" dirty="0">
                <a:latin typeface="Lato" panose="020F0502020204030203" pitchFamily="34" charset="77"/>
              </a:rPr>
            </a:br>
            <a:r>
              <a:rPr lang="fi-FI" sz="1400" dirty="0">
                <a:latin typeface="Lato" panose="020F0502020204030203" pitchFamily="34" charset="77"/>
              </a:rPr>
              <a:t>(perustuu yleiseen hankesuunnitelmaan).</a:t>
            </a:r>
          </a:p>
          <a:p>
            <a:pPr marL="288000" indent="-144000">
              <a:lnSpc>
                <a:spcPts val="1700"/>
              </a:lnSpc>
              <a:spcBef>
                <a:spcPts val="0"/>
              </a:spcBef>
              <a:spcAft>
                <a:spcPts val="2400"/>
              </a:spcAft>
              <a:buSzPct val="120000"/>
            </a:pPr>
            <a:r>
              <a:rPr lang="fi-FI" sz="1400" dirty="0">
                <a:latin typeface="Lato" panose="020F0502020204030203" pitchFamily="34" charset="77"/>
              </a:rPr>
              <a:t>Ohjaa rakennuttajia, suunnittelijoita ja urakoitsijoita: </a:t>
            </a:r>
            <a:br>
              <a:rPr lang="fi-FI" sz="1400" dirty="0">
                <a:latin typeface="Lato" panose="020F0502020204030203" pitchFamily="34" charset="77"/>
              </a:rPr>
            </a:br>
            <a:r>
              <a:rPr lang="fi-FI" sz="1450" i="1" dirty="0">
                <a:latin typeface="Lato" panose="020F0502020204030203" pitchFamily="34" charset="77"/>
              </a:rPr>
              <a:t>mitä tehdään, millä laatuvaatimuksilla ja milloin.</a:t>
            </a:r>
          </a:p>
          <a:p>
            <a:pPr marL="0" indent="0">
              <a:spcAft>
                <a:spcPts val="300"/>
              </a:spcAft>
              <a:buNone/>
            </a:pPr>
            <a:r>
              <a:rPr lang="fi-FI" sz="1400" b="1" dirty="0">
                <a:latin typeface="Lato" panose="020F0502020204030203" pitchFamily="34" charset="77"/>
              </a:rPr>
              <a:t>Teknisen hankesuunnitelman keskeinen sisältö (energiapalvelunäkökulma): </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Tarkat tekniset ratkaisut ja arkkitehtuuri.</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Tekniset vaatimukset, standardit ja mitoitusperusteet.</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Piirustukset, kaaviot ja laite-/järjestelmäspesifikaatiot.</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Ylläpidon ja käytön periaatteet (KPI-vaatimukset, kunnossapito).</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Toteutusvaiheiden aikataulu ja riippuvuudet (esim. katutyöt).</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Investointikustannukset ja riskivaraukset (CAPEX-, OPEX-arviot).</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Yhteensopivuus → liittymispisteet kaukolämpöön, taserajat, rajapinnat </a:t>
            </a:r>
            <a:br>
              <a:rPr lang="fi-FI" sz="1400" dirty="0">
                <a:latin typeface="Lato" panose="020F0502020204030203" pitchFamily="34" charset="77"/>
              </a:rPr>
            </a:br>
            <a:r>
              <a:rPr lang="fi-FI" sz="1400" dirty="0">
                <a:latin typeface="Lato" panose="020F0502020204030203" pitchFamily="34" charset="77"/>
              </a:rPr>
              <a:t>IT-järjestelmiin ja muihin olemassa oleviin järjestelmiin.</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Resurssit: roolit, vastuut ja työvaiheet (kaupunki – operaattori – suunnittelijat).</a:t>
            </a:r>
          </a:p>
          <a:p>
            <a:pPr marL="432000" indent="-216000">
              <a:lnSpc>
                <a:spcPts val="1700"/>
              </a:lnSpc>
              <a:spcBef>
                <a:spcPts val="600"/>
              </a:spcBef>
              <a:spcAft>
                <a:spcPts val="0"/>
              </a:spcAft>
              <a:buFont typeface="+mj-lt"/>
              <a:buAutoNum type="arabicPeriod"/>
            </a:pPr>
            <a:r>
              <a:rPr lang="fi-FI" sz="1400" dirty="0">
                <a:latin typeface="Lato" panose="020F0502020204030203" pitchFamily="34" charset="77"/>
              </a:rPr>
              <a:t>Tekniset riskit ja niiden hallinta.</a:t>
            </a:r>
            <a:endParaRPr lang="fi-FI" sz="1400" dirty="0"/>
          </a:p>
        </p:txBody>
      </p:sp>
      <p:grpSp>
        <p:nvGrpSpPr>
          <p:cNvPr id="19" name="Ryhmä 18">
            <a:extLst>
              <a:ext uri="{FF2B5EF4-FFF2-40B4-BE49-F238E27FC236}">
                <a16:creationId xmlns:a16="http://schemas.microsoft.com/office/drawing/2014/main" id="{B8A9FF82-D64D-994B-F9A9-99A4E0CF8933}"/>
              </a:ext>
              <a:ext uri="{C183D7F6-B498-43B3-948B-1728B52AA6E4}">
                <adec:decorative xmlns:adec="http://schemas.microsoft.com/office/drawing/2017/decorative" val="1"/>
              </a:ext>
            </a:extLst>
          </p:cNvPr>
          <p:cNvGrpSpPr/>
          <p:nvPr/>
        </p:nvGrpSpPr>
        <p:grpSpPr>
          <a:xfrm>
            <a:off x="7117508" y="3275922"/>
            <a:ext cx="4679963" cy="586995"/>
            <a:chOff x="7117508" y="3275922"/>
            <a:chExt cx="4679963" cy="586995"/>
          </a:xfrm>
        </p:grpSpPr>
        <p:sp>
          <p:nvSpPr>
            <p:cNvPr id="8" name="Pyöristetty suorakulmio 7">
              <a:extLst>
                <a:ext uri="{FF2B5EF4-FFF2-40B4-BE49-F238E27FC236}">
                  <a16:creationId xmlns:a16="http://schemas.microsoft.com/office/drawing/2014/main" id="{D65AC440-FEA9-21B7-8268-EBB36B06A289}"/>
                </a:ext>
                <a:ext uri="{C183D7F6-B498-43B3-948B-1728B52AA6E4}">
                  <adec:decorative xmlns:adec="http://schemas.microsoft.com/office/drawing/2017/decorative" val="1"/>
                </a:ext>
              </a:extLst>
            </p:cNvPr>
            <p:cNvSpPr/>
            <p:nvPr/>
          </p:nvSpPr>
          <p:spPr>
            <a:xfrm>
              <a:off x="7766590" y="3313594"/>
              <a:ext cx="3980081" cy="507907"/>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4B274EE3-464F-009C-0261-27A1C21656E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162609" y="3285880"/>
              <a:ext cx="569662" cy="569787"/>
            </a:xfrm>
            <a:prstGeom prst="rect">
              <a:avLst/>
            </a:prstGeom>
          </p:spPr>
        </p:pic>
        <p:sp>
          <p:nvSpPr>
            <p:cNvPr id="10" name="Tekstiruutu 9">
              <a:extLst>
                <a:ext uri="{FF2B5EF4-FFF2-40B4-BE49-F238E27FC236}">
                  <a16:creationId xmlns:a16="http://schemas.microsoft.com/office/drawing/2014/main" id="{78F34308-E9D0-6D3F-46C2-DE7A1B9D6C78}"/>
                </a:ext>
                <a:ext uri="{C183D7F6-B498-43B3-948B-1728B52AA6E4}">
                  <adec:decorative xmlns:adec="http://schemas.microsoft.com/office/drawing/2017/decorative" val="1"/>
                </a:ext>
              </a:extLst>
            </p:cNvPr>
            <p:cNvSpPr txBox="1"/>
            <p:nvPr/>
          </p:nvSpPr>
          <p:spPr>
            <a:xfrm>
              <a:off x="7848078" y="3385303"/>
              <a:ext cx="3898593" cy="436197"/>
            </a:xfrm>
            <a:prstGeom prst="rect">
              <a:avLst/>
            </a:prstGeom>
            <a:noFill/>
          </p:spPr>
          <p:txBody>
            <a:bodyPr wrap="square" lIns="0" tIns="0" rIns="0" bIns="0">
              <a:noAutofit/>
            </a:bodyPr>
            <a:lstStyle/>
            <a:p>
              <a:pPr marR="0">
                <a:spcBef>
                  <a:spcPts val="2000"/>
                </a:spcBef>
                <a:spcAft>
                  <a:spcPts val="600"/>
                </a:spcAft>
                <a:buNone/>
              </a:pPr>
              <a:r>
                <a:rPr lang="fi-FI" sz="1100" u="sng" dirty="0">
                  <a:solidFill>
                    <a:schemeClr val="tx2"/>
                  </a:solidFill>
                  <a:latin typeface="Lato" panose="020F0502020204030203" pitchFamily="34" charset="77"/>
                  <a:hlinkClick r:id="rId4"/>
                </a:rPr>
                <a:t>Lue lisää </a:t>
              </a:r>
              <a:r>
                <a:rPr lang="fi-FI" sz="1100" u="sng" dirty="0">
                  <a:solidFill>
                    <a:schemeClr val="tx2"/>
                  </a:solidFill>
                  <a:latin typeface="Lato" panose="020F0502020204030203" pitchFamily="34" charset="77"/>
                </a:rPr>
                <a:t>rakennussuunnittelun vastuurajoista </a:t>
              </a:r>
              <a:r>
                <a:rPr lang="fi-FI" sz="1100" u="sng" dirty="0">
                  <a:solidFill>
                    <a:schemeClr val="tx2"/>
                  </a:solidFill>
                  <a:latin typeface="Lato" panose="020F0502020204030203" pitchFamily="34" charset="77"/>
                  <a:hlinkClick r:id="rId4"/>
                </a:rPr>
                <a:t>Excel-aineiston välilehdeltä </a:t>
              </a:r>
              <a:r>
                <a:rPr lang="fi-FI" sz="1100" u="sng" dirty="0">
                  <a:solidFill>
                    <a:schemeClr val="tx2"/>
                  </a:solidFill>
                  <a:latin typeface="Lato" panose="020F0502020204030203" pitchFamily="34" charset="77"/>
                </a:rPr>
                <a:t>6. Suunnittelun vastuurajat.</a:t>
              </a:r>
            </a:p>
          </p:txBody>
        </p:sp>
        <p:sp>
          <p:nvSpPr>
            <p:cNvPr id="11" name="Pyöristetty suorakulmio 10">
              <a:extLst>
                <a:ext uri="{FF2B5EF4-FFF2-40B4-BE49-F238E27FC236}">
                  <a16:creationId xmlns:a16="http://schemas.microsoft.com/office/drawing/2014/main" id="{106E77BB-E85B-DE9D-DAF7-54F372977EFE}"/>
                </a:ext>
                <a:ext uri="{C183D7F6-B498-43B3-948B-1728B52AA6E4}">
                  <adec:decorative xmlns:adec="http://schemas.microsoft.com/office/drawing/2017/decorative" val="1"/>
                </a:ext>
              </a:extLst>
            </p:cNvPr>
            <p:cNvSpPr/>
            <p:nvPr/>
          </p:nvSpPr>
          <p:spPr>
            <a:xfrm>
              <a:off x="7117508" y="3275922"/>
              <a:ext cx="4679963" cy="586995"/>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pic>
        <p:nvPicPr>
          <p:cNvPr id="2" name="Kuva 1">
            <a:extLst>
              <a:ext uri="{FF2B5EF4-FFF2-40B4-BE49-F238E27FC236}">
                <a16:creationId xmlns:a16="http://schemas.microsoft.com/office/drawing/2014/main" id="{3D9E9E6B-10F8-E50D-DD8D-D34C29AFCF4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19279418" flipH="1">
            <a:off x="7290000" y="100800"/>
            <a:ext cx="6190690" cy="1612900"/>
          </a:xfrm>
          <a:prstGeom prst="rect">
            <a:avLst/>
          </a:prstGeom>
        </p:spPr>
      </p:pic>
      <p:sp>
        <p:nvSpPr>
          <p:cNvPr id="3" name="Ellipsi 2">
            <a:extLst>
              <a:ext uri="{FF2B5EF4-FFF2-40B4-BE49-F238E27FC236}">
                <a16:creationId xmlns:a16="http://schemas.microsoft.com/office/drawing/2014/main" id="{63DA9C3F-6ADC-6192-BB99-C464ADBF7487}"/>
              </a:ext>
              <a:ext uri="{C183D7F6-B498-43B3-948B-1728B52AA6E4}">
                <adec:decorative xmlns:adec="http://schemas.microsoft.com/office/drawing/2017/decorative" val="1"/>
              </a:ext>
            </a:extLst>
          </p:cNvPr>
          <p:cNvSpPr/>
          <p:nvPr/>
        </p:nvSpPr>
        <p:spPr>
          <a:xfrm>
            <a:off x="9021383" y="1278000"/>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20" name="Tekstiruutu 19">
            <a:extLst>
              <a:ext uri="{FF2B5EF4-FFF2-40B4-BE49-F238E27FC236}">
                <a16:creationId xmlns:a16="http://schemas.microsoft.com/office/drawing/2014/main" id="{A7F0910D-4BFB-6B7B-79BE-B84578FB803B}"/>
              </a:ext>
              <a:ext uri="{C183D7F6-B498-43B3-948B-1728B52AA6E4}">
                <adec:decorative xmlns:adec="http://schemas.microsoft.com/office/drawing/2017/decorative" val="1"/>
              </a:ext>
            </a:extLst>
          </p:cNvPr>
          <p:cNvSpPr txBox="1"/>
          <p:nvPr/>
        </p:nvSpPr>
        <p:spPr>
          <a:xfrm>
            <a:off x="9063237" y="1508400"/>
            <a:ext cx="1384300" cy="834289"/>
          </a:xfrm>
          <a:prstGeom prst="rect">
            <a:avLst/>
          </a:prstGeom>
          <a:noFill/>
        </p:spPr>
        <p:txBody>
          <a:bodyPr wrap="square" lIns="0" tIns="0" rIns="0" bIns="0" rtlCol="0">
            <a:noAutofit/>
          </a:bodyPr>
          <a:lstStyle/>
          <a:p>
            <a:pPr algn="ctr"/>
            <a:r>
              <a:rPr lang="fi-FI" sz="1700" i="1" dirty="0">
                <a:latin typeface="Lato" panose="020F0502020204030203" pitchFamily="34" charset="77"/>
              </a:rPr>
              <a:t>Tekninen</a:t>
            </a:r>
            <a:br>
              <a:rPr lang="fi-FI" sz="1700" i="1" dirty="0">
                <a:latin typeface="Lato" panose="020F0502020204030203" pitchFamily="34" charset="77"/>
              </a:rPr>
            </a:br>
            <a:r>
              <a:rPr lang="fi-FI" sz="1700" i="1" dirty="0">
                <a:latin typeface="Lato" panose="020F0502020204030203" pitchFamily="34" charset="77"/>
              </a:rPr>
              <a:t>hanke-</a:t>
            </a:r>
            <a:br>
              <a:rPr lang="fi-FI" sz="1700" i="1" dirty="0">
                <a:latin typeface="Lato" panose="020F0502020204030203" pitchFamily="34" charset="77"/>
              </a:rPr>
            </a:br>
            <a:r>
              <a:rPr lang="fi-FI" sz="1700" i="1" dirty="0" err="1">
                <a:latin typeface="Lato" panose="020F0502020204030203" pitchFamily="34" charset="77"/>
              </a:rPr>
              <a:t>suunnitelema</a:t>
            </a:r>
            <a:endParaRPr lang="fi-FI" sz="1700" i="1" dirty="0">
              <a:latin typeface="Lato" panose="020F0502020204030203" pitchFamily="34" charset="77"/>
            </a:endParaRPr>
          </a:p>
        </p:txBody>
      </p:sp>
      <p:grpSp>
        <p:nvGrpSpPr>
          <p:cNvPr id="12" name="Ryhmä 11">
            <a:extLst>
              <a:ext uri="{FF2B5EF4-FFF2-40B4-BE49-F238E27FC236}">
                <a16:creationId xmlns:a16="http://schemas.microsoft.com/office/drawing/2014/main" id="{9F7DA243-00F6-2C3A-F67D-5CB2F9926693}"/>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13" name="Ellipsi 12">
              <a:extLst>
                <a:ext uri="{FF2B5EF4-FFF2-40B4-BE49-F238E27FC236}">
                  <a16:creationId xmlns:a16="http://schemas.microsoft.com/office/drawing/2014/main" id="{284C5A94-6F73-4BB4-81C9-832487BA9430}"/>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4" name="Ellipsi 13">
              <a:extLst>
                <a:ext uri="{FF2B5EF4-FFF2-40B4-BE49-F238E27FC236}">
                  <a16:creationId xmlns:a16="http://schemas.microsoft.com/office/drawing/2014/main" id="{CDA2F922-0103-CF63-7836-6628F3B1E160}"/>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5" name="Suora yhdysviiva 14">
              <a:extLst>
                <a:ext uri="{FF2B5EF4-FFF2-40B4-BE49-F238E27FC236}">
                  <a16:creationId xmlns:a16="http://schemas.microsoft.com/office/drawing/2014/main" id="{C91D3324-FD7A-FE53-3C92-8E686EEB810D}"/>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6" name="Tekstiruutu 15">
              <a:extLst>
                <a:ext uri="{FF2B5EF4-FFF2-40B4-BE49-F238E27FC236}">
                  <a16:creationId xmlns:a16="http://schemas.microsoft.com/office/drawing/2014/main" id="{ABB7A0A8-6805-6304-5254-3647EA7D38DA}"/>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17" name="Tekstiruutu 16">
              <a:extLst>
                <a:ext uri="{FF2B5EF4-FFF2-40B4-BE49-F238E27FC236}">
                  <a16:creationId xmlns:a16="http://schemas.microsoft.com/office/drawing/2014/main" id="{473B4162-8BBC-F308-5FC5-00ED6553D74E}"/>
                </a:ext>
                <a:ext uri="{C183D7F6-B498-43B3-948B-1728B52AA6E4}">
                  <adec:decorative xmlns:adec="http://schemas.microsoft.com/office/drawing/2017/decorative" val="1"/>
                </a:ext>
              </a:extLst>
            </p:cNvPr>
            <p:cNvSpPr txBox="1"/>
            <p:nvPr/>
          </p:nvSpPr>
          <p:spPr>
            <a:xfrm>
              <a:off x="11090014" y="1107835"/>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4" name="Dian numeron paikkamerkki 1">
            <a:extLst>
              <a:ext uri="{FF2B5EF4-FFF2-40B4-BE49-F238E27FC236}">
                <a16:creationId xmlns:a16="http://schemas.microsoft.com/office/drawing/2014/main" id="{8FC899F1-2AA9-4BFE-A323-4D630DD50D63}"/>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63</a:t>
            </a:fld>
            <a:endParaRPr lang="fi-FI" dirty="0"/>
          </a:p>
        </p:txBody>
      </p:sp>
      <p:pic>
        <p:nvPicPr>
          <p:cNvPr id="5" name="Kuva 4">
            <a:extLst>
              <a:ext uri="{FF2B5EF4-FFF2-40B4-BE49-F238E27FC236}">
                <a16:creationId xmlns:a16="http://schemas.microsoft.com/office/drawing/2014/main" id="{03EDD8D2-2F2C-DB8E-2214-6C21C0DCF95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60435484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6B898EE-AC71-3FEC-1409-5466DAAD4BD6}"/>
              </a:ext>
            </a:extLst>
          </p:cNvPr>
          <p:cNvSpPr>
            <a:spLocks noGrp="1"/>
          </p:cNvSpPr>
          <p:nvPr>
            <p:ph type="title"/>
          </p:nvPr>
        </p:nvSpPr>
        <p:spPr>
          <a:xfrm>
            <a:off x="0" y="540000"/>
            <a:ext cx="11650413" cy="491951"/>
          </a:xfrm>
        </p:spPr>
        <p:txBody>
          <a:bodyPr/>
          <a:lstStyle/>
          <a:p>
            <a:r>
              <a:rPr lang="fi-FI" dirty="0">
                <a:ea typeface="Lato Black"/>
                <a:cs typeface="Lato Black"/>
              </a:rPr>
              <a:t>Toteutussuunnittelu</a:t>
            </a:r>
            <a:br>
              <a:rPr lang="fi-FI" dirty="0"/>
            </a:br>
            <a:endParaRPr lang="fi-FI" dirty="0"/>
          </a:p>
        </p:txBody>
      </p:sp>
      <p:sp>
        <p:nvSpPr>
          <p:cNvPr id="3" name="Sisällön paikkamerkki 2">
            <a:extLst>
              <a:ext uri="{FF2B5EF4-FFF2-40B4-BE49-F238E27FC236}">
                <a16:creationId xmlns:a16="http://schemas.microsoft.com/office/drawing/2014/main" id="{F503439C-ADB1-CFA2-71FA-387B96CD3A82}"/>
              </a:ext>
            </a:extLst>
          </p:cNvPr>
          <p:cNvSpPr>
            <a:spLocks noGrp="1"/>
          </p:cNvSpPr>
          <p:nvPr>
            <p:ph idx="1"/>
          </p:nvPr>
        </p:nvSpPr>
        <p:spPr>
          <a:xfrm>
            <a:off x="720000" y="1207162"/>
            <a:ext cx="10930413" cy="735641"/>
          </a:xfrm>
        </p:spPr>
        <p:txBody>
          <a:bodyPr/>
          <a:lstStyle/>
          <a:p>
            <a:r>
              <a:rPr lang="fi-FI" sz="1400" dirty="0"/>
              <a:t>Toteutussuunnittelu on hankkeen yksityiskohtainen suunnitteluvaihe, joka tehdään hyväksytyn hankesuunnitelman ja mahdollisen teknisen hankesuunnitelman jälkeen. Sen tehtävänä on muuttaa valitut ratkaisut toteutuskelpoisiksi suunnitelmiksi niin, että rakentaminen, asentaminen tai muu toteutus voidaan käynnistää ilman olennaisia uusia suunnittelupäätöksiä.</a:t>
            </a:r>
          </a:p>
          <a:p>
            <a:endParaRPr lang="fi-FI" sz="1400" dirty="0"/>
          </a:p>
        </p:txBody>
      </p:sp>
      <p:sp>
        <p:nvSpPr>
          <p:cNvPr id="23" name="TextBox 5">
            <a:extLst>
              <a:ext uri="{FF2B5EF4-FFF2-40B4-BE49-F238E27FC236}">
                <a16:creationId xmlns:a16="http://schemas.microsoft.com/office/drawing/2014/main" id="{5E5B7E9D-341E-BA25-CA2B-B76D7B498CBA}"/>
              </a:ext>
            </a:extLst>
          </p:cNvPr>
          <p:cNvSpPr txBox="1"/>
          <p:nvPr/>
        </p:nvSpPr>
        <p:spPr>
          <a:xfrm>
            <a:off x="719999" y="2118014"/>
            <a:ext cx="6550595" cy="4416602"/>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1700"/>
              </a:lnSpc>
              <a:spcAft>
                <a:spcPts val="600"/>
              </a:spcAft>
            </a:pPr>
            <a:r>
              <a:rPr lang="fi-FI" sz="1400" b="1" dirty="0">
                <a:latin typeface="Lato" panose="020F0502020204030203" pitchFamily="34" charset="77"/>
              </a:rPr>
              <a:t>Toteutussuunnittelun</a:t>
            </a:r>
            <a:r>
              <a:rPr lang="fi-FI" sz="1400" b="1" noProof="0" dirty="0">
                <a:latin typeface="Lato" panose="020F0502020204030203" pitchFamily="34" charset="77"/>
              </a:rPr>
              <a:t> tavoite</a:t>
            </a:r>
            <a:endParaRPr lang="fi-FI" sz="1400" b="1" noProof="0" dirty="0">
              <a:latin typeface="Lato" panose="020F0502020204030203" pitchFamily="34" charset="77"/>
              <a:ea typeface="Calibri"/>
              <a:cs typeface="Calibri"/>
            </a:endParaRPr>
          </a:p>
          <a:p>
            <a:pPr marL="288000" lvl="0" indent="-144000">
              <a:lnSpc>
                <a:spcPts val="1700"/>
              </a:lnSpc>
              <a:spcAft>
                <a:spcPts val="300"/>
              </a:spcAft>
              <a:buSzPct val="120000"/>
              <a:buFont typeface="Arial"/>
              <a:buChar char="•"/>
            </a:pPr>
            <a:r>
              <a:rPr lang="fi-FI" sz="1400" dirty="0">
                <a:latin typeface="Lato" panose="020F0502020204030203" pitchFamily="34" charset="77"/>
              </a:rPr>
              <a:t>Viedä hankkeen tavoitteet ja tekniset linjaukset käytännön toteutuksen tasolle. </a:t>
            </a:r>
          </a:p>
          <a:p>
            <a:pPr marL="288000" lvl="0" indent="-144000">
              <a:lnSpc>
                <a:spcPts val="1700"/>
              </a:lnSpc>
              <a:spcAft>
                <a:spcPts val="300"/>
              </a:spcAft>
              <a:buSzPct val="120000"/>
              <a:buFont typeface="Arial"/>
              <a:buChar char="•"/>
            </a:pPr>
            <a:r>
              <a:rPr lang="fi-FI" sz="1400" dirty="0">
                <a:latin typeface="Lato" panose="020F0502020204030203" pitchFamily="34" charset="77"/>
              </a:rPr>
              <a:t>Tuottaa riittävän tarkat suunnitelmat rakentamista, asennuksia, hankintoja </a:t>
            </a:r>
            <a:br>
              <a:rPr lang="fi-FI" sz="1400" dirty="0">
                <a:latin typeface="Lato" panose="020F0502020204030203" pitchFamily="34" charset="77"/>
              </a:rPr>
            </a:br>
            <a:r>
              <a:rPr lang="fi-FI" sz="1400" dirty="0">
                <a:latin typeface="Lato" panose="020F0502020204030203" pitchFamily="34" charset="77"/>
              </a:rPr>
              <a:t>ja toteutuksen ohjausta varten. </a:t>
            </a:r>
          </a:p>
          <a:p>
            <a:pPr marL="288000" lvl="0" indent="-144000">
              <a:lnSpc>
                <a:spcPts val="1700"/>
              </a:lnSpc>
              <a:spcAft>
                <a:spcPts val="300"/>
              </a:spcAft>
              <a:buSzPct val="120000"/>
              <a:buFont typeface="Arial"/>
              <a:buChar char="•"/>
            </a:pPr>
            <a:r>
              <a:rPr lang="fi-FI" sz="1400" dirty="0">
                <a:latin typeface="Lato" panose="020F0502020204030203" pitchFamily="34" charset="77"/>
              </a:rPr>
              <a:t>Varmistaa, että toteutus etenee hallitusti aikataulun, kustannusten, </a:t>
            </a:r>
            <a:br>
              <a:rPr lang="fi-FI" sz="1400" dirty="0">
                <a:latin typeface="Lato" panose="020F0502020204030203" pitchFamily="34" charset="77"/>
              </a:rPr>
            </a:br>
            <a:r>
              <a:rPr lang="fi-FI" sz="1400" dirty="0">
                <a:latin typeface="Lato" panose="020F0502020204030203" pitchFamily="34" charset="77"/>
              </a:rPr>
              <a:t>laadun ja turvallisuuden näkökulmasta. </a:t>
            </a:r>
          </a:p>
          <a:p>
            <a:pPr>
              <a:lnSpc>
                <a:spcPts val="1700"/>
              </a:lnSpc>
              <a:buFont typeface=""/>
              <a:buChar char="•"/>
            </a:pPr>
            <a:endParaRPr lang="fi-FI" sz="1400" noProof="0" dirty="0">
              <a:latin typeface="Lato" panose="020F0502020204030203" pitchFamily="34" charset="77"/>
            </a:endParaRPr>
          </a:p>
          <a:p>
            <a:pPr>
              <a:lnSpc>
                <a:spcPts val="1700"/>
              </a:lnSpc>
              <a:spcAft>
                <a:spcPts val="600"/>
              </a:spcAft>
            </a:pPr>
            <a:r>
              <a:rPr lang="fi-FI" sz="1400" b="1" noProof="0" dirty="0">
                <a:latin typeface="Lato" panose="020F0502020204030203" pitchFamily="34" charset="77"/>
              </a:rPr>
              <a:t>Mitä toteutussuunnittelu sisältää</a:t>
            </a:r>
            <a:endParaRPr lang="fi-FI" sz="1400" b="1" noProof="0" dirty="0">
              <a:latin typeface="Lato" panose="020F0502020204030203" pitchFamily="34" charset="77"/>
              <a:ea typeface="Calibri"/>
              <a:cs typeface="Calibri"/>
            </a:endParaRPr>
          </a:p>
          <a:p>
            <a:pPr marL="288000" indent="-144000">
              <a:lnSpc>
                <a:spcPts val="1700"/>
              </a:lnSpc>
              <a:spcAft>
                <a:spcPts val="300"/>
              </a:spcAft>
              <a:buSzPct val="120000"/>
              <a:buFont typeface="Arial"/>
              <a:buChar char="•"/>
            </a:pPr>
            <a:r>
              <a:rPr lang="fi-FI" sz="1400" dirty="0">
                <a:latin typeface="Lato" panose="020F0502020204030203" pitchFamily="34" charset="77"/>
              </a:rPr>
              <a:t>Yksityiskohtaiset piirustukset ja työselitykset, kuten rakennuspiirustukset, </a:t>
            </a:r>
            <a:br>
              <a:rPr lang="fi-FI" sz="1400" dirty="0">
                <a:latin typeface="Lato" panose="020F0502020204030203" pitchFamily="34" charset="77"/>
              </a:rPr>
            </a:br>
            <a:r>
              <a:rPr lang="fi-FI" sz="1400" dirty="0">
                <a:latin typeface="Lato" panose="020F0502020204030203" pitchFamily="34" charset="77"/>
              </a:rPr>
              <a:t>putki- ja sähkökaaviot, tilapiirrokset ja asennusohjeet. </a:t>
            </a:r>
          </a:p>
          <a:p>
            <a:pPr marL="288000" indent="-144000">
              <a:lnSpc>
                <a:spcPts val="1700"/>
              </a:lnSpc>
              <a:spcAft>
                <a:spcPts val="300"/>
              </a:spcAft>
              <a:buSzPct val="120000"/>
              <a:buFont typeface="Arial"/>
              <a:buChar char="•"/>
            </a:pPr>
            <a:r>
              <a:rPr lang="fi-FI" sz="1400" dirty="0">
                <a:latin typeface="Lato" panose="020F0502020204030203" pitchFamily="34" charset="77"/>
              </a:rPr>
              <a:t>Tarkat materiaali-, laite- ja järjestelmävalinnat sekä tekniset määritykset. </a:t>
            </a:r>
          </a:p>
          <a:p>
            <a:pPr marL="288000" indent="-144000">
              <a:lnSpc>
                <a:spcPts val="1700"/>
              </a:lnSpc>
              <a:spcAft>
                <a:spcPts val="300"/>
              </a:spcAft>
              <a:buSzPct val="120000"/>
              <a:buFont typeface="Arial"/>
              <a:buChar char="•"/>
            </a:pPr>
            <a:r>
              <a:rPr lang="fi-FI" sz="1400" dirty="0">
                <a:latin typeface="Lato" panose="020F0502020204030203" pitchFamily="34" charset="77"/>
              </a:rPr>
              <a:t>Työvaiheet, toteutusjärjestys ja tekniset yksityiskohdat, kuten liitokset, asennustavat ja rakenteelliset ratkaisut. </a:t>
            </a:r>
          </a:p>
          <a:p>
            <a:pPr marL="288000" indent="-144000">
              <a:lnSpc>
                <a:spcPts val="1700"/>
              </a:lnSpc>
              <a:spcAft>
                <a:spcPts val="300"/>
              </a:spcAft>
              <a:buSzPct val="120000"/>
              <a:buFont typeface="Arial"/>
              <a:buChar char="•"/>
            </a:pPr>
            <a:r>
              <a:rPr lang="fi-FI" sz="1400" dirty="0">
                <a:latin typeface="Lato" panose="020F0502020204030203" pitchFamily="34" charset="77"/>
              </a:rPr>
              <a:t>Aikataulu- ja resurssisuunnittelun eli vastuut, työjärjestyksen ja toteutusajankohdat. </a:t>
            </a:r>
          </a:p>
          <a:p>
            <a:pPr marL="288000" indent="-144000">
              <a:lnSpc>
                <a:spcPts val="1700"/>
              </a:lnSpc>
              <a:spcAft>
                <a:spcPts val="300"/>
              </a:spcAft>
              <a:buSzPct val="120000"/>
              <a:buFont typeface="Arial"/>
              <a:buChar char="•"/>
            </a:pPr>
            <a:r>
              <a:rPr lang="fi-FI" sz="1400" dirty="0">
                <a:latin typeface="Lato" panose="020F0502020204030203" pitchFamily="34" charset="77"/>
              </a:rPr>
              <a:t>Turvallisuus-, ympäristö-, laatu- ja vastaanottomenettelyt. </a:t>
            </a:r>
          </a:p>
          <a:p>
            <a:pPr marL="288000" indent="-144000">
              <a:lnSpc>
                <a:spcPts val="1700"/>
              </a:lnSpc>
              <a:spcAft>
                <a:spcPts val="300"/>
              </a:spcAft>
              <a:buSzPct val="120000"/>
              <a:buFont typeface="Arial"/>
              <a:buChar char="•"/>
            </a:pPr>
            <a:r>
              <a:rPr lang="fi-FI" sz="1400" dirty="0">
                <a:latin typeface="Lato" panose="020F0502020204030203" pitchFamily="34" charset="77"/>
              </a:rPr>
              <a:t>Lupiin, viranomaisasioihin, hankintoihin ja kustannusarvioon tehtävät tarkennukset. </a:t>
            </a:r>
          </a:p>
        </p:txBody>
      </p:sp>
      <p:sp>
        <p:nvSpPr>
          <p:cNvPr id="25" name="TextBox 6">
            <a:extLst>
              <a:ext uri="{FF2B5EF4-FFF2-40B4-BE49-F238E27FC236}">
                <a16:creationId xmlns:a16="http://schemas.microsoft.com/office/drawing/2014/main" id="{4C09228A-8D11-CC25-5F4B-CA99E8DC251F}"/>
              </a:ext>
            </a:extLst>
          </p:cNvPr>
          <p:cNvSpPr txBox="1"/>
          <p:nvPr/>
        </p:nvSpPr>
        <p:spPr>
          <a:xfrm>
            <a:off x="7519643" y="2118013"/>
            <a:ext cx="4197676" cy="3129753"/>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1700"/>
              </a:lnSpc>
              <a:spcAft>
                <a:spcPts val="600"/>
              </a:spcAft>
            </a:pPr>
            <a:r>
              <a:rPr lang="fi-FI" sz="1400" b="1" noProof="0" dirty="0">
                <a:latin typeface="Lato" panose="020F0502020204030203" pitchFamily="34" charset="77"/>
              </a:rPr>
              <a:t>Ero aiempiin suunnitteluvaiheisiin</a:t>
            </a:r>
            <a:endParaRPr lang="fi-FI" sz="1400" b="1" noProof="0" dirty="0">
              <a:latin typeface="Lato" panose="020F0502020204030203" pitchFamily="34" charset="77"/>
              <a:ea typeface="Calibri"/>
              <a:cs typeface="Calibri"/>
            </a:endParaRPr>
          </a:p>
          <a:p>
            <a:pPr marL="288000" indent="-144000">
              <a:lnSpc>
                <a:spcPts val="1700"/>
              </a:lnSpc>
              <a:spcAft>
                <a:spcPts val="300"/>
              </a:spcAft>
              <a:buSzPct val="120000"/>
              <a:buFont typeface="Arial"/>
              <a:buChar char="•"/>
            </a:pPr>
            <a:r>
              <a:rPr lang="fi-FI" sz="1400" dirty="0">
                <a:latin typeface="Lato" panose="020F0502020204030203" pitchFamily="34" charset="77"/>
              </a:rPr>
              <a:t>Hankesuunnittelu määrittää hankkeen tavoitteet, laajuuden ja reunaehdot. </a:t>
            </a:r>
          </a:p>
          <a:p>
            <a:pPr marL="288000" indent="-144000">
              <a:lnSpc>
                <a:spcPts val="1700"/>
              </a:lnSpc>
              <a:spcAft>
                <a:spcPts val="300"/>
              </a:spcAft>
              <a:buSzPct val="120000"/>
              <a:buFont typeface="Arial"/>
              <a:buChar char="•"/>
            </a:pPr>
            <a:r>
              <a:rPr lang="fi-FI" sz="1400" dirty="0">
                <a:latin typeface="Lato" panose="020F0502020204030203" pitchFamily="34" charset="77"/>
              </a:rPr>
              <a:t>Tekninen hankesuunnittelu määrittää tekniset periaatteet ja ratkaisulinjaukset. </a:t>
            </a:r>
          </a:p>
          <a:p>
            <a:pPr marL="288000" indent="-144000">
              <a:lnSpc>
                <a:spcPts val="1700"/>
              </a:lnSpc>
              <a:spcAft>
                <a:spcPts val="300"/>
              </a:spcAft>
              <a:buSzPct val="120000"/>
              <a:buFont typeface="Arial"/>
              <a:buChar char="•"/>
            </a:pPr>
            <a:r>
              <a:rPr lang="fi-FI" sz="1400" dirty="0">
                <a:latin typeface="Lato" panose="020F0502020204030203" pitchFamily="34" charset="77"/>
              </a:rPr>
              <a:t>Toteutussuunnittelu määrittää yksityiskohtaisesti, miten hanke käytännössä toteutetaan. </a:t>
            </a:r>
          </a:p>
          <a:p>
            <a:pPr>
              <a:lnSpc>
                <a:spcPts val="1700"/>
              </a:lnSpc>
              <a:buFont typeface=""/>
              <a:buChar char="•"/>
            </a:pPr>
            <a:endParaRPr lang="fi-FI" sz="1400" noProof="0" dirty="0">
              <a:latin typeface="Lato" panose="020F0502020204030203" pitchFamily="34" charset="77"/>
            </a:endParaRPr>
          </a:p>
          <a:p>
            <a:pPr>
              <a:lnSpc>
                <a:spcPts val="1700"/>
              </a:lnSpc>
              <a:spcAft>
                <a:spcPts val="600"/>
              </a:spcAft>
            </a:pPr>
            <a:r>
              <a:rPr lang="fi-FI" sz="1400" b="1" noProof="0" dirty="0">
                <a:latin typeface="Lato" panose="020F0502020204030203" pitchFamily="34" charset="77"/>
              </a:rPr>
              <a:t>Keskeinen lopputulos</a:t>
            </a:r>
            <a:endParaRPr lang="fi-FI" sz="1400" b="1" noProof="0" dirty="0">
              <a:latin typeface="Lato" panose="020F0502020204030203" pitchFamily="34" charset="77"/>
              <a:ea typeface="Calibri"/>
              <a:cs typeface="Calibri"/>
            </a:endParaRPr>
          </a:p>
          <a:p>
            <a:pPr marL="288000" lvl="0" indent="-144000">
              <a:lnSpc>
                <a:spcPts val="1700"/>
              </a:lnSpc>
              <a:spcAft>
                <a:spcPts val="300"/>
              </a:spcAft>
              <a:buSzPct val="120000"/>
              <a:buFont typeface="Arial"/>
              <a:buChar char="•"/>
            </a:pPr>
            <a:r>
              <a:rPr lang="fi-FI" sz="1400" dirty="0">
                <a:latin typeface="Lato" panose="020F0502020204030203" pitchFamily="34" charset="77"/>
              </a:rPr>
              <a:t>Toteutussuunnittelun lopputuloksena syntyy toteutusvalmis kokonaisuus, jonka perusteella </a:t>
            </a:r>
            <a:br>
              <a:rPr lang="fi-FI" sz="1400" dirty="0">
                <a:latin typeface="Lato" panose="020F0502020204030203" pitchFamily="34" charset="77"/>
              </a:rPr>
            </a:br>
            <a:r>
              <a:rPr lang="fi-FI" sz="1400" dirty="0">
                <a:latin typeface="Lato" panose="020F0502020204030203" pitchFamily="34" charset="77"/>
              </a:rPr>
              <a:t>työ voidaan käynnistää hallitusti ja ilman </a:t>
            </a:r>
            <a:br>
              <a:rPr lang="fi-FI" sz="1400" dirty="0">
                <a:latin typeface="Lato" panose="020F0502020204030203" pitchFamily="34" charset="77"/>
              </a:rPr>
            </a:br>
            <a:r>
              <a:rPr lang="fi-FI" sz="1400" dirty="0">
                <a:latin typeface="Lato" panose="020F0502020204030203" pitchFamily="34" charset="77"/>
              </a:rPr>
              <a:t>merkittäviä avoimia suunnittelukysymyksiä. </a:t>
            </a:r>
            <a:endParaRPr lang="fi-FI" noProof="0" dirty="0"/>
          </a:p>
        </p:txBody>
      </p:sp>
      <p:grpSp>
        <p:nvGrpSpPr>
          <p:cNvPr id="6" name="Ryhmä 5">
            <a:extLst>
              <a:ext uri="{FF2B5EF4-FFF2-40B4-BE49-F238E27FC236}">
                <a16:creationId xmlns:a16="http://schemas.microsoft.com/office/drawing/2014/main" id="{5803BA51-B7BC-5663-2B7D-CE3881C008CC}"/>
              </a:ext>
              <a:ext uri="{C183D7F6-B498-43B3-948B-1728B52AA6E4}">
                <adec:decorative xmlns:adec="http://schemas.microsoft.com/office/drawing/2017/decorative" val="1"/>
              </a:ext>
            </a:extLst>
          </p:cNvPr>
          <p:cNvGrpSpPr/>
          <p:nvPr/>
        </p:nvGrpSpPr>
        <p:grpSpPr>
          <a:xfrm>
            <a:off x="7496838" y="5565304"/>
            <a:ext cx="3759588" cy="586995"/>
            <a:chOff x="7496838" y="5565304"/>
            <a:chExt cx="3759588" cy="586995"/>
          </a:xfrm>
        </p:grpSpPr>
        <p:sp>
          <p:nvSpPr>
            <p:cNvPr id="17" name="Pyöristetty suorakulmio 16">
              <a:extLst>
                <a:ext uri="{FF2B5EF4-FFF2-40B4-BE49-F238E27FC236}">
                  <a16:creationId xmlns:a16="http://schemas.microsoft.com/office/drawing/2014/main" id="{A2DB80C4-01D3-6DBF-F25C-2676F739F960}"/>
                </a:ext>
                <a:ext uri="{C183D7F6-B498-43B3-948B-1728B52AA6E4}">
                  <adec:decorative xmlns:adec="http://schemas.microsoft.com/office/drawing/2017/decorative" val="1"/>
                </a:ext>
              </a:extLst>
            </p:cNvPr>
            <p:cNvSpPr/>
            <p:nvPr/>
          </p:nvSpPr>
          <p:spPr>
            <a:xfrm>
              <a:off x="8145920" y="5602976"/>
              <a:ext cx="3060741" cy="507907"/>
            </a:xfrm>
            <a:prstGeom prst="roundRect">
              <a:avLst>
                <a:gd name="adj" fmla="val 13876"/>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8" name="Kuva 17">
              <a:extLst>
                <a:ext uri="{FF2B5EF4-FFF2-40B4-BE49-F238E27FC236}">
                  <a16:creationId xmlns:a16="http://schemas.microsoft.com/office/drawing/2014/main" id="{F7587A05-8486-489D-E4B6-42432AEF8D5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7541938" y="5575262"/>
              <a:ext cx="569662" cy="569787"/>
            </a:xfrm>
            <a:prstGeom prst="rect">
              <a:avLst/>
            </a:prstGeom>
          </p:spPr>
        </p:pic>
        <p:sp>
          <p:nvSpPr>
            <p:cNvPr id="19" name="Tekstiruutu 18">
              <a:extLst>
                <a:ext uri="{FF2B5EF4-FFF2-40B4-BE49-F238E27FC236}">
                  <a16:creationId xmlns:a16="http://schemas.microsoft.com/office/drawing/2014/main" id="{CA2BCA55-4341-48EB-8AA2-AB85E6CA6D2D}"/>
                </a:ext>
                <a:ext uri="{C183D7F6-B498-43B3-948B-1728B52AA6E4}">
                  <adec:decorative xmlns:adec="http://schemas.microsoft.com/office/drawing/2017/decorative" val="1"/>
                </a:ext>
              </a:extLst>
            </p:cNvPr>
            <p:cNvSpPr txBox="1"/>
            <p:nvPr/>
          </p:nvSpPr>
          <p:spPr>
            <a:xfrm>
              <a:off x="8227407" y="5674685"/>
              <a:ext cx="2875109" cy="436197"/>
            </a:xfrm>
            <a:prstGeom prst="rect">
              <a:avLst/>
            </a:prstGeom>
            <a:noFill/>
          </p:spPr>
          <p:txBody>
            <a:bodyPr wrap="square" lIns="0" tIns="0" rIns="0" bIns="0">
              <a:noAutofit/>
            </a:bodyPr>
            <a:lstStyle/>
            <a:p>
              <a:pPr marR="0">
                <a:spcBef>
                  <a:spcPts val="2000"/>
                </a:spcBef>
                <a:spcAft>
                  <a:spcPts val="600"/>
                </a:spcAft>
                <a:buNone/>
              </a:pPr>
              <a:r>
                <a:rPr lang="fi-FI" sz="1100" u="sng" dirty="0">
                  <a:solidFill>
                    <a:schemeClr val="tx2"/>
                  </a:solidFill>
                  <a:latin typeface="Lato" panose="020F0502020204030203" pitchFamily="34" charset="77"/>
                  <a:hlinkClick r:id="rId4"/>
                </a:rPr>
                <a:t>Lue lisää urakkavastuurajoista Excel-aineiston </a:t>
              </a:r>
              <a:br>
                <a:rPr lang="fi-FI" sz="1100" u="sng" dirty="0">
                  <a:solidFill>
                    <a:schemeClr val="tx2"/>
                  </a:solidFill>
                  <a:latin typeface="Lato" panose="020F0502020204030203" pitchFamily="34" charset="77"/>
                  <a:hlinkClick r:id="rId4"/>
                </a:rPr>
              </a:br>
              <a:r>
                <a:rPr lang="fi-FI" sz="1100" u="sng" dirty="0">
                  <a:solidFill>
                    <a:schemeClr val="tx2"/>
                  </a:solidFill>
                  <a:latin typeface="Lato" panose="020F0502020204030203" pitchFamily="34" charset="77"/>
                  <a:hlinkClick r:id="rId4"/>
                </a:rPr>
                <a:t>välilehdeltä 7. Urakkavastuurajat</a:t>
              </a:r>
              <a:r>
                <a:rPr lang="fi-FI" sz="1100" u="sng" dirty="0">
                  <a:solidFill>
                    <a:schemeClr val="tx2"/>
                  </a:solidFill>
                  <a:latin typeface="Lato" panose="020F0502020204030203" pitchFamily="34" charset="77"/>
                </a:rPr>
                <a:t>.</a:t>
              </a:r>
            </a:p>
          </p:txBody>
        </p:sp>
        <p:sp>
          <p:nvSpPr>
            <p:cNvPr id="20" name="Pyöristetty suorakulmio 19">
              <a:extLst>
                <a:ext uri="{FF2B5EF4-FFF2-40B4-BE49-F238E27FC236}">
                  <a16:creationId xmlns:a16="http://schemas.microsoft.com/office/drawing/2014/main" id="{754B7E62-B872-2D1C-5538-A6313C0FE87E}"/>
                </a:ext>
                <a:ext uri="{C183D7F6-B498-43B3-948B-1728B52AA6E4}">
                  <adec:decorative xmlns:adec="http://schemas.microsoft.com/office/drawing/2017/decorative" val="1"/>
                </a:ext>
              </a:extLst>
            </p:cNvPr>
            <p:cNvSpPr/>
            <p:nvPr/>
          </p:nvSpPr>
          <p:spPr>
            <a:xfrm>
              <a:off x="7496838" y="5565304"/>
              <a:ext cx="3759588" cy="586995"/>
            </a:xfrm>
            <a:prstGeom prst="roundRect">
              <a:avLst>
                <a:gd name="adj" fmla="val 6611"/>
              </a:avLst>
            </a:pr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grpSp>
      <p:sp>
        <p:nvSpPr>
          <p:cNvPr id="4" name="Dian numeron paikkamerkki 1">
            <a:extLst>
              <a:ext uri="{FF2B5EF4-FFF2-40B4-BE49-F238E27FC236}">
                <a16:creationId xmlns:a16="http://schemas.microsoft.com/office/drawing/2014/main" id="{0670A5AE-46B0-6A59-3E8D-A02DC2B9A8E4}"/>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64</a:t>
            </a:fld>
            <a:endParaRPr lang="fi-FI" dirty="0"/>
          </a:p>
        </p:txBody>
      </p:sp>
      <p:pic>
        <p:nvPicPr>
          <p:cNvPr id="5" name="Kuva 4">
            <a:extLst>
              <a:ext uri="{FF2B5EF4-FFF2-40B4-BE49-F238E27FC236}">
                <a16:creationId xmlns:a16="http://schemas.microsoft.com/office/drawing/2014/main" id="{2EEDE064-3DEA-1960-F4F3-EEA3ADA7320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22806155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51BECEDE-72F6-8302-0138-9493E2566C0A}"/>
              </a:ext>
            </a:extLst>
          </p:cNvPr>
          <p:cNvSpPr>
            <a:spLocks noGrp="1"/>
          </p:cNvSpPr>
          <p:nvPr>
            <p:ph type="title"/>
          </p:nvPr>
        </p:nvSpPr>
        <p:spPr>
          <a:xfrm>
            <a:off x="0" y="540000"/>
            <a:ext cx="11650413" cy="581251"/>
          </a:xfrm>
        </p:spPr>
        <p:txBody>
          <a:bodyPr/>
          <a:lstStyle/>
          <a:p>
            <a:r>
              <a:rPr lang="fi-FI" dirty="0"/>
              <a:t>Käyttöönotto ja seuranta</a:t>
            </a:r>
            <a:br>
              <a:rPr lang="fi-FI" dirty="0"/>
            </a:br>
            <a:endParaRPr lang="fi-FI" dirty="0"/>
          </a:p>
        </p:txBody>
      </p:sp>
      <p:sp>
        <p:nvSpPr>
          <p:cNvPr id="3" name="Sisällön paikkamerkki 2">
            <a:extLst>
              <a:ext uri="{FF2B5EF4-FFF2-40B4-BE49-F238E27FC236}">
                <a16:creationId xmlns:a16="http://schemas.microsoft.com/office/drawing/2014/main" id="{E3EF524B-4070-D196-4187-4407ECA3AE0D}"/>
              </a:ext>
            </a:extLst>
          </p:cNvPr>
          <p:cNvSpPr>
            <a:spLocks noGrp="1"/>
          </p:cNvSpPr>
          <p:nvPr>
            <p:ph idx="1"/>
          </p:nvPr>
        </p:nvSpPr>
        <p:spPr>
          <a:xfrm>
            <a:off x="720000" y="1211398"/>
            <a:ext cx="10930413" cy="743524"/>
          </a:xfrm>
        </p:spPr>
        <p:txBody>
          <a:bodyPr/>
          <a:lstStyle/>
          <a:p>
            <a:r>
              <a:rPr lang="fi-FI" sz="1400" dirty="0"/>
              <a:t>Energiapalvelun keskeinen etu tilaajan näkökulmasta on järjestelmän käytön helppous. Palveluntuottaja vastaa käyttöönotosta, järjestelmän toimivuudesta ja seurannasta sopimuksen mukaisesti. Tämän vuoksi käyttöönoton, käytönaikaisen seurannan ja sopimuskauden päättymisen pelisäännöt on määriteltävä selkeästi jo sopimusvaiheessa.</a:t>
            </a:r>
          </a:p>
        </p:txBody>
      </p:sp>
      <p:sp>
        <p:nvSpPr>
          <p:cNvPr id="8" name="TextBox 5">
            <a:extLst>
              <a:ext uri="{FF2B5EF4-FFF2-40B4-BE49-F238E27FC236}">
                <a16:creationId xmlns:a16="http://schemas.microsoft.com/office/drawing/2014/main" id="{973D08C8-AC00-CA06-EBF4-6871E71DAEA2}"/>
              </a:ext>
            </a:extLst>
          </p:cNvPr>
          <p:cNvSpPr txBox="1"/>
          <p:nvPr/>
        </p:nvSpPr>
        <p:spPr>
          <a:xfrm>
            <a:off x="719999" y="2012324"/>
            <a:ext cx="5610872" cy="4511139"/>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600"/>
              </a:spcAft>
            </a:pPr>
            <a:r>
              <a:rPr lang="fi-FI" sz="1400" b="1" noProof="0" dirty="0">
                <a:latin typeface="Lato" panose="020F0502020204030203" pitchFamily="34" charset="77"/>
              </a:rPr>
              <a:t>Käyttöönotto</a:t>
            </a:r>
            <a:endParaRPr lang="fi-FI" sz="1400" b="1" noProof="0" dirty="0">
              <a:latin typeface="Lato" panose="020F0502020204030203" pitchFamily="34" charset="77"/>
              <a:ea typeface="Calibri"/>
              <a:cs typeface="Calibri"/>
            </a:endParaRPr>
          </a:p>
          <a:p>
            <a:pPr marL="288000" lvl="0" indent="-144000">
              <a:lnSpc>
                <a:spcPts val="1700"/>
              </a:lnSpc>
              <a:spcAft>
                <a:spcPts val="300"/>
              </a:spcAft>
              <a:buSzPct val="120000"/>
              <a:buFont typeface="Arial"/>
              <a:buChar char="•"/>
            </a:pPr>
            <a:r>
              <a:rPr lang="fi-FI" sz="1400" dirty="0">
                <a:latin typeface="Lato" panose="020F0502020204030203" pitchFamily="34" charset="77"/>
              </a:rPr>
              <a:t>Palveluntuottaja vastaa energiajärjestelmän käyttöönotosta </a:t>
            </a:r>
            <a:br>
              <a:rPr lang="fi-FI" sz="1400" dirty="0">
                <a:latin typeface="Lato" panose="020F0502020204030203" pitchFamily="34" charset="77"/>
              </a:rPr>
            </a:br>
            <a:r>
              <a:rPr lang="fi-FI" sz="1400" dirty="0">
                <a:latin typeface="Lato" panose="020F0502020204030203" pitchFamily="34" charset="77"/>
              </a:rPr>
              <a:t>sovitun vastuunjaon mukaisesti. </a:t>
            </a:r>
          </a:p>
          <a:p>
            <a:pPr marL="288000" lvl="0" indent="-144000">
              <a:lnSpc>
                <a:spcPts val="1700"/>
              </a:lnSpc>
              <a:spcAft>
                <a:spcPts val="300"/>
              </a:spcAft>
              <a:buSzPct val="120000"/>
              <a:buFont typeface="Arial"/>
              <a:buChar char="•"/>
            </a:pPr>
            <a:r>
              <a:rPr lang="fi-FI" sz="1400" dirty="0">
                <a:latin typeface="Lato" panose="020F0502020204030203" pitchFamily="34" charset="77"/>
              </a:rPr>
              <a:t>Sopimuksessa on tarpeen määritellä, milloin käyttöönotto </a:t>
            </a:r>
            <a:br>
              <a:rPr lang="fi-FI" sz="1400" dirty="0">
                <a:latin typeface="Lato" panose="020F0502020204030203" pitchFamily="34" charset="77"/>
              </a:rPr>
            </a:br>
            <a:r>
              <a:rPr lang="fi-FI" sz="1400" dirty="0">
                <a:latin typeface="Lato" panose="020F0502020204030203" pitchFamily="34" charset="77"/>
              </a:rPr>
              <a:t>katsotaan hyväksytysti suoritetuksi. </a:t>
            </a:r>
          </a:p>
          <a:p>
            <a:pPr marL="288000" lvl="0" indent="-144000">
              <a:lnSpc>
                <a:spcPts val="1700"/>
              </a:lnSpc>
              <a:spcAft>
                <a:spcPts val="300"/>
              </a:spcAft>
              <a:buSzPct val="120000"/>
              <a:buFont typeface="Arial"/>
              <a:buChar char="•"/>
            </a:pPr>
            <a:r>
              <a:rPr lang="fi-FI" sz="1400" dirty="0">
                <a:latin typeface="Lato" panose="020F0502020204030203" pitchFamily="34" charset="77"/>
              </a:rPr>
              <a:t>Hankkeen aikataulussa tulee varata riittävästi aikaa järjestelmän testaukselle ja säätämiselle, tyypillisesti noin kaksi viikkoa. </a:t>
            </a:r>
          </a:p>
          <a:p>
            <a:pPr marL="288000" lvl="0" indent="-144000">
              <a:lnSpc>
                <a:spcPts val="1700"/>
              </a:lnSpc>
              <a:spcAft>
                <a:spcPts val="300"/>
              </a:spcAft>
              <a:buSzPct val="120000"/>
              <a:buFont typeface="Arial"/>
              <a:buChar char="•"/>
            </a:pPr>
            <a:r>
              <a:rPr lang="fi-FI" sz="1400" dirty="0">
                <a:latin typeface="Lato" panose="020F0502020204030203" pitchFamily="34" charset="77"/>
              </a:rPr>
              <a:t>Käyttöönoton jälkeen palveluntuottaja optimoi järjestelmää sopimuksessa asetettujen tavoitteiden ja reunaehtojen mukaisesti. </a:t>
            </a:r>
          </a:p>
          <a:p>
            <a:pPr>
              <a:spcBef>
                <a:spcPts val="1200"/>
              </a:spcBef>
              <a:spcAft>
                <a:spcPts val="600"/>
              </a:spcAft>
            </a:pPr>
            <a:r>
              <a:rPr lang="fi-FI" sz="1400" b="1" dirty="0">
                <a:latin typeface="Lato" panose="020F0502020204030203" pitchFamily="34" charset="77"/>
              </a:rPr>
              <a:t>Seuranta sopimuskauden aikana </a:t>
            </a:r>
            <a:r>
              <a:rPr lang="fi-FI" sz="1400" dirty="0">
                <a:latin typeface="Lato" panose="020F0502020204030203" pitchFamily="34" charset="77"/>
              </a:rPr>
              <a:t>(katso sivut 36–37)</a:t>
            </a:r>
          </a:p>
          <a:p>
            <a:pPr marL="288000" indent="-144000">
              <a:lnSpc>
                <a:spcPts val="1700"/>
              </a:lnSpc>
              <a:spcAft>
                <a:spcPts val="300"/>
              </a:spcAft>
              <a:buSzPct val="120000"/>
              <a:buFont typeface="Arial"/>
              <a:buChar char="•"/>
            </a:pPr>
            <a:r>
              <a:rPr lang="fi-FI" sz="1400" dirty="0">
                <a:latin typeface="Lato" panose="020F0502020204030203" pitchFamily="34" charset="77"/>
              </a:rPr>
              <a:t>Palveluntuottaja huoltaa laitteiston, ylläpitää mittauksia ja </a:t>
            </a:r>
            <a:br>
              <a:rPr lang="fi-FI" sz="1400" dirty="0">
                <a:latin typeface="Lato" panose="020F0502020204030203" pitchFamily="34" charset="77"/>
              </a:rPr>
            </a:br>
            <a:r>
              <a:rPr lang="fi-FI" sz="1400" dirty="0">
                <a:latin typeface="Lato" panose="020F0502020204030203" pitchFamily="34" charset="77"/>
              </a:rPr>
              <a:t>vastaa niiden toimivuudesta. </a:t>
            </a:r>
          </a:p>
          <a:p>
            <a:pPr marL="288000" indent="-144000">
              <a:lnSpc>
                <a:spcPts val="1700"/>
              </a:lnSpc>
              <a:spcAft>
                <a:spcPts val="300"/>
              </a:spcAft>
              <a:buSzPct val="120000"/>
              <a:buFont typeface="Arial"/>
              <a:buChar char="•"/>
            </a:pPr>
            <a:r>
              <a:rPr lang="fi-FI" sz="1400" dirty="0">
                <a:latin typeface="Lato" panose="020F0502020204030203" pitchFamily="34" charset="77"/>
              </a:rPr>
              <a:t>Asiakkaalle kerätään ja toimitetaan sovitut tiedot järjestelmän toiminnasta, energiankäytöstä ja käytettävyydestä. </a:t>
            </a:r>
          </a:p>
          <a:p>
            <a:pPr marL="288000" indent="-144000">
              <a:lnSpc>
                <a:spcPts val="1700"/>
              </a:lnSpc>
              <a:spcAft>
                <a:spcPts val="300"/>
              </a:spcAft>
              <a:buSzPct val="120000"/>
              <a:buFont typeface="Arial"/>
              <a:buChar char="•"/>
            </a:pPr>
            <a:r>
              <a:rPr lang="fi-FI" sz="1400" dirty="0">
                <a:latin typeface="Lato" panose="020F0502020204030203" pitchFamily="34" charset="77"/>
              </a:rPr>
              <a:t>Raportointi toteutetaan sovituin väliajoin ja sovitulla tavalla. </a:t>
            </a:r>
          </a:p>
          <a:p>
            <a:pPr marL="288000" indent="-144000">
              <a:lnSpc>
                <a:spcPts val="1700"/>
              </a:lnSpc>
              <a:spcAft>
                <a:spcPts val="300"/>
              </a:spcAft>
              <a:buSzPct val="120000"/>
              <a:buFont typeface="Arial"/>
              <a:buChar char="•"/>
            </a:pPr>
            <a:r>
              <a:rPr lang="fi-FI" sz="1400" dirty="0">
                <a:latin typeface="Lato" panose="020F0502020204030203" pitchFamily="34" charset="77"/>
              </a:rPr>
              <a:t>Jos sopimuksessa asetetaan vaatimuksia esimerkiksi energian alku-perälle tai energiatehokkuudelle, on etukäteen sovittava, miten tavoitteiden toteutuminen todennetaan koko sopimuskauden ajan. </a:t>
            </a:r>
            <a:endParaRPr lang="fi-FI" noProof="0" dirty="0"/>
          </a:p>
        </p:txBody>
      </p:sp>
      <p:sp>
        <p:nvSpPr>
          <p:cNvPr id="9" name="TextBox 6">
            <a:extLst>
              <a:ext uri="{FF2B5EF4-FFF2-40B4-BE49-F238E27FC236}">
                <a16:creationId xmlns:a16="http://schemas.microsoft.com/office/drawing/2014/main" id="{152D0B10-5BD8-5293-5B9F-111A74EC5210}"/>
              </a:ext>
            </a:extLst>
          </p:cNvPr>
          <p:cNvSpPr txBox="1"/>
          <p:nvPr/>
        </p:nvSpPr>
        <p:spPr>
          <a:xfrm>
            <a:off x="6475513" y="2012325"/>
            <a:ext cx="5472000" cy="3975880"/>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spcAft>
                <a:spcPts val="600"/>
              </a:spcAft>
            </a:pPr>
            <a:r>
              <a:rPr lang="fi-FI" sz="1400" b="1" dirty="0">
                <a:latin typeface="Lato" panose="020F0502020204030203" pitchFamily="34" charset="77"/>
              </a:rPr>
              <a:t>Ennenaikainen päättyminen ja riitatilanteet</a:t>
            </a:r>
          </a:p>
          <a:p>
            <a:pPr marL="288000" indent="-144000">
              <a:lnSpc>
                <a:spcPts val="1700"/>
              </a:lnSpc>
              <a:spcAft>
                <a:spcPts val="300"/>
              </a:spcAft>
              <a:buSzPct val="120000"/>
              <a:buFont typeface="Arial"/>
              <a:buChar char="•"/>
            </a:pPr>
            <a:r>
              <a:rPr lang="fi-FI" sz="1400" dirty="0">
                <a:latin typeface="Lato" panose="020F0502020204030203" pitchFamily="34" charset="77"/>
              </a:rPr>
              <a:t>Sopimuksessa tulee varautua tilanteisiin, joissa osapuoli </a:t>
            </a:r>
            <a:br>
              <a:rPr lang="fi-FI" sz="1400" dirty="0">
                <a:latin typeface="Lato" panose="020F0502020204030203" pitchFamily="34" charset="77"/>
              </a:rPr>
            </a:br>
            <a:r>
              <a:rPr lang="fi-FI" sz="1400" dirty="0">
                <a:latin typeface="Lato" panose="020F0502020204030203" pitchFamily="34" charset="77"/>
              </a:rPr>
              <a:t>irtaantuu sopimuksesta kesken kauden, lopettaa toimintansa, ajautuu konkurssiin tai palveluntuottajan omistuspohja muuttuu. </a:t>
            </a:r>
          </a:p>
          <a:p>
            <a:pPr marL="288000" indent="-144000">
              <a:lnSpc>
                <a:spcPts val="1700"/>
              </a:lnSpc>
              <a:spcAft>
                <a:spcPts val="300"/>
              </a:spcAft>
              <a:buSzPct val="120000"/>
              <a:buFont typeface="Arial"/>
              <a:buChar char="•"/>
            </a:pPr>
            <a:r>
              <a:rPr lang="fi-FI" sz="1400" dirty="0">
                <a:latin typeface="Lato" panose="020F0502020204030203" pitchFamily="34" charset="77"/>
              </a:rPr>
              <a:t>Monimutkaisen sopimusrakenteen takia tilaajan tulee tiedostaa, että mahdolliset riitatilanteet vaativat lisäresursseja esim. lakipalveluilta.</a:t>
            </a:r>
          </a:p>
          <a:p>
            <a:pPr marL="288000" indent="-144000">
              <a:lnSpc>
                <a:spcPts val="1700"/>
              </a:lnSpc>
              <a:spcAft>
                <a:spcPts val="300"/>
              </a:spcAft>
              <a:buSzPct val="120000"/>
              <a:buFont typeface="Arial"/>
              <a:buChar char="•"/>
            </a:pPr>
            <a:r>
              <a:rPr lang="fi-FI" sz="1400" dirty="0">
                <a:latin typeface="Lato" panose="020F0502020204030203" pitchFamily="34" charset="77"/>
              </a:rPr>
              <a:t>Vastaavat periaatteet on hyvä huomioida myös esisopimuksissa. </a:t>
            </a:r>
          </a:p>
          <a:p>
            <a:pPr marL="288000" indent="-144000">
              <a:lnSpc>
                <a:spcPts val="1700"/>
              </a:lnSpc>
              <a:spcAft>
                <a:spcPts val="300"/>
              </a:spcAft>
              <a:buSzPct val="120000"/>
              <a:buFont typeface="Arial"/>
              <a:buChar char="•"/>
            </a:pPr>
            <a:r>
              <a:rPr lang="fi-FI" sz="1400" dirty="0">
                <a:latin typeface="Lato" panose="020F0502020204030203" pitchFamily="34" charset="77"/>
              </a:rPr>
              <a:t>Riskien pienentämiseksi sopimuksessa on määriteltävä selkeät menettelyt vastuiden siirtymiselle, palvelun jatkuvuudelle, korvaaville järjestelyille ja riitojen ratkaisemiselle. </a:t>
            </a:r>
          </a:p>
          <a:p>
            <a:pPr>
              <a:spcBef>
                <a:spcPts val="1200"/>
              </a:spcBef>
              <a:spcAft>
                <a:spcPts val="600"/>
              </a:spcAft>
            </a:pPr>
            <a:r>
              <a:rPr lang="fi-FI" sz="1400" b="1" dirty="0">
                <a:latin typeface="Lato" panose="020F0502020204030203" pitchFamily="34" charset="77"/>
              </a:rPr>
              <a:t>Keskeisenä periaatteena </a:t>
            </a:r>
            <a:r>
              <a:rPr lang="fi-FI" sz="1400" dirty="0">
                <a:latin typeface="Lato" panose="020F0502020204030203" pitchFamily="34" charset="77"/>
              </a:rPr>
              <a:t>käyttöönoton, </a:t>
            </a:r>
            <a:r>
              <a:rPr lang="fi-FI" sz="1400">
                <a:latin typeface="Lato" panose="020F0502020204030203" pitchFamily="34" charset="77"/>
              </a:rPr>
              <a:t>seurannan ja sopimuksen päättymisen onnistuminen perustuu siihen, että vastuut, hyväksymis-kriteerit, raportointi ja poikkeustilanteiden toimintamallit on sovittu selkeästi etukäteen.</a:t>
            </a:r>
            <a:endParaRPr lang="fi-FI" sz="1400" dirty="0">
              <a:latin typeface="Lato" panose="020F0502020204030203" pitchFamily="34" charset="77"/>
            </a:endParaRPr>
          </a:p>
        </p:txBody>
      </p:sp>
      <p:sp>
        <p:nvSpPr>
          <p:cNvPr id="4" name="Dian numeron paikkamerkki 1">
            <a:extLst>
              <a:ext uri="{FF2B5EF4-FFF2-40B4-BE49-F238E27FC236}">
                <a16:creationId xmlns:a16="http://schemas.microsoft.com/office/drawing/2014/main" id="{67700B5F-AAAF-B720-6DF7-8EDC354FD21C}"/>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65</a:t>
            </a:fld>
            <a:endParaRPr lang="fi-FI" dirty="0"/>
          </a:p>
        </p:txBody>
      </p:sp>
      <p:pic>
        <p:nvPicPr>
          <p:cNvPr id="5" name="Kuva 4">
            <a:extLst>
              <a:ext uri="{FF2B5EF4-FFF2-40B4-BE49-F238E27FC236}">
                <a16:creationId xmlns:a16="http://schemas.microsoft.com/office/drawing/2014/main" id="{CA4D34E7-C9B4-E190-0C91-6D3A13650A0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5659017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27" name="Otsikko 1">
            <a:extLst>
              <a:ext uri="{FF2B5EF4-FFF2-40B4-BE49-F238E27FC236}">
                <a16:creationId xmlns:a16="http://schemas.microsoft.com/office/drawing/2014/main" id="{5423C33D-C4C9-CD1A-790F-5B8E79B12259}"/>
              </a:ext>
            </a:extLst>
          </p:cNvPr>
          <p:cNvSpPr txBox="1">
            <a:spLocks noGrp="1"/>
          </p:cNvSpPr>
          <p:nvPr>
            <p:ph type="title" idx="4294967295"/>
          </p:nvPr>
        </p:nvSpPr>
        <p:spPr>
          <a:xfrm>
            <a:off x="-4836" y="942672"/>
            <a:ext cx="12192000" cy="1578337"/>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10. Yhteenveto</a:t>
            </a:r>
            <a:b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b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ja johtopäätökset</a:t>
            </a:r>
            <a:endPar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endParaRPr>
          </a:p>
        </p:txBody>
      </p:sp>
      <p:grpSp>
        <p:nvGrpSpPr>
          <p:cNvPr id="77" name="Ryhmä 76">
            <a:extLst>
              <a:ext uri="{FF2B5EF4-FFF2-40B4-BE49-F238E27FC236}">
                <a16:creationId xmlns:a16="http://schemas.microsoft.com/office/drawing/2014/main" id="{9F963309-21BA-7AB4-355D-4928B7E58D77}"/>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53" name="Kuva 527">
              <a:extLst>
                <a:ext uri="{FF2B5EF4-FFF2-40B4-BE49-F238E27FC236}">
                  <a16:creationId xmlns:a16="http://schemas.microsoft.com/office/drawing/2014/main" id="{536F255C-D308-50A1-43E3-43A19441663A}"/>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4" name="Kuva 528">
              <a:extLst>
                <a:ext uri="{FF2B5EF4-FFF2-40B4-BE49-F238E27FC236}">
                  <a16:creationId xmlns:a16="http://schemas.microsoft.com/office/drawing/2014/main" id="{059C66F6-09B9-2919-4C5F-D3EB92F5AE57}"/>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5" name="Kuva 527">
              <a:extLst>
                <a:ext uri="{FF2B5EF4-FFF2-40B4-BE49-F238E27FC236}">
                  <a16:creationId xmlns:a16="http://schemas.microsoft.com/office/drawing/2014/main" id="{67462622-5610-4423-9DCA-69346886DCE4}"/>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DE2AD371-703F-6AC8-40C5-B9455DFE1C7F}"/>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A47031ED-8389-630D-9BBA-4AF63A977CD3}"/>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10760F0B-D9BC-C3B7-231D-835781262336}"/>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26764C6C-206E-0F08-09BD-28C20C3CF201}"/>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2F34319D-7F81-3FB6-CC7A-CBE5CC6E736F}"/>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143C4F9D-CEF3-4884-8A0A-43F915F35BE6}"/>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4EF85C98-3140-B6B1-09B6-A2F5223656AD}"/>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2F83C317-D4B2-27FE-60CA-F5A0533A74DB}"/>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4" name="Google Shape;539;p3">
              <a:extLst>
                <a:ext uri="{FF2B5EF4-FFF2-40B4-BE49-F238E27FC236}">
                  <a16:creationId xmlns:a16="http://schemas.microsoft.com/office/drawing/2014/main" id="{BC97A2EE-2AB4-D393-AE78-34FED7D6611E}"/>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5" name="Google Shape;539;p3">
              <a:extLst>
                <a:ext uri="{FF2B5EF4-FFF2-40B4-BE49-F238E27FC236}">
                  <a16:creationId xmlns:a16="http://schemas.microsoft.com/office/drawing/2014/main" id="{B0E4057E-94D4-B028-81C5-6B2DFD1FA98F}"/>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6" name="Google Shape;541;p3">
              <a:extLst>
                <a:ext uri="{FF2B5EF4-FFF2-40B4-BE49-F238E27FC236}">
                  <a16:creationId xmlns:a16="http://schemas.microsoft.com/office/drawing/2014/main" id="{2127FE6B-403D-712C-5D1D-68CAEB3633A5}"/>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7" name="Google Shape;543;p3">
              <a:extLst>
                <a:ext uri="{FF2B5EF4-FFF2-40B4-BE49-F238E27FC236}">
                  <a16:creationId xmlns:a16="http://schemas.microsoft.com/office/drawing/2014/main" id="{E87C8A48-1B7C-4912-0A23-D52F23A72992}"/>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8" name="Google Shape;545;p3">
              <a:extLst>
                <a:ext uri="{FF2B5EF4-FFF2-40B4-BE49-F238E27FC236}">
                  <a16:creationId xmlns:a16="http://schemas.microsoft.com/office/drawing/2014/main" id="{BE6B8595-9891-9445-23E8-F4680E4A9F06}"/>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69" name="Google Shape;547;p3">
              <a:extLst>
                <a:ext uri="{FF2B5EF4-FFF2-40B4-BE49-F238E27FC236}">
                  <a16:creationId xmlns:a16="http://schemas.microsoft.com/office/drawing/2014/main" id="{60C23763-3EAC-52C2-EE7A-F7634BA340FE}"/>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0" name="Google Shape;549;p3">
              <a:extLst>
                <a:ext uri="{FF2B5EF4-FFF2-40B4-BE49-F238E27FC236}">
                  <a16:creationId xmlns:a16="http://schemas.microsoft.com/office/drawing/2014/main" id="{2BE3DA35-5F91-23B8-FB93-9286B7AC99A0}"/>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1" name="Google Shape;551;p3">
              <a:extLst>
                <a:ext uri="{FF2B5EF4-FFF2-40B4-BE49-F238E27FC236}">
                  <a16:creationId xmlns:a16="http://schemas.microsoft.com/office/drawing/2014/main" id="{3AF9F9D4-CE37-DD30-9039-15378403B192}"/>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2" name="Google Shape;553;p3">
              <a:extLst>
                <a:ext uri="{FF2B5EF4-FFF2-40B4-BE49-F238E27FC236}">
                  <a16:creationId xmlns:a16="http://schemas.microsoft.com/office/drawing/2014/main" id="{A57BE48C-F2E8-9A17-878E-667035503CA5}"/>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3" name="Google Shape;555;p3">
              <a:extLst>
                <a:ext uri="{FF2B5EF4-FFF2-40B4-BE49-F238E27FC236}">
                  <a16:creationId xmlns:a16="http://schemas.microsoft.com/office/drawing/2014/main" id="{92373879-12A4-CB54-81B1-676F76C04442}"/>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4" name="Google Shape;557;p3">
              <a:extLst>
                <a:ext uri="{FF2B5EF4-FFF2-40B4-BE49-F238E27FC236}">
                  <a16:creationId xmlns:a16="http://schemas.microsoft.com/office/drawing/2014/main" id="{89D8E518-C3D4-3426-DD46-DE91D16E6E6E}"/>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5" name="Kuva 74">
              <a:extLst>
                <a:ext uri="{FF2B5EF4-FFF2-40B4-BE49-F238E27FC236}">
                  <a16:creationId xmlns:a16="http://schemas.microsoft.com/office/drawing/2014/main" id="{E9D19BE6-CB10-36A7-D1E9-18BB2CD0816E}"/>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6" name="Kuva 75">
              <a:extLst>
                <a:ext uri="{FF2B5EF4-FFF2-40B4-BE49-F238E27FC236}">
                  <a16:creationId xmlns:a16="http://schemas.microsoft.com/office/drawing/2014/main" id="{E40886BF-BC2E-5D7F-603D-6DB076D46A55}"/>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9450391" y="5796000"/>
              <a:ext cx="587516" cy="500713"/>
            </a:xfrm>
            <a:prstGeom prst="rect">
              <a:avLst/>
            </a:prstGeom>
          </p:spPr>
        </p:pic>
      </p:grpSp>
    </p:spTree>
    <p:extLst>
      <p:ext uri="{BB962C8B-B14F-4D97-AF65-F5344CB8AC3E}">
        <p14:creationId xmlns:p14="http://schemas.microsoft.com/office/powerpoint/2010/main" val="9907827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9EDCBC5-DACB-7452-9641-3810EB301B9D}"/>
              </a:ext>
            </a:extLst>
          </p:cNvPr>
          <p:cNvSpPr>
            <a:spLocks noGrp="1"/>
          </p:cNvSpPr>
          <p:nvPr>
            <p:ph type="title"/>
          </p:nvPr>
        </p:nvSpPr>
        <p:spPr>
          <a:xfrm>
            <a:off x="0" y="540000"/>
            <a:ext cx="9803757" cy="508446"/>
          </a:xfrm>
        </p:spPr>
        <p:txBody>
          <a:bodyPr/>
          <a:lstStyle/>
          <a:p>
            <a:r>
              <a:rPr lang="fi-FI" dirty="0"/>
              <a:t>Yhteenveto käsikirjasta</a:t>
            </a:r>
            <a:br>
              <a:rPr lang="fi-FI" dirty="0"/>
            </a:br>
            <a:endParaRPr lang="fi-FI" dirty="0"/>
          </a:p>
        </p:txBody>
      </p:sp>
      <p:sp>
        <p:nvSpPr>
          <p:cNvPr id="6" name="TextBox 3">
            <a:extLst>
              <a:ext uri="{FF2B5EF4-FFF2-40B4-BE49-F238E27FC236}">
                <a16:creationId xmlns:a16="http://schemas.microsoft.com/office/drawing/2014/main" id="{DA0595FE-9939-BA29-25E1-5FD21DA85D27}"/>
              </a:ext>
            </a:extLst>
          </p:cNvPr>
          <p:cNvSpPr txBox="1">
            <a:spLocks noGrp="1"/>
          </p:cNvSpPr>
          <p:nvPr>
            <p:ph idx="1"/>
          </p:nvPr>
        </p:nvSpPr>
        <p:spPr>
          <a:xfrm>
            <a:off x="720000" y="1260000"/>
            <a:ext cx="8400851" cy="857128"/>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a:lnSpc>
                <a:spcPts val="1700"/>
              </a:lnSpc>
              <a:spcBef>
                <a:spcPts val="0"/>
              </a:spcBef>
              <a:spcAft>
                <a:spcPts val="0"/>
              </a:spcAft>
            </a:pPr>
            <a:r>
              <a:rPr lang="fi-FI" sz="1400" dirty="0">
                <a:ea typeface="Calibri"/>
                <a:cs typeface="Calibri"/>
              </a:rPr>
              <a:t>ENPA-käsikirja kokoaa hankkeen opit alueellisen energiapalvelumallin käyttöönottoon kunnissa. </a:t>
            </a:r>
            <a:br>
              <a:rPr lang="fi-FI" sz="1400" dirty="0">
                <a:ea typeface="Calibri"/>
                <a:cs typeface="Calibri"/>
              </a:rPr>
            </a:br>
            <a:r>
              <a:rPr lang="fi-FI" sz="1400" dirty="0">
                <a:ea typeface="Calibri"/>
                <a:cs typeface="Calibri"/>
              </a:rPr>
              <a:t>Käsikirja kattaa energiaratkaisun näkökulmasta koko kaupunkikehityksen elinkaaren – alueen valinnasta </a:t>
            </a:r>
            <a:br>
              <a:rPr lang="fi-FI" sz="1400" dirty="0">
                <a:ea typeface="Calibri"/>
                <a:cs typeface="Calibri"/>
              </a:rPr>
            </a:br>
            <a:r>
              <a:rPr lang="fi-FI" sz="1400" dirty="0">
                <a:ea typeface="Calibri"/>
                <a:cs typeface="Calibri"/>
              </a:rPr>
              <a:t>kaavoituksen kautta tontinluovutukseen ja palveluhankintaan. Kohdeyleisönä ovat erityisesti kunnat, </a:t>
            </a:r>
            <a:br>
              <a:rPr lang="fi-FI" sz="1400" dirty="0">
                <a:ea typeface="Calibri"/>
                <a:cs typeface="Calibri"/>
              </a:rPr>
            </a:br>
            <a:r>
              <a:rPr lang="fi-FI" sz="1400" dirty="0">
                <a:ea typeface="Calibri"/>
                <a:cs typeface="Calibri"/>
              </a:rPr>
              <a:t>mutta myös kiinteistöjen omistajat ja rakennuttajat.</a:t>
            </a:r>
            <a:endParaRPr lang="en-US" sz="1400" dirty="0"/>
          </a:p>
        </p:txBody>
      </p:sp>
      <p:sp>
        <p:nvSpPr>
          <p:cNvPr id="8" name="Tekstiruutu 7">
            <a:extLst>
              <a:ext uri="{FF2B5EF4-FFF2-40B4-BE49-F238E27FC236}">
                <a16:creationId xmlns:a16="http://schemas.microsoft.com/office/drawing/2014/main" id="{07839737-0F6A-F0A6-590D-FBEC51523731}"/>
              </a:ext>
            </a:extLst>
          </p:cNvPr>
          <p:cNvSpPr txBox="1"/>
          <p:nvPr/>
        </p:nvSpPr>
        <p:spPr>
          <a:xfrm>
            <a:off x="720000" y="2300624"/>
            <a:ext cx="10929600" cy="4182174"/>
          </a:xfrm>
          <a:prstGeom prst="rect">
            <a:avLst/>
          </a:prstGeom>
          <a:noFill/>
        </p:spPr>
        <p:txBody>
          <a:bodyPr wrap="square" lIns="0" tIns="0" rIns="0" bIns="0" numCol="3" spcCol="108000">
            <a:noAutofit/>
          </a:bodyPr>
          <a:lstStyle/>
          <a:p>
            <a:pPr>
              <a:spcAft>
                <a:spcPts val="600"/>
              </a:spcAft>
              <a:buNone/>
            </a:pPr>
            <a:r>
              <a:rPr lang="fi-FI" sz="1400" b="1" noProof="0" dirty="0">
                <a:solidFill>
                  <a:schemeClr val="tx1"/>
                </a:solidFill>
                <a:effectLst/>
                <a:latin typeface="Lato" panose="020F0502020204030203" pitchFamily="34" charset="77"/>
              </a:rPr>
              <a:t>1. Alueen valinta</a:t>
            </a:r>
          </a:p>
          <a:p>
            <a:pPr marL="288000" indent="-144000">
              <a:lnSpc>
                <a:spcPts val="1700"/>
              </a:lnSpc>
              <a:spcAft>
                <a:spcPts val="800"/>
              </a:spcAft>
              <a:buSzPct val="120000"/>
              <a:buFont typeface="Arial"/>
              <a:buChar char="•"/>
            </a:pPr>
            <a:r>
              <a:rPr lang="fi-FI" sz="1400" b="0" noProof="0" dirty="0">
                <a:solidFill>
                  <a:schemeClr val="tx1"/>
                </a:solidFill>
                <a:effectLst/>
                <a:latin typeface="Lato" panose="020F0502020204030203" pitchFamily="34" charset="77"/>
              </a:rPr>
              <a:t>Energiapalvelumalli soveltuu parhaiten riittävän suurille, tiiviisti rakennetuille ja monitoimisille alueille, jossa syntyy hyödynnettävää hukkalämpöä.</a:t>
            </a:r>
          </a:p>
          <a:p>
            <a:pPr marL="288000" indent="-144000">
              <a:lnSpc>
                <a:spcPts val="1700"/>
              </a:lnSpc>
              <a:spcAft>
                <a:spcPts val="800"/>
              </a:spcAft>
              <a:buSzPct val="120000"/>
              <a:buFont typeface="Arial"/>
              <a:buChar char="•"/>
            </a:pPr>
            <a:r>
              <a:rPr lang="fi-FI" sz="1400" b="0" noProof="0" dirty="0">
                <a:solidFill>
                  <a:schemeClr val="tx1"/>
                </a:solidFill>
                <a:effectLst/>
                <a:latin typeface="Lato" panose="020F0502020204030203" pitchFamily="34" charset="77"/>
              </a:rPr>
              <a:t>Teknis-taloudellinen soveltuvuusarvio tehdään kaavoitusvaiheessa – ota huomioon elinkaarikustannukset ja vertailu kaukolämpöön tai kiinteistö-kohtaiseen lämmitykseen.</a:t>
            </a:r>
          </a:p>
          <a:p>
            <a:pPr marL="288000" indent="-144000">
              <a:lnSpc>
                <a:spcPts val="1700"/>
              </a:lnSpc>
              <a:spcAft>
                <a:spcPts val="800"/>
              </a:spcAft>
              <a:buSzPct val="120000"/>
              <a:buFont typeface="Arial"/>
              <a:buChar char="•"/>
            </a:pPr>
            <a:r>
              <a:rPr lang="fi-FI" sz="1400" b="0" noProof="0" dirty="0">
                <a:solidFill>
                  <a:schemeClr val="tx1"/>
                </a:solidFill>
                <a:effectLst/>
                <a:latin typeface="Lato" panose="020F0502020204030203" pitchFamily="34" charset="77"/>
              </a:rPr>
              <a:t>Maalämpöpotentiaali, rakennusten laajuus, jäähdytystarve ja käyttö-tarkoitusjakauma on tärkeä ottaa huomioon aluetta valittaessa. </a:t>
            </a:r>
            <a:br>
              <a:rPr lang="fi-FI" sz="1400" b="0" noProof="0" dirty="0">
                <a:solidFill>
                  <a:schemeClr val="tx1"/>
                </a:solidFill>
                <a:effectLst/>
                <a:latin typeface="Lato" panose="020F0502020204030203" pitchFamily="34" charset="77"/>
              </a:rPr>
            </a:br>
            <a:endParaRPr lang="fi-FI" sz="1400" b="0" noProof="0" dirty="0">
              <a:solidFill>
                <a:schemeClr val="tx1"/>
              </a:solidFill>
              <a:effectLst/>
              <a:latin typeface="Lato" panose="020F0502020204030203" pitchFamily="34" charset="77"/>
            </a:endParaRPr>
          </a:p>
          <a:p>
            <a:pPr marL="144000">
              <a:lnSpc>
                <a:spcPts val="1700"/>
              </a:lnSpc>
              <a:spcAft>
                <a:spcPts val="800"/>
              </a:spcAft>
              <a:buSzPct val="120000"/>
            </a:pPr>
            <a:endParaRPr lang="fi-FI" sz="1250" b="0" noProof="0" dirty="0">
              <a:solidFill>
                <a:schemeClr val="tx1"/>
              </a:solidFill>
              <a:effectLst/>
              <a:highlight>
                <a:srgbClr val="FFFF00"/>
              </a:highlight>
              <a:latin typeface="Lato" panose="020F0502020204030203" pitchFamily="34" charset="77"/>
            </a:endParaRPr>
          </a:p>
          <a:p>
            <a:pPr>
              <a:lnSpc>
                <a:spcPts val="1700"/>
              </a:lnSpc>
              <a:spcAft>
                <a:spcPts val="600"/>
              </a:spcAft>
            </a:pPr>
            <a:endParaRPr lang="fi-FI" sz="1400" b="1" dirty="0">
              <a:latin typeface="Lato" panose="020F0502020204030203" pitchFamily="34" charset="77"/>
            </a:endParaRPr>
          </a:p>
          <a:p>
            <a:pPr>
              <a:lnSpc>
                <a:spcPts val="1700"/>
              </a:lnSpc>
              <a:spcAft>
                <a:spcPts val="600"/>
              </a:spcAft>
            </a:pPr>
            <a:r>
              <a:rPr lang="fi-FI" sz="1400" b="1" dirty="0">
                <a:latin typeface="Lato" panose="020F0502020204030203" pitchFamily="34" charset="77"/>
              </a:rPr>
              <a:t>2. Toteutettavuus ja selvitykset</a:t>
            </a:r>
          </a:p>
          <a:p>
            <a:pPr marL="288000" indent="-144000">
              <a:lnSpc>
                <a:spcPts val="1700"/>
              </a:lnSpc>
              <a:spcAft>
                <a:spcPts val="800"/>
              </a:spcAft>
              <a:buSzPct val="120000"/>
              <a:buFont typeface="Arial"/>
              <a:buChar char="•"/>
            </a:pPr>
            <a:r>
              <a:rPr lang="fi-FI" sz="1400" dirty="0">
                <a:latin typeface="Lato" panose="020F0502020204030203" pitchFamily="34" charset="77"/>
              </a:rPr>
              <a:t>Tilaajan tahtotila on kirkastettava </a:t>
            </a:r>
            <a:br>
              <a:rPr lang="fi-FI" sz="1400" dirty="0">
                <a:latin typeface="Lato" panose="020F0502020204030203" pitchFamily="34" charset="77"/>
              </a:rPr>
            </a:br>
            <a:r>
              <a:rPr lang="fi-FI" sz="1400" dirty="0">
                <a:latin typeface="Lato" panose="020F0502020204030203" pitchFamily="34" charset="77"/>
              </a:rPr>
              <a:t>ennen hankintaprosessin käynnistystä.</a:t>
            </a:r>
          </a:p>
          <a:p>
            <a:pPr marL="288000" lvl="1" indent="-144000">
              <a:lnSpc>
                <a:spcPts val="1700"/>
              </a:lnSpc>
              <a:spcAft>
                <a:spcPts val="800"/>
              </a:spcAft>
              <a:buSzPct val="120000"/>
              <a:buFont typeface="Arial"/>
              <a:buChar char="•"/>
            </a:pPr>
            <a:r>
              <a:rPr lang="fi-FI" sz="1400" dirty="0">
                <a:latin typeface="Lato" panose="020F0502020204030203" pitchFamily="34" charset="77"/>
              </a:rPr>
              <a:t>Mitä halutaan saavuttaa ja onko sille edellytykset?</a:t>
            </a:r>
          </a:p>
          <a:p>
            <a:pPr marL="288000" indent="-144000">
              <a:lnSpc>
                <a:spcPts val="1700"/>
              </a:lnSpc>
              <a:spcAft>
                <a:spcPts val="800"/>
              </a:spcAft>
              <a:buSzPct val="120000"/>
              <a:buFont typeface="Arial"/>
              <a:buChar char="•"/>
            </a:pPr>
            <a:r>
              <a:rPr lang="fi-FI" sz="1400" dirty="0">
                <a:latin typeface="Lato" panose="020F0502020204030203" pitchFamily="34" charset="77"/>
              </a:rPr>
              <a:t>Energiaselvitys ja markkinavuoropuhelu muodostavat arvioinnin pohjan.</a:t>
            </a:r>
          </a:p>
          <a:p>
            <a:pPr marL="288000" indent="-144000">
              <a:lnSpc>
                <a:spcPts val="1700"/>
              </a:lnSpc>
              <a:spcAft>
                <a:spcPts val="800"/>
              </a:spcAft>
              <a:buSzPct val="120000"/>
              <a:buFont typeface="Arial"/>
              <a:buChar char="•"/>
            </a:pPr>
            <a:r>
              <a:rPr lang="fi-FI" sz="1400" dirty="0">
                <a:latin typeface="Lato" panose="020F0502020204030203" pitchFamily="34" charset="77"/>
              </a:rPr>
              <a:t>Aikataulutus kriittistä: energia-</a:t>
            </a:r>
            <a:br>
              <a:rPr lang="fi-FI" sz="1400" dirty="0">
                <a:latin typeface="Lato" panose="020F0502020204030203" pitchFamily="34" charset="77"/>
              </a:rPr>
            </a:br>
            <a:r>
              <a:rPr lang="fi-FI" sz="1400" dirty="0">
                <a:latin typeface="Lato" panose="020F0502020204030203" pitchFamily="34" charset="77"/>
              </a:rPr>
              <a:t>ratkaisun on oltava lyöty lukkoon ennen </a:t>
            </a:r>
            <a:br>
              <a:rPr lang="fi-FI" sz="1400" dirty="0">
                <a:latin typeface="Lato" panose="020F0502020204030203" pitchFamily="34" charset="77"/>
              </a:rPr>
            </a:br>
            <a:r>
              <a:rPr lang="fi-FI" sz="1400" dirty="0" err="1">
                <a:latin typeface="Lato" panose="020F0502020204030203" pitchFamily="34" charset="77"/>
              </a:rPr>
              <a:t>rakentamista</a:t>
            </a:r>
            <a:r>
              <a:rPr lang="fi-FI" sz="1400" dirty="0">
                <a:latin typeface="Lato" panose="020F0502020204030203" pitchFamily="34" charset="77"/>
              </a:rPr>
              <a:t> ja energiajärjestelmän sekä rakentamisen toteutus tulee aikatauluttaa yhdessä. Energiaratkaisua on joskus kannattavaa laajentaa rakentamisen edetessä modulaarisesti. </a:t>
            </a:r>
          </a:p>
          <a:p>
            <a:pPr marL="288000" indent="-144000">
              <a:lnSpc>
                <a:spcPts val="1700"/>
              </a:lnSpc>
              <a:spcAft>
                <a:spcPts val="800"/>
              </a:spcAft>
              <a:buSzPct val="120000"/>
              <a:buFont typeface="Arial"/>
              <a:buChar char="•"/>
            </a:pPr>
            <a:r>
              <a:rPr lang="fi-FI" sz="1400" dirty="0">
                <a:latin typeface="Lato" panose="020F0502020204030203" pitchFamily="34" charset="77"/>
              </a:rPr>
              <a:t>Muutokset alueen suunnitelmissa voivat edellyttää tavoitteiden ja energia-suunnitelmien päivittämistä.</a:t>
            </a:r>
          </a:p>
          <a:p>
            <a:pPr>
              <a:lnSpc>
                <a:spcPts val="1700"/>
              </a:lnSpc>
              <a:spcAft>
                <a:spcPts val="600"/>
              </a:spcAft>
            </a:pPr>
            <a:r>
              <a:rPr lang="fi-FI" sz="1400" b="1" dirty="0">
                <a:latin typeface="Lato" panose="020F0502020204030203" pitchFamily="34" charset="77"/>
              </a:rPr>
              <a:t>3. Hankinnan valmistelu</a:t>
            </a:r>
          </a:p>
          <a:p>
            <a:pPr marL="196850" indent="-171450">
              <a:lnSpc>
                <a:spcPts val="1700"/>
              </a:lnSpc>
              <a:spcAft>
                <a:spcPts val="200"/>
              </a:spcAft>
              <a:buSzPct val="120000"/>
              <a:buFont typeface="Arial"/>
              <a:buChar char="•"/>
            </a:pPr>
            <a:r>
              <a:rPr lang="fi-FI" sz="1400" dirty="0">
                <a:latin typeface="Lato" panose="020F0502020204030203" pitchFamily="34" charset="77"/>
              </a:rPr>
              <a:t>Alueesta tarvitaan kattavat lähtötiedot hankintaan.</a:t>
            </a:r>
          </a:p>
          <a:p>
            <a:pPr marL="504000" lvl="1" indent="-144000">
              <a:lnSpc>
                <a:spcPts val="1400"/>
              </a:lnSpc>
              <a:spcAft>
                <a:spcPts val="800"/>
              </a:spcAft>
              <a:buSzPct val="120000"/>
              <a:buFont typeface="Normaali järjestelmäfontti"/>
              <a:buChar char="–"/>
            </a:pPr>
            <a:r>
              <a:rPr lang="fi-FI" sz="1250" dirty="0">
                <a:latin typeface="Lato" panose="020F0502020204030203" pitchFamily="34" charset="77"/>
              </a:rPr>
              <a:t>Keskeisiä lähtötietoja mm. rakennustyypit, kerrosalat, lämmitys- ja jäähdytystarpeet, huipputehot.</a:t>
            </a:r>
          </a:p>
          <a:p>
            <a:pPr marL="196850" lvl="0" indent="-171450">
              <a:lnSpc>
                <a:spcPts val="1700"/>
              </a:lnSpc>
              <a:spcAft>
                <a:spcPts val="200"/>
              </a:spcAft>
              <a:buSzPct val="120000"/>
              <a:buFont typeface="Arial"/>
              <a:buChar char="•"/>
            </a:pPr>
            <a:r>
              <a:rPr lang="fi-FI" sz="1400" dirty="0">
                <a:latin typeface="Lato" panose="020F0502020204030203" pitchFamily="34" charset="77"/>
              </a:rPr>
              <a:t>Indikatiivisilla tarjouksilla tai muulla vuoropuhelulla yritysten kanssa voi </a:t>
            </a:r>
            <a:br>
              <a:rPr lang="fi-FI" sz="1400" dirty="0">
                <a:latin typeface="Lato" panose="020F0502020204030203" pitchFamily="34" charset="77"/>
              </a:rPr>
            </a:br>
            <a:r>
              <a:rPr lang="fi-FI" sz="1400" dirty="0">
                <a:latin typeface="Lato" panose="020F0502020204030203" pitchFamily="34" charset="77"/>
              </a:rPr>
              <a:t>saada hyvin lisätietoa markkinasta ja </a:t>
            </a:r>
            <a:br>
              <a:rPr lang="fi-FI" sz="1400" dirty="0">
                <a:latin typeface="Lato" panose="020F0502020204030203" pitchFamily="34" charset="77"/>
              </a:rPr>
            </a:br>
            <a:r>
              <a:rPr lang="fi-FI" sz="1400" dirty="0">
                <a:latin typeface="Lato" panose="020F0502020204030203" pitchFamily="34" charset="77"/>
              </a:rPr>
              <a:t>niiden tuloksia voi hyödyntää </a:t>
            </a:r>
            <a:br>
              <a:rPr lang="fi-FI" sz="1400" dirty="0">
                <a:latin typeface="Lato" panose="020F0502020204030203" pitchFamily="34" charset="77"/>
              </a:rPr>
            </a:br>
            <a:r>
              <a:rPr lang="fi-FI" sz="1400" dirty="0">
                <a:latin typeface="Lato" panose="020F0502020204030203" pitchFamily="34" charset="77"/>
              </a:rPr>
              <a:t>varsinaisessa tarjouspyynnössä/</a:t>
            </a:r>
            <a:br>
              <a:rPr lang="fi-FI" sz="1400" dirty="0">
                <a:latin typeface="Lato" panose="020F0502020204030203" pitchFamily="34" charset="77"/>
              </a:rPr>
            </a:br>
            <a:r>
              <a:rPr lang="fi-FI" sz="1400" dirty="0">
                <a:latin typeface="Lato" panose="020F0502020204030203" pitchFamily="34" charset="77"/>
              </a:rPr>
              <a:t>kilpailutuksessa.</a:t>
            </a:r>
          </a:p>
          <a:p>
            <a:pPr marL="504000" lvl="1" indent="-144000">
              <a:lnSpc>
                <a:spcPts val="1400"/>
              </a:lnSpc>
              <a:buSzPct val="120000"/>
              <a:buFont typeface="Normaali järjestelmäfontti"/>
              <a:buChar char="–"/>
            </a:pPr>
            <a:r>
              <a:rPr lang="fi-FI" sz="1250" dirty="0">
                <a:latin typeface="Lato" panose="020F0502020204030203" pitchFamily="34" charset="77"/>
              </a:rPr>
              <a:t>Antavat myös kuvaa hankinnan kannattavuudesta.</a:t>
            </a:r>
          </a:p>
          <a:p>
            <a:pPr marL="504000" lvl="1" indent="-144000">
              <a:lnSpc>
                <a:spcPts val="1400"/>
              </a:lnSpc>
              <a:spcAft>
                <a:spcPts val="800"/>
              </a:spcAft>
              <a:buSzPct val="120000"/>
              <a:buFont typeface="Normaali järjestelmäfontti"/>
              <a:buChar char="–"/>
            </a:pPr>
            <a:r>
              <a:rPr lang="fi-FI" sz="1250" dirty="0">
                <a:latin typeface="Lato" panose="020F0502020204030203" pitchFamily="34" charset="77"/>
              </a:rPr>
              <a:t>Konsultin tukea suositellaan tarjousten arviointiin ja vertailuun.</a:t>
            </a:r>
          </a:p>
          <a:p>
            <a:pPr marL="196850" lvl="0" indent="-171450">
              <a:lnSpc>
                <a:spcPts val="1700"/>
              </a:lnSpc>
              <a:spcAft>
                <a:spcPts val="200"/>
              </a:spcAft>
              <a:buSzPct val="120000"/>
              <a:buFont typeface="Arial"/>
              <a:buChar char="•"/>
            </a:pPr>
            <a:r>
              <a:rPr lang="fi-FI" sz="1400" dirty="0">
                <a:latin typeface="Lato" panose="020F0502020204030203" pitchFamily="34" charset="77"/>
              </a:rPr>
              <a:t>Yritysten asiantuntemusta kannattaa hyödyntää jo kaavoitusvaiheessa.</a:t>
            </a:r>
          </a:p>
        </p:txBody>
      </p:sp>
      <p:pic>
        <p:nvPicPr>
          <p:cNvPr id="16" name="Kuva 15">
            <a:extLst>
              <a:ext uri="{FF2B5EF4-FFF2-40B4-BE49-F238E27FC236}">
                <a16:creationId xmlns:a16="http://schemas.microsoft.com/office/drawing/2014/main" id="{6C5321B4-EED5-96B3-1667-89FC038AE4F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rot="19013575" flipH="1">
            <a:off x="8376654" y="-941009"/>
            <a:ext cx="6190690" cy="1612900"/>
          </a:xfrm>
          <a:prstGeom prst="rect">
            <a:avLst/>
          </a:prstGeom>
        </p:spPr>
      </p:pic>
      <p:sp>
        <p:nvSpPr>
          <p:cNvPr id="17" name="Ellipsi 16">
            <a:extLst>
              <a:ext uri="{FF2B5EF4-FFF2-40B4-BE49-F238E27FC236}">
                <a16:creationId xmlns:a16="http://schemas.microsoft.com/office/drawing/2014/main" id="{810B4BA9-8648-6732-0D64-C2AEB58082F3}"/>
              </a:ext>
              <a:ext uri="{C183D7F6-B498-43B3-948B-1728B52AA6E4}">
                <adec:decorative xmlns:adec="http://schemas.microsoft.com/office/drawing/2017/decorative" val="1"/>
              </a:ext>
            </a:extLst>
          </p:cNvPr>
          <p:cNvSpPr/>
          <p:nvPr/>
        </p:nvSpPr>
        <p:spPr>
          <a:xfrm>
            <a:off x="10201191" y="284942"/>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5" name="Tekstiruutu 14">
            <a:extLst>
              <a:ext uri="{FF2B5EF4-FFF2-40B4-BE49-F238E27FC236}">
                <a16:creationId xmlns:a16="http://schemas.microsoft.com/office/drawing/2014/main" id="{E5571D15-96DD-864E-C106-32B7D3FE0DA0}"/>
              </a:ext>
              <a:ext uri="{C183D7F6-B498-43B3-948B-1728B52AA6E4}">
                <adec:decorative xmlns:adec="http://schemas.microsoft.com/office/drawing/2017/decorative" val="1"/>
              </a:ext>
            </a:extLst>
          </p:cNvPr>
          <p:cNvSpPr txBox="1"/>
          <p:nvPr/>
        </p:nvSpPr>
        <p:spPr>
          <a:xfrm>
            <a:off x="10212208" y="569345"/>
            <a:ext cx="1437392" cy="923330"/>
          </a:xfrm>
          <a:prstGeom prst="rect">
            <a:avLst/>
          </a:prstGeom>
          <a:noFill/>
        </p:spPr>
        <p:txBody>
          <a:bodyPr wrap="square">
            <a:noAutofit/>
          </a:bodyPr>
          <a:lstStyle/>
          <a:p>
            <a:pPr algn="ctr"/>
            <a:r>
              <a:rPr lang="fi-FI" i="1">
                <a:latin typeface="Lato" panose="020F0502020204030203" pitchFamily="34" charset="77"/>
              </a:rPr>
              <a:t>Katso myös liitetiedostot sivulta 75.</a:t>
            </a:r>
          </a:p>
        </p:txBody>
      </p:sp>
      <p:grpSp>
        <p:nvGrpSpPr>
          <p:cNvPr id="9" name="Ryhmä 8">
            <a:extLst>
              <a:ext uri="{FF2B5EF4-FFF2-40B4-BE49-F238E27FC236}">
                <a16:creationId xmlns:a16="http://schemas.microsoft.com/office/drawing/2014/main" id="{A84CFA12-AC6E-D795-BA4F-4CDC55B665A8}"/>
              </a:ext>
              <a:ext uri="{C183D7F6-B498-43B3-948B-1728B52AA6E4}">
                <adec:decorative xmlns:adec="http://schemas.microsoft.com/office/drawing/2017/decorative" val="1"/>
              </a:ext>
            </a:extLst>
          </p:cNvPr>
          <p:cNvGrpSpPr/>
          <p:nvPr/>
        </p:nvGrpSpPr>
        <p:grpSpPr>
          <a:xfrm>
            <a:off x="11700000" y="108000"/>
            <a:ext cx="352793" cy="266545"/>
            <a:chOff x="9275673" y="373867"/>
            <a:chExt cx="352793" cy="266545"/>
          </a:xfrm>
        </p:grpSpPr>
        <p:sp>
          <p:nvSpPr>
            <p:cNvPr id="10" name="Ellipsi 9">
              <a:extLst>
                <a:ext uri="{FF2B5EF4-FFF2-40B4-BE49-F238E27FC236}">
                  <a16:creationId xmlns:a16="http://schemas.microsoft.com/office/drawing/2014/main" id="{3E7F1937-5CC3-A06E-6572-503364EA3044}"/>
                </a:ext>
                <a:ext uri="{C183D7F6-B498-43B3-948B-1728B52AA6E4}">
                  <adec:decorative xmlns:adec="http://schemas.microsoft.com/office/drawing/2017/decorative" val="1"/>
                </a:ext>
              </a:extLst>
            </p:cNvPr>
            <p:cNvSpPr>
              <a:spLocks noChangeAspect="1"/>
            </p:cNvSpPr>
            <p:nvPr/>
          </p:nvSpPr>
          <p:spPr>
            <a:xfrm>
              <a:off x="9275673" y="373867"/>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1" name="Ellipsi 10">
              <a:extLst>
                <a:ext uri="{FF2B5EF4-FFF2-40B4-BE49-F238E27FC236}">
                  <a16:creationId xmlns:a16="http://schemas.microsoft.com/office/drawing/2014/main" id="{B20D7698-758A-1774-67CF-C18785E4B356}"/>
                </a:ext>
                <a:ext uri="{C183D7F6-B498-43B3-948B-1728B52AA6E4}">
                  <adec:decorative xmlns:adec="http://schemas.microsoft.com/office/drawing/2017/decorative" val="1"/>
                </a:ext>
              </a:extLst>
            </p:cNvPr>
            <p:cNvSpPr>
              <a:spLocks noChangeAspect="1"/>
            </p:cNvSpPr>
            <p:nvPr/>
          </p:nvSpPr>
          <p:spPr>
            <a:xfrm>
              <a:off x="9465964" y="478651"/>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12" name="Suora yhdysviiva 11">
              <a:extLst>
                <a:ext uri="{FF2B5EF4-FFF2-40B4-BE49-F238E27FC236}">
                  <a16:creationId xmlns:a16="http://schemas.microsoft.com/office/drawing/2014/main" id="{57CCE730-110C-5A69-4A26-690D6F27990D}"/>
                </a:ext>
                <a:ext uri="{C183D7F6-B498-43B3-948B-1728B52AA6E4}">
                  <adec:decorative xmlns:adec="http://schemas.microsoft.com/office/drawing/2017/decorative" val="1"/>
                </a:ext>
              </a:extLst>
            </p:cNvPr>
            <p:cNvCxnSpPr>
              <a:cxnSpLocks/>
            </p:cNvCxnSpPr>
            <p:nvPr/>
          </p:nvCxnSpPr>
          <p:spPr>
            <a:xfrm flipV="1">
              <a:off x="9392352" y="391062"/>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13" name="Tekstiruutu 12">
              <a:extLst>
                <a:ext uri="{FF2B5EF4-FFF2-40B4-BE49-F238E27FC236}">
                  <a16:creationId xmlns:a16="http://schemas.microsoft.com/office/drawing/2014/main" id="{D25F336D-27F9-F335-8ECB-D3A8228FC92E}"/>
                </a:ext>
                <a:ext uri="{C183D7F6-B498-43B3-948B-1728B52AA6E4}">
                  <adec:decorative xmlns:adec="http://schemas.microsoft.com/office/drawing/2017/decorative" val="1"/>
                </a:ext>
              </a:extLst>
            </p:cNvPr>
            <p:cNvSpPr txBox="1"/>
            <p:nvPr/>
          </p:nvSpPr>
          <p:spPr>
            <a:xfrm>
              <a:off x="9278757" y="384100"/>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1</a:t>
              </a:r>
            </a:p>
          </p:txBody>
        </p:sp>
        <p:sp>
          <p:nvSpPr>
            <p:cNvPr id="14" name="Tekstiruutu 13">
              <a:extLst>
                <a:ext uri="{FF2B5EF4-FFF2-40B4-BE49-F238E27FC236}">
                  <a16:creationId xmlns:a16="http://schemas.microsoft.com/office/drawing/2014/main" id="{634D8FA9-AE03-E9CB-F7DD-E46F20D69CAF}"/>
                </a:ext>
                <a:ext uri="{C183D7F6-B498-43B3-948B-1728B52AA6E4}">
                  <adec:decorative xmlns:adec="http://schemas.microsoft.com/office/drawing/2017/decorative" val="1"/>
                </a:ext>
              </a:extLst>
            </p:cNvPr>
            <p:cNvSpPr txBox="1"/>
            <p:nvPr/>
          </p:nvSpPr>
          <p:spPr>
            <a:xfrm>
              <a:off x="9472614" y="491661"/>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4" name="Dian numeron paikkamerkki 1">
            <a:extLst>
              <a:ext uri="{FF2B5EF4-FFF2-40B4-BE49-F238E27FC236}">
                <a16:creationId xmlns:a16="http://schemas.microsoft.com/office/drawing/2014/main" id="{F60C7A62-D90E-4271-2966-B52592A16CB0}"/>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67</a:t>
            </a:fld>
            <a:endParaRPr lang="fi-FI" dirty="0"/>
          </a:p>
        </p:txBody>
      </p:sp>
      <p:pic>
        <p:nvPicPr>
          <p:cNvPr id="5" name="Kuva 4">
            <a:extLst>
              <a:ext uri="{FF2B5EF4-FFF2-40B4-BE49-F238E27FC236}">
                <a16:creationId xmlns:a16="http://schemas.microsoft.com/office/drawing/2014/main" id="{F53BD109-D100-63E6-02FF-722AA9A1B56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59082282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tsikko 10">
            <a:extLst>
              <a:ext uri="{FF2B5EF4-FFF2-40B4-BE49-F238E27FC236}">
                <a16:creationId xmlns:a16="http://schemas.microsoft.com/office/drawing/2014/main" id="{C9D507C4-E078-6112-86BD-8417E13F2497}"/>
              </a:ext>
            </a:extLst>
          </p:cNvPr>
          <p:cNvSpPr>
            <a:spLocks noGrp="1"/>
          </p:cNvSpPr>
          <p:nvPr>
            <p:ph type="title" idx="4294967295"/>
          </p:nvPr>
        </p:nvSpPr>
        <p:spPr>
          <a:xfrm>
            <a:off x="1" y="-673299"/>
            <a:ext cx="11650412" cy="549275"/>
          </a:xfrm>
        </p:spPr>
        <p:txBody>
          <a:bodyPr vert="horz" lIns="0" tIns="0" rIns="0" bIns="0" rtlCol="0" anchor="b" anchorCtr="0">
            <a:noAutofit/>
          </a:bodyPr>
          <a:lstStyle/>
          <a:p>
            <a:r>
              <a:rPr lang="fi-FI"/>
              <a:t>Yhteenveto käsikirjasta 2/2</a:t>
            </a:r>
          </a:p>
        </p:txBody>
      </p:sp>
      <p:sp>
        <p:nvSpPr>
          <p:cNvPr id="10" name="Tekstiruutu 9">
            <a:extLst>
              <a:ext uri="{FF2B5EF4-FFF2-40B4-BE49-F238E27FC236}">
                <a16:creationId xmlns:a16="http://schemas.microsoft.com/office/drawing/2014/main" id="{7F805540-E88C-71C1-793B-91BB05B2AF18}"/>
              </a:ext>
            </a:extLst>
          </p:cNvPr>
          <p:cNvSpPr txBox="1"/>
          <p:nvPr/>
        </p:nvSpPr>
        <p:spPr>
          <a:xfrm>
            <a:off x="720000" y="713741"/>
            <a:ext cx="10930413" cy="3216997"/>
          </a:xfrm>
          <a:prstGeom prst="rect">
            <a:avLst/>
          </a:prstGeom>
          <a:noFill/>
        </p:spPr>
        <p:txBody>
          <a:bodyPr wrap="square" lIns="0" tIns="0" rIns="0" bIns="0" numCol="3" spcCol="108000">
            <a:noAutofit/>
          </a:bodyPr>
          <a:lstStyle/>
          <a:p>
            <a:pPr>
              <a:spcAft>
                <a:spcPts val="600"/>
              </a:spcAft>
            </a:pPr>
            <a:r>
              <a:rPr lang="fi-FI" sz="1400" b="1" dirty="0">
                <a:latin typeface="Lato" panose="020F0502020204030203" pitchFamily="34" charset="77"/>
              </a:rPr>
              <a:t>4. Haasteet</a:t>
            </a:r>
          </a:p>
          <a:p>
            <a:pPr marL="288000" indent="-144000">
              <a:lnSpc>
                <a:spcPts val="1700"/>
              </a:lnSpc>
              <a:spcAft>
                <a:spcPts val="200"/>
              </a:spcAft>
              <a:buSzPct val="120000"/>
              <a:buFont typeface="Arial"/>
              <a:buChar char="•"/>
            </a:pPr>
            <a:r>
              <a:rPr lang="fi-FI" sz="1400" dirty="0">
                <a:latin typeface="Lato" panose="020F0502020204030203" pitchFamily="34" charset="77"/>
              </a:rPr>
              <a:t>Omistuksen pirstaloituminen: usean kiinteistönomistajan sitouttaminen on haastavaa.</a:t>
            </a:r>
          </a:p>
          <a:p>
            <a:pPr marL="504000" lvl="1" indent="-144000">
              <a:lnSpc>
                <a:spcPts val="1400"/>
              </a:lnSpc>
              <a:spcAft>
                <a:spcPts val="800"/>
              </a:spcAft>
              <a:buSzPct val="120000"/>
              <a:buFont typeface="Normaali järjestelmäfontti"/>
              <a:buChar char="–"/>
            </a:pPr>
            <a:r>
              <a:rPr lang="fi-FI" sz="1250" dirty="0">
                <a:latin typeface="Lato" panose="020F0502020204030203" pitchFamily="34" charset="77"/>
              </a:rPr>
              <a:t>Tonttien omistajien (esim. rakennusliikkeet) sitouttaminen voidaan toteuttaa esim. esisopimuksilla tai tontinluovutusehdoilla.</a:t>
            </a:r>
          </a:p>
          <a:p>
            <a:pPr marL="288000" indent="-144000">
              <a:lnSpc>
                <a:spcPts val="1700"/>
              </a:lnSpc>
              <a:spcAft>
                <a:spcPts val="800"/>
              </a:spcAft>
              <a:buSzPct val="120000"/>
              <a:buFont typeface="Arial"/>
              <a:buChar char="•"/>
            </a:pPr>
            <a:r>
              <a:rPr lang="fi-FI" sz="1400" dirty="0">
                <a:latin typeface="Lato" panose="020F0502020204030203" pitchFamily="34" charset="77"/>
              </a:rPr>
              <a:t>Vaiheistus: koko alue toteutettava noin viiden vuoden sisällä tai jaettava osiin.</a:t>
            </a:r>
          </a:p>
          <a:p>
            <a:pPr marL="288000" indent="-144000">
              <a:lnSpc>
                <a:spcPts val="1700"/>
              </a:lnSpc>
              <a:spcAft>
                <a:spcPts val="800"/>
              </a:spcAft>
              <a:buSzPct val="120000"/>
              <a:buFont typeface="Arial"/>
              <a:buChar char="•"/>
            </a:pPr>
            <a:r>
              <a:rPr lang="fi-FI" sz="1400" dirty="0">
                <a:latin typeface="Lato" panose="020F0502020204030203" pitchFamily="34" charset="77"/>
              </a:rPr>
              <a:t>Alueverkon kustannusvastuu ja rakentamisajankohta vaativat selkeän linjauksen.</a:t>
            </a:r>
          </a:p>
          <a:p>
            <a:pPr marL="25400" indent="0">
              <a:spcAft>
                <a:spcPts val="200"/>
              </a:spcAft>
              <a:buFont typeface="Arial"/>
              <a:buNone/>
            </a:pPr>
            <a:endParaRPr lang="fi-FI" sz="1250" dirty="0">
              <a:latin typeface="Lato" panose="020F0502020204030203" pitchFamily="34" charset="77"/>
              <a:ea typeface="Arial" panose="020B0604020202020204" pitchFamily="34" charset="0"/>
            </a:endParaRPr>
          </a:p>
          <a:p>
            <a:pPr>
              <a:spcAft>
                <a:spcPts val="600"/>
              </a:spcAft>
            </a:pPr>
            <a:r>
              <a:rPr lang="fi-FI" sz="1400" b="1" dirty="0">
                <a:latin typeface="Lato" panose="020F0502020204030203" pitchFamily="34" charset="77"/>
              </a:rPr>
              <a:t>5. Tontinluovutus</a:t>
            </a:r>
          </a:p>
          <a:p>
            <a:pPr marL="288000" indent="-144000">
              <a:lnSpc>
                <a:spcPts val="1700"/>
              </a:lnSpc>
              <a:spcAft>
                <a:spcPts val="800"/>
              </a:spcAft>
              <a:buSzPct val="120000"/>
              <a:buFont typeface="Arial"/>
              <a:buChar char="•"/>
            </a:pPr>
            <a:r>
              <a:rPr lang="fi-FI" sz="1400" dirty="0">
                <a:latin typeface="Lato" panose="020F0502020204030203" pitchFamily="34" charset="77"/>
              </a:rPr>
              <a:t>Tontinluovutusehdoissa voidaan asettaa tarkempia erityisehtoja kuin kaavatasolla.</a:t>
            </a:r>
          </a:p>
          <a:p>
            <a:pPr marL="288000" indent="-144000">
              <a:lnSpc>
                <a:spcPts val="1700"/>
              </a:lnSpc>
              <a:spcAft>
                <a:spcPts val="800"/>
              </a:spcAft>
              <a:buSzPct val="120000"/>
              <a:buFont typeface="Arial"/>
              <a:buChar char="•"/>
            </a:pPr>
            <a:r>
              <a:rPr lang="fi-FI" sz="1400" dirty="0">
                <a:latin typeface="Lato" panose="020F0502020204030203" pitchFamily="34" charset="77"/>
              </a:rPr>
              <a:t>Energiapalvelumallin selvittäminen voidaan kirjata tontinluovutuksen erityisehdoksi.</a:t>
            </a:r>
          </a:p>
          <a:p>
            <a:pPr marL="288000" indent="-144000">
              <a:lnSpc>
                <a:spcPts val="1700"/>
              </a:lnSpc>
              <a:spcAft>
                <a:spcPts val="800"/>
              </a:spcAft>
              <a:buSzPct val="120000"/>
              <a:buFont typeface="Arial"/>
              <a:buChar char="•"/>
            </a:pPr>
            <a:r>
              <a:rPr lang="fi-FI" sz="1400" dirty="0">
                <a:latin typeface="Lato" panose="020F0502020204030203" pitchFamily="34" charset="77"/>
              </a:rPr>
              <a:t>ENPA-hanke loi viitekehyksen energia-palvelumallin toteutusta tukevalle tontinluovutusprosessille. </a:t>
            </a:r>
            <a:endParaRPr lang="fi-FI" sz="1400" b="1" dirty="0">
              <a:latin typeface="Lato" panose="020F0502020204030203" pitchFamily="34" charset="77"/>
            </a:endParaRPr>
          </a:p>
          <a:p>
            <a:pPr>
              <a:spcAft>
                <a:spcPts val="600"/>
              </a:spcAft>
            </a:pPr>
            <a:endParaRPr lang="fi-FI" sz="1400" b="1" dirty="0">
              <a:latin typeface="Lato" panose="020F0502020204030203" pitchFamily="34" charset="77"/>
            </a:endParaRPr>
          </a:p>
          <a:p>
            <a:pPr>
              <a:spcAft>
                <a:spcPts val="600"/>
              </a:spcAft>
            </a:pPr>
            <a:endParaRPr lang="fi-FI" sz="1400" b="1" dirty="0">
              <a:latin typeface="Lato" panose="020F0502020204030203" pitchFamily="34" charset="77"/>
            </a:endParaRPr>
          </a:p>
          <a:p>
            <a:pPr>
              <a:spcAft>
                <a:spcPts val="600"/>
              </a:spcAft>
            </a:pPr>
            <a:endParaRPr lang="fi-FI" sz="1400" b="1" dirty="0">
              <a:latin typeface="Lato" panose="020F0502020204030203" pitchFamily="34" charset="77"/>
            </a:endParaRPr>
          </a:p>
          <a:p>
            <a:pPr>
              <a:spcAft>
                <a:spcPts val="600"/>
              </a:spcAft>
            </a:pPr>
            <a:r>
              <a:rPr lang="fi-FI" sz="1400" b="1" dirty="0">
                <a:latin typeface="Lato" panose="020F0502020204030203" pitchFamily="34" charset="77"/>
              </a:rPr>
              <a:t>6. Hankinta ja sopimus</a:t>
            </a:r>
          </a:p>
          <a:p>
            <a:pPr marL="288000" indent="-144000">
              <a:lnSpc>
                <a:spcPts val="1700"/>
              </a:lnSpc>
              <a:spcAft>
                <a:spcPts val="800"/>
              </a:spcAft>
              <a:buSzPct val="120000"/>
              <a:buFont typeface="Arial"/>
              <a:buChar char="•"/>
            </a:pPr>
            <a:r>
              <a:rPr lang="fi-FI" sz="1400" dirty="0">
                <a:latin typeface="Lato" panose="020F0502020204030203" pitchFamily="34" charset="77"/>
              </a:rPr>
              <a:t>Neuvottelumenettely voi kannattaa, </a:t>
            </a:r>
            <a:br>
              <a:rPr lang="fi-FI" sz="1400" dirty="0">
                <a:latin typeface="Lato" panose="020F0502020204030203" pitchFamily="34" charset="77"/>
              </a:rPr>
            </a:br>
            <a:r>
              <a:rPr lang="fi-FI" sz="1400" dirty="0">
                <a:latin typeface="Lato" panose="020F0502020204030203" pitchFamily="34" charset="77"/>
              </a:rPr>
              <a:t>jotta kilpailutus saadaan toteutettua onnistuneesti.</a:t>
            </a:r>
          </a:p>
          <a:p>
            <a:pPr marL="288000" indent="-144000">
              <a:lnSpc>
                <a:spcPts val="1700"/>
              </a:lnSpc>
              <a:spcAft>
                <a:spcPts val="800"/>
              </a:spcAft>
              <a:buSzPct val="120000"/>
              <a:buFont typeface="Arial"/>
              <a:buChar char="•"/>
            </a:pPr>
            <a:r>
              <a:rPr lang="fi-FI" sz="1400" dirty="0">
                <a:latin typeface="Lato" panose="020F0502020204030203" pitchFamily="34" charset="77"/>
              </a:rPr>
              <a:t>Indeksisidonta parantaa kustannusten ennustettavuutta, mutta tuo myös riskin äkillisistä, markkinahintojen mukana nousevista korotuksista.</a:t>
            </a:r>
          </a:p>
          <a:p>
            <a:pPr marL="288000" indent="-144000">
              <a:lnSpc>
                <a:spcPts val="1700"/>
              </a:lnSpc>
              <a:spcAft>
                <a:spcPts val="800"/>
              </a:spcAft>
              <a:buSzPct val="120000"/>
              <a:buFont typeface="Arial"/>
              <a:buChar char="•"/>
            </a:pPr>
            <a:r>
              <a:rPr lang="fi-FI" sz="1400" dirty="0">
                <a:latin typeface="Lato" panose="020F0502020204030203" pitchFamily="34" charset="77"/>
              </a:rPr>
              <a:t>Sopimusluonnos on oltava valmiina jo tarjouspyyntövaiheessa julkisissa hankinnoissa.</a:t>
            </a:r>
          </a:p>
          <a:p>
            <a:pPr marL="288000" lvl="0" indent="-144000">
              <a:lnSpc>
                <a:spcPts val="1700"/>
              </a:lnSpc>
              <a:spcAft>
                <a:spcPts val="800"/>
              </a:spcAft>
              <a:buSzPct val="120000"/>
              <a:buFont typeface="Arial"/>
              <a:buChar char="•"/>
            </a:pPr>
            <a:r>
              <a:rPr lang="fi-FI" sz="1400" dirty="0">
                <a:latin typeface="Lato" panose="020F0502020204030203" pitchFamily="34" charset="77"/>
              </a:rPr>
              <a:t>Sopimuksessa tulee olla myös purkamis- </a:t>
            </a:r>
            <a:br>
              <a:rPr lang="fi-FI" sz="1400" dirty="0">
                <a:latin typeface="Lato" panose="020F0502020204030203" pitchFamily="34" charset="77"/>
              </a:rPr>
            </a:br>
            <a:r>
              <a:rPr lang="fi-FI" sz="1400" dirty="0">
                <a:latin typeface="Lato" panose="020F0502020204030203" pitchFamily="34" charset="77"/>
              </a:rPr>
              <a:t>ja lunastusehdot.</a:t>
            </a:r>
          </a:p>
        </p:txBody>
      </p:sp>
      <p:pic>
        <p:nvPicPr>
          <p:cNvPr id="13" name="Kuva 12" descr="Kuva Helsingin satama-alueesta, &#10;Kauppatorin edustalta.">
            <a:extLst>
              <a:ext uri="{FF2B5EF4-FFF2-40B4-BE49-F238E27FC236}">
                <a16:creationId xmlns:a16="http://schemas.microsoft.com/office/drawing/2014/main" id="{0CBFF32B-1228-EABF-A18C-C30AEAADEDA1}"/>
              </a:ext>
            </a:extLst>
          </p:cNvPr>
          <p:cNvPicPr>
            <a:picLocks noChangeAspect="1"/>
          </p:cNvPicPr>
          <p:nvPr/>
        </p:nvPicPr>
        <p:blipFill>
          <a:blip r:embed="rId3"/>
          <a:srcRect t="4317"/>
          <a:stretch>
            <a:fillRect/>
          </a:stretch>
        </p:blipFill>
        <p:spPr>
          <a:xfrm>
            <a:off x="0" y="4099058"/>
            <a:ext cx="12192000" cy="2758942"/>
          </a:xfrm>
          <a:prstGeom prst="rect">
            <a:avLst/>
          </a:prstGeom>
        </p:spPr>
      </p:pic>
      <p:sp>
        <p:nvSpPr>
          <p:cNvPr id="14" name="Tekstiruutu 13">
            <a:extLst>
              <a:ext uri="{FF2B5EF4-FFF2-40B4-BE49-F238E27FC236}">
                <a16:creationId xmlns:a16="http://schemas.microsoft.com/office/drawing/2014/main" id="{9F57392B-52C7-FB77-D71A-C362EC36D510}"/>
              </a:ext>
            </a:extLst>
          </p:cNvPr>
          <p:cNvSpPr txBox="1"/>
          <p:nvPr/>
        </p:nvSpPr>
        <p:spPr>
          <a:xfrm rot="16200000">
            <a:off x="-733818" y="5648110"/>
            <a:ext cx="1940572" cy="273831"/>
          </a:xfrm>
          <a:prstGeom prst="rect">
            <a:avLst/>
          </a:prstGeom>
          <a:noFill/>
        </p:spPr>
        <p:txBody>
          <a:bodyPr wrap="square" lIns="0" tIns="0" rIns="0" bIns="0" rtlCol="0">
            <a:noAutofit/>
          </a:bodyPr>
          <a:lstStyle/>
          <a:p>
            <a:r>
              <a:rPr lang="fi-FI" sz="800" dirty="0">
                <a:solidFill>
                  <a:schemeClr val="bg1"/>
                </a:solidFill>
                <a:latin typeface="Lato" panose="020F0502020204030203" pitchFamily="34" charset="77"/>
              </a:rPr>
              <a:t>Kuva Helsingin kauppatorista.</a:t>
            </a:r>
            <a:br>
              <a:rPr lang="fi-FI" sz="800" dirty="0">
                <a:solidFill>
                  <a:schemeClr val="bg1"/>
                </a:solidFill>
                <a:latin typeface="Lato" panose="020F0502020204030203" pitchFamily="34" charset="77"/>
              </a:rPr>
            </a:br>
            <a:r>
              <a:rPr lang="fi-FI" sz="800" dirty="0">
                <a:solidFill>
                  <a:schemeClr val="bg1"/>
                </a:solidFill>
                <a:latin typeface="Lato" panose="020F0502020204030203" pitchFamily="34" charset="77"/>
              </a:rPr>
              <a:t>Kuvaaja: Jaana Numminen.</a:t>
            </a:r>
          </a:p>
        </p:txBody>
      </p:sp>
      <p:grpSp>
        <p:nvGrpSpPr>
          <p:cNvPr id="3" name="Ryhmä 2">
            <a:extLst>
              <a:ext uri="{FF2B5EF4-FFF2-40B4-BE49-F238E27FC236}">
                <a16:creationId xmlns:a16="http://schemas.microsoft.com/office/drawing/2014/main" id="{E5FE703E-B577-1072-A5EA-4BA0F052C1A3}"/>
              </a:ext>
              <a:ext uri="{C183D7F6-B498-43B3-948B-1728B52AA6E4}">
                <adec:decorative xmlns:adec="http://schemas.microsoft.com/office/drawing/2017/decorative" val="1"/>
              </a:ext>
            </a:extLst>
          </p:cNvPr>
          <p:cNvGrpSpPr/>
          <p:nvPr/>
        </p:nvGrpSpPr>
        <p:grpSpPr>
          <a:xfrm>
            <a:off x="11700000" y="108000"/>
            <a:ext cx="352793" cy="266545"/>
            <a:chOff x="10892014" y="989035"/>
            <a:chExt cx="352793" cy="266545"/>
          </a:xfrm>
        </p:grpSpPr>
        <p:sp>
          <p:nvSpPr>
            <p:cNvPr id="4" name="Ellipsi 3">
              <a:extLst>
                <a:ext uri="{FF2B5EF4-FFF2-40B4-BE49-F238E27FC236}">
                  <a16:creationId xmlns:a16="http://schemas.microsoft.com/office/drawing/2014/main" id="{F0D57508-C7EA-5021-26BA-9014930CFE3F}"/>
                </a:ext>
                <a:ext uri="{C183D7F6-B498-43B3-948B-1728B52AA6E4}">
                  <adec:decorative xmlns:adec="http://schemas.microsoft.com/office/drawing/2017/decorative" val="1"/>
                </a:ext>
              </a:extLst>
            </p:cNvPr>
            <p:cNvSpPr>
              <a:spLocks noChangeAspect="1"/>
            </p:cNvSpPr>
            <p:nvPr/>
          </p:nvSpPr>
          <p:spPr>
            <a:xfrm>
              <a:off x="10892014" y="989035"/>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5" name="Ellipsi 4">
              <a:extLst>
                <a:ext uri="{FF2B5EF4-FFF2-40B4-BE49-F238E27FC236}">
                  <a16:creationId xmlns:a16="http://schemas.microsoft.com/office/drawing/2014/main" id="{C0A99310-B5CF-A2E0-CA0E-665938042716}"/>
                </a:ext>
                <a:ext uri="{C183D7F6-B498-43B3-948B-1728B52AA6E4}">
                  <adec:decorative xmlns:adec="http://schemas.microsoft.com/office/drawing/2017/decorative" val="1"/>
                </a:ext>
              </a:extLst>
            </p:cNvPr>
            <p:cNvSpPr>
              <a:spLocks noChangeAspect="1"/>
            </p:cNvSpPr>
            <p:nvPr/>
          </p:nvSpPr>
          <p:spPr>
            <a:xfrm>
              <a:off x="11082305" y="1093819"/>
              <a:ext cx="162502" cy="161761"/>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cxnSp>
          <p:nvCxnSpPr>
            <p:cNvPr id="6" name="Suora yhdysviiva 5">
              <a:extLst>
                <a:ext uri="{FF2B5EF4-FFF2-40B4-BE49-F238E27FC236}">
                  <a16:creationId xmlns:a16="http://schemas.microsoft.com/office/drawing/2014/main" id="{33C444A3-C531-3CE5-C85F-F4EFBB34F9CC}"/>
                </a:ext>
                <a:ext uri="{C183D7F6-B498-43B3-948B-1728B52AA6E4}">
                  <adec:decorative xmlns:adec="http://schemas.microsoft.com/office/drawing/2017/decorative" val="1"/>
                </a:ext>
              </a:extLst>
            </p:cNvPr>
            <p:cNvCxnSpPr>
              <a:cxnSpLocks/>
            </p:cNvCxnSpPr>
            <p:nvPr/>
          </p:nvCxnSpPr>
          <p:spPr>
            <a:xfrm flipV="1">
              <a:off x="11008693" y="1006230"/>
              <a:ext cx="126101" cy="218952"/>
            </a:xfrm>
            <a:prstGeom prst="line">
              <a:avLst/>
            </a:prstGeom>
            <a:ln w="6350">
              <a:solidFill>
                <a:schemeClr val="tx2"/>
              </a:solidFill>
            </a:ln>
          </p:spPr>
          <p:style>
            <a:lnRef idx="2">
              <a:schemeClr val="accent1"/>
            </a:lnRef>
            <a:fillRef idx="0">
              <a:schemeClr val="accent1"/>
            </a:fillRef>
            <a:effectRef idx="1">
              <a:schemeClr val="accent1"/>
            </a:effectRef>
            <a:fontRef idx="minor">
              <a:schemeClr val="tx1"/>
            </a:fontRef>
          </p:style>
        </p:cxnSp>
        <p:sp>
          <p:nvSpPr>
            <p:cNvPr id="7" name="Tekstiruutu 6">
              <a:extLst>
                <a:ext uri="{FF2B5EF4-FFF2-40B4-BE49-F238E27FC236}">
                  <a16:creationId xmlns:a16="http://schemas.microsoft.com/office/drawing/2014/main" id="{2EA7668E-B943-74F7-6AD5-48176B5599EB}"/>
                </a:ext>
                <a:ext uri="{C183D7F6-B498-43B3-948B-1728B52AA6E4}">
                  <adec:decorative xmlns:adec="http://schemas.microsoft.com/office/drawing/2017/decorative" val="1"/>
                </a:ext>
              </a:extLst>
            </p:cNvPr>
            <p:cNvSpPr txBox="1"/>
            <p:nvPr/>
          </p:nvSpPr>
          <p:spPr>
            <a:xfrm>
              <a:off x="10895098" y="999268"/>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sp>
          <p:nvSpPr>
            <p:cNvPr id="8" name="Tekstiruutu 7">
              <a:extLst>
                <a:ext uri="{FF2B5EF4-FFF2-40B4-BE49-F238E27FC236}">
                  <a16:creationId xmlns:a16="http://schemas.microsoft.com/office/drawing/2014/main" id="{07662B95-E57E-2382-6223-761570AF8CD7}"/>
                </a:ext>
                <a:ext uri="{C183D7F6-B498-43B3-948B-1728B52AA6E4}">
                  <adec:decorative xmlns:adec="http://schemas.microsoft.com/office/drawing/2017/decorative" val="1"/>
                </a:ext>
              </a:extLst>
            </p:cNvPr>
            <p:cNvSpPr txBox="1"/>
            <p:nvPr/>
          </p:nvSpPr>
          <p:spPr>
            <a:xfrm>
              <a:off x="11090014" y="1107835"/>
              <a:ext cx="152262" cy="124465"/>
            </a:xfrm>
            <a:prstGeom prst="rect">
              <a:avLst/>
            </a:prstGeom>
            <a:noFill/>
          </p:spPr>
          <p:txBody>
            <a:bodyPr wrap="square" lIns="0" tIns="0" rIns="0" bIns="0" rtlCol="0" anchor="ctr" anchorCtr="0">
              <a:spAutoFit/>
            </a:bodyPr>
            <a:lstStyle/>
            <a:p>
              <a:pPr algn="ctr"/>
              <a:r>
                <a:rPr lang="fi-FI" sz="800" dirty="0">
                  <a:solidFill>
                    <a:schemeClr val="bg1"/>
                  </a:solidFill>
                  <a:latin typeface="Lato" panose="020F0502020204030203" pitchFamily="34" charset="77"/>
                </a:rPr>
                <a:t>2</a:t>
              </a:r>
            </a:p>
          </p:txBody>
        </p:sp>
      </p:grpSp>
      <p:sp>
        <p:nvSpPr>
          <p:cNvPr id="2" name="Dian numeron paikkamerkki 1">
            <a:extLst>
              <a:ext uri="{FF2B5EF4-FFF2-40B4-BE49-F238E27FC236}">
                <a16:creationId xmlns:a16="http://schemas.microsoft.com/office/drawing/2014/main" id="{A42E7F24-F2A0-52BE-DE63-0D869A6F2C12}"/>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solidFill>
                  <a:schemeClr val="bg1"/>
                </a:solidFill>
              </a:rPr>
              <a:pPr/>
              <a:t>68</a:t>
            </a:fld>
            <a:endParaRPr lang="fi-FI" dirty="0">
              <a:solidFill>
                <a:schemeClr val="bg1"/>
              </a:solidFill>
            </a:endParaRPr>
          </a:p>
        </p:txBody>
      </p:sp>
      <p:pic>
        <p:nvPicPr>
          <p:cNvPr id="9" name="Kuva 8">
            <a:extLst>
              <a:ext uri="{FF2B5EF4-FFF2-40B4-BE49-F238E27FC236}">
                <a16:creationId xmlns:a16="http://schemas.microsoft.com/office/drawing/2014/main" id="{C4358328-B187-5177-1A58-678E47903936}"/>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91118407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AEC8858F-C521-4E98-80BF-FBF1D2A5AA73}"/>
              </a:ext>
            </a:extLst>
          </p:cNvPr>
          <p:cNvSpPr>
            <a:spLocks noGrp="1"/>
          </p:cNvSpPr>
          <p:nvPr>
            <p:ph type="title"/>
          </p:nvPr>
        </p:nvSpPr>
        <p:spPr/>
        <p:txBody>
          <a:bodyPr/>
          <a:lstStyle/>
          <a:p>
            <a:r>
              <a:rPr lang="fi-FI" dirty="0"/>
              <a:t>Johtopäätökset </a:t>
            </a:r>
            <a:r>
              <a:rPr lang="fi-FI" dirty="0">
                <a:ea typeface="Calibri" panose="020F0502020204030204"/>
                <a:cs typeface="Calibri" panose="020F0502020204030204"/>
              </a:rPr>
              <a:t>–</a:t>
            </a:r>
            <a:r>
              <a:rPr lang="fi-FI" dirty="0"/>
              <a:t> toimintaympäristö</a:t>
            </a:r>
          </a:p>
        </p:txBody>
      </p:sp>
      <p:sp>
        <p:nvSpPr>
          <p:cNvPr id="8" name="Suorakulmio 7">
            <a:extLst>
              <a:ext uri="{FF2B5EF4-FFF2-40B4-BE49-F238E27FC236}">
                <a16:creationId xmlns:a16="http://schemas.microsoft.com/office/drawing/2014/main" id="{EF369E6D-15AF-A1A8-8492-E0558D4FF7A7}"/>
              </a:ext>
              <a:ext uri="{C183D7F6-B498-43B3-948B-1728B52AA6E4}">
                <adec:decorative xmlns:adec="http://schemas.microsoft.com/office/drawing/2017/decorative" val="1"/>
              </a:ext>
            </a:extLst>
          </p:cNvPr>
          <p:cNvSpPr/>
          <p:nvPr/>
        </p:nvSpPr>
        <p:spPr>
          <a:xfrm>
            <a:off x="720000" y="1306801"/>
            <a:ext cx="5544065" cy="3835215"/>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7" name="Suorakulmio 6">
            <a:extLst>
              <a:ext uri="{FF2B5EF4-FFF2-40B4-BE49-F238E27FC236}">
                <a16:creationId xmlns:a16="http://schemas.microsoft.com/office/drawing/2014/main" id="{77A80843-55E2-CA7A-075F-09C16994079B}"/>
              </a:ext>
              <a:ext uri="{C183D7F6-B498-43B3-948B-1728B52AA6E4}">
                <adec:decorative xmlns:adec="http://schemas.microsoft.com/office/drawing/2017/decorative" val="1"/>
              </a:ext>
            </a:extLst>
          </p:cNvPr>
          <p:cNvSpPr/>
          <p:nvPr/>
        </p:nvSpPr>
        <p:spPr>
          <a:xfrm>
            <a:off x="6399180" y="1306800"/>
            <a:ext cx="5544065" cy="3835215"/>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28C78D6C-28E2-9233-9518-C550A457036B}"/>
              </a:ext>
            </a:extLst>
          </p:cNvPr>
          <p:cNvSpPr>
            <a:spLocks noGrp="1"/>
          </p:cNvSpPr>
          <p:nvPr>
            <p:ph idx="1"/>
          </p:nvPr>
        </p:nvSpPr>
        <p:spPr>
          <a:xfrm>
            <a:off x="814999" y="1440000"/>
            <a:ext cx="11102400" cy="4342491"/>
          </a:xfrm>
        </p:spPr>
        <p:txBody>
          <a:bodyPr numCol="2" spcCol="252000"/>
          <a:lstStyle/>
          <a:p>
            <a:pPr>
              <a:lnSpc>
                <a:spcPts val="1700"/>
              </a:lnSpc>
              <a:spcBef>
                <a:spcPts val="0"/>
              </a:spcBef>
              <a:spcAft>
                <a:spcPts val="600"/>
              </a:spcAft>
            </a:pPr>
            <a:r>
              <a:rPr lang="fi-FI" sz="1400" b="1" dirty="0"/>
              <a:t>Alueellisten energiapalveluiden nykytila ja markkinaympäristö:</a:t>
            </a:r>
            <a:endParaRPr lang="en-US" sz="1400" b="1" dirty="0"/>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Alue-energiajärjestelmät eivät ole vielä vakiintuneita, </a:t>
            </a:r>
            <a:br>
              <a:rPr lang="fi-FI" sz="1400" dirty="0">
                <a:ea typeface="Calibri"/>
                <a:cs typeface="Calibri"/>
              </a:rPr>
            </a:br>
            <a:r>
              <a:rPr lang="fi-FI" sz="1400" dirty="0">
                <a:ea typeface="Calibri"/>
                <a:cs typeface="Calibri"/>
              </a:rPr>
              <a:t>ja niiden toteuttamiseen liittyy alkuvaiheen haasteita.</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Kunnan sitoutuminen hankkeeseen esim. kaavoituksen ja tontinluovutuksen kautta on usein edellytys toteutukselle.</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Rakennuttajien kiinnostuksen lisääminen on tärkeää erityisesti, kun maanomistus on pirstaloitunutta.</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Kaikilla alueilla alue- tai kiinteistökohtaiset järjestelmät eivät </a:t>
            </a:r>
            <a:br>
              <a:rPr lang="fi-FI" sz="1400" dirty="0">
                <a:ea typeface="Calibri"/>
                <a:cs typeface="Calibri"/>
              </a:rPr>
            </a:br>
            <a:r>
              <a:rPr lang="fi-FI" sz="1400" dirty="0">
                <a:ea typeface="Calibri"/>
                <a:cs typeface="Calibri"/>
              </a:rPr>
              <a:t>ole teknisesti mahdollisia tai kustannustehokkaita, joten niiden kannattavuus on arvioitava ennen hankkeen käynnistämistä.</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Energiateknologioiden ja energiapalveluoperaattorien tarjonta </a:t>
            </a:r>
            <a:br>
              <a:rPr lang="fi-FI" sz="1400" dirty="0">
                <a:ea typeface="Calibri"/>
                <a:cs typeface="Calibri"/>
              </a:rPr>
            </a:br>
            <a:r>
              <a:rPr lang="fi-FI" sz="1400" dirty="0">
                <a:ea typeface="Calibri"/>
                <a:cs typeface="Calibri"/>
              </a:rPr>
              <a:t>on kasvanut; saatavuus ei ole keskeinen este.</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Lämmitysratkaisut valitaan ensisijaisesti kustannustehokkuuden, ympäristöystävällisyyden ja hankinnan helppouden perusteella.</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Kilpailu eri lämmitysratkaisujen välillä hillitsee lämmön hinnan nousua.</a:t>
            </a:r>
          </a:p>
          <a:p>
            <a:pPr marL="171450">
              <a:lnSpc>
                <a:spcPts val="1700"/>
              </a:lnSpc>
              <a:spcBef>
                <a:spcPts val="0"/>
              </a:spcBef>
              <a:spcAft>
                <a:spcPts val="0"/>
              </a:spcAft>
            </a:pPr>
            <a:endParaRPr lang="fi-FI" sz="1400" dirty="0">
              <a:ea typeface="Calibri"/>
              <a:cs typeface="Calibri"/>
            </a:endParaRPr>
          </a:p>
          <a:p>
            <a:pPr>
              <a:lnSpc>
                <a:spcPts val="1700"/>
              </a:lnSpc>
              <a:spcBef>
                <a:spcPts val="0"/>
              </a:spcBef>
              <a:spcAft>
                <a:spcPts val="600"/>
              </a:spcAft>
            </a:pPr>
            <a:endParaRPr lang="fi-FI" sz="1400" b="1" dirty="0"/>
          </a:p>
          <a:p>
            <a:pPr>
              <a:lnSpc>
                <a:spcPts val="1700"/>
              </a:lnSpc>
              <a:spcBef>
                <a:spcPts val="0"/>
              </a:spcBef>
              <a:spcAft>
                <a:spcPts val="600"/>
              </a:spcAft>
            </a:pPr>
            <a:endParaRPr lang="fi-FI" sz="1400" b="1" dirty="0"/>
          </a:p>
          <a:p>
            <a:pPr>
              <a:lnSpc>
                <a:spcPts val="1700"/>
              </a:lnSpc>
              <a:spcBef>
                <a:spcPts val="0"/>
              </a:spcBef>
              <a:spcAft>
                <a:spcPts val="600"/>
              </a:spcAft>
            </a:pPr>
            <a:r>
              <a:rPr lang="fi-FI" sz="1400" b="1" dirty="0"/>
              <a:t>Energian hankinta palveluna:</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Energian ostaminen palveluna on kuntasektorilla uutta, kaukolämpöä lukuun ottamatta.</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Lämmöntoimittajien kilpailuttaminen on harvinaista, </a:t>
            </a:r>
            <a:br>
              <a:rPr lang="fi-FI" sz="1400" dirty="0">
                <a:ea typeface="Calibri"/>
                <a:cs typeface="Calibri"/>
              </a:rPr>
            </a:br>
            <a:r>
              <a:rPr lang="fi-FI" sz="1400" dirty="0">
                <a:ea typeface="Calibri"/>
                <a:cs typeface="Calibri"/>
              </a:rPr>
              <a:t>etenkin kunnissa, joilla on oma kaukolämpöyhtiö.</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Energiapalvelun hankintaprosessi muistuttaa muita palveluhankintoja, mutta vaatii enemmän valmistelua ja erityisosaamista, varsinkin alueellisessa järjestelmässä.</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Sopimusehdot ovat keskeinen haaste alueellisen energiapalveluiden hankinnassa, erityisesti usean toimijan yhteensovittaminen.</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Kiinteistökohtaiseen tuotantoon ja kaukolämpöön on jo vakiintuneita energiaa palveluna -toimintamalleja.</a:t>
            </a:r>
          </a:p>
          <a:p>
            <a:pPr marL="288000" indent="-144000">
              <a:lnSpc>
                <a:spcPts val="1700"/>
              </a:lnSpc>
              <a:spcBef>
                <a:spcPts val="0"/>
              </a:spcBef>
              <a:spcAft>
                <a:spcPts val="0"/>
              </a:spcAft>
              <a:buSzPct val="120000"/>
              <a:buFont typeface="Arial" panose="020B0604020202020204" pitchFamily="34" charset="0"/>
              <a:buChar char="•"/>
            </a:pPr>
            <a:r>
              <a:rPr lang="fi-FI" sz="1400" dirty="0">
                <a:ea typeface="Calibri"/>
                <a:cs typeface="Calibri"/>
              </a:rPr>
              <a:t>Alue-energiajärjestelmille on tarjolla useita eri palveluntarjoajia.</a:t>
            </a:r>
          </a:p>
          <a:p>
            <a:pPr>
              <a:lnSpc>
                <a:spcPts val="1700"/>
              </a:lnSpc>
              <a:spcAft>
                <a:spcPts val="0"/>
              </a:spcAft>
            </a:pPr>
            <a:endParaRPr lang="fi-FI" sz="1400" dirty="0"/>
          </a:p>
        </p:txBody>
      </p:sp>
      <p:sp>
        <p:nvSpPr>
          <p:cNvPr id="4" name="Dian numeron paikkamerkki 1">
            <a:extLst>
              <a:ext uri="{FF2B5EF4-FFF2-40B4-BE49-F238E27FC236}">
                <a16:creationId xmlns:a16="http://schemas.microsoft.com/office/drawing/2014/main" id="{F37D2325-4F98-9A38-F660-BB708CB76BF7}"/>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69</a:t>
            </a:fld>
            <a:endParaRPr lang="fi-FI" dirty="0"/>
          </a:p>
        </p:txBody>
      </p:sp>
      <p:pic>
        <p:nvPicPr>
          <p:cNvPr id="5" name="Kuva 4">
            <a:extLst>
              <a:ext uri="{FF2B5EF4-FFF2-40B4-BE49-F238E27FC236}">
                <a16:creationId xmlns:a16="http://schemas.microsoft.com/office/drawing/2014/main" id="{8EC52FAF-378B-D9EC-799C-5FC0E075C2A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741816446"/>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2170BA07-E52F-8C85-2AB8-D501CDB1575B}"/>
              </a:ext>
            </a:extLst>
          </p:cNvPr>
          <p:cNvSpPr>
            <a:spLocks noGrp="1"/>
          </p:cNvSpPr>
          <p:nvPr>
            <p:ph type="title"/>
          </p:nvPr>
        </p:nvSpPr>
        <p:spPr/>
        <p:txBody>
          <a:bodyPr/>
          <a:lstStyle/>
          <a:p>
            <a:r>
              <a:rPr lang="fi-FI" dirty="0"/>
              <a:t>Johtopäätökset </a:t>
            </a:r>
            <a:r>
              <a:rPr lang="fi-FI" dirty="0">
                <a:ea typeface="Calibri" panose="020F0502020204030204"/>
                <a:cs typeface="Calibri" panose="020F0502020204030204"/>
              </a:rPr>
              <a:t>–</a:t>
            </a:r>
            <a:r>
              <a:rPr lang="fi-FI" dirty="0"/>
              <a:t> teknologiat</a:t>
            </a:r>
          </a:p>
        </p:txBody>
      </p:sp>
      <p:sp>
        <p:nvSpPr>
          <p:cNvPr id="7" name="Suorakulmio 6">
            <a:extLst>
              <a:ext uri="{FF2B5EF4-FFF2-40B4-BE49-F238E27FC236}">
                <a16:creationId xmlns:a16="http://schemas.microsoft.com/office/drawing/2014/main" id="{53CAFA25-9184-736B-3739-809C547566A8}"/>
              </a:ext>
              <a:ext uri="{C183D7F6-B498-43B3-948B-1728B52AA6E4}">
                <adec:decorative xmlns:adec="http://schemas.microsoft.com/office/drawing/2017/decorative" val="1"/>
              </a:ext>
            </a:extLst>
          </p:cNvPr>
          <p:cNvSpPr/>
          <p:nvPr/>
        </p:nvSpPr>
        <p:spPr>
          <a:xfrm>
            <a:off x="720000" y="1306801"/>
            <a:ext cx="5544065" cy="4867289"/>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6" name="Suorakulmio 5">
            <a:extLst>
              <a:ext uri="{FF2B5EF4-FFF2-40B4-BE49-F238E27FC236}">
                <a16:creationId xmlns:a16="http://schemas.microsoft.com/office/drawing/2014/main" id="{67856E6C-E730-5A94-F9DB-44ADCA0071E7}"/>
              </a:ext>
              <a:ext uri="{C183D7F6-B498-43B3-948B-1728B52AA6E4}">
                <adec:decorative xmlns:adec="http://schemas.microsoft.com/office/drawing/2017/decorative" val="1"/>
              </a:ext>
            </a:extLst>
          </p:cNvPr>
          <p:cNvSpPr/>
          <p:nvPr/>
        </p:nvSpPr>
        <p:spPr>
          <a:xfrm>
            <a:off x="6399180" y="1306800"/>
            <a:ext cx="5544065" cy="4867289"/>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388C7637-59E1-0716-BDB3-C73CA5F45263}"/>
              </a:ext>
            </a:extLst>
          </p:cNvPr>
          <p:cNvSpPr>
            <a:spLocks noGrp="1"/>
          </p:cNvSpPr>
          <p:nvPr>
            <p:ph idx="1"/>
          </p:nvPr>
        </p:nvSpPr>
        <p:spPr>
          <a:xfrm>
            <a:off x="792000" y="1440000"/>
            <a:ext cx="11102400" cy="4623733"/>
          </a:xfrm>
        </p:spPr>
        <p:txBody>
          <a:bodyPr numCol="2" spcCol="252000"/>
          <a:lstStyle/>
          <a:p>
            <a:pPr>
              <a:lnSpc>
                <a:spcPts val="1700"/>
              </a:lnSpc>
              <a:spcBef>
                <a:spcPts val="0"/>
              </a:spcBef>
              <a:spcAft>
                <a:spcPts val="600"/>
              </a:spcAft>
            </a:pPr>
            <a:r>
              <a:rPr lang="fi-FI" sz="1400" b="1" dirty="0"/>
              <a:t>Kaukolämpö ja kiinteistökohtaiset ratkaisut:</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Tuttuja, toimivia ja kilpailukykyisiä ratkaisuja, valmiit </a:t>
            </a:r>
            <a:br>
              <a:rPr lang="fi-FI" sz="1400" dirty="0">
                <a:cs typeface="Calibri"/>
              </a:rPr>
            </a:br>
            <a:r>
              <a:rPr lang="fi-FI" sz="1400" dirty="0">
                <a:cs typeface="Calibri"/>
              </a:rPr>
              <a:t>toimintamallit tekevät näistä helppoja vaihtoehtoja.</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Valmis infrastruktuuri tekee kaukolämmöstä tilatehokkaan ja helposti käyttöönotettavan.</a:t>
            </a:r>
          </a:p>
          <a:p>
            <a:pPr marL="288000" indent="-144000">
              <a:lnSpc>
                <a:spcPts val="1700"/>
              </a:lnSpc>
              <a:spcBef>
                <a:spcPts val="0"/>
              </a:spcBef>
              <a:spcAft>
                <a:spcPts val="300"/>
              </a:spcAft>
              <a:buSzPct val="120000"/>
              <a:buFont typeface="Arial" panose="020B0604020202020204" pitchFamily="34" charset="0"/>
              <a:buChar char="•"/>
            </a:pPr>
            <a:r>
              <a:rPr lang="fi-FI" sz="1400" dirty="0">
                <a:cs typeface="Calibri"/>
              </a:rPr>
              <a:t>Kaukolämmön tuotanto kehittyy vähäpäästöisemmäksi, mikä kaventaa paikallisten ratkaisujen etua vähäpäästöisyydessä.</a:t>
            </a:r>
          </a:p>
          <a:p>
            <a:pPr marL="612000" lvl="1">
              <a:lnSpc>
                <a:spcPts val="1500"/>
              </a:lnSpc>
              <a:spcBef>
                <a:spcPts val="300"/>
              </a:spcBef>
              <a:spcAft>
                <a:spcPts val="0"/>
              </a:spcAft>
              <a:buFont typeface="Normaali järjestelmäfontti"/>
              <a:buChar char="–"/>
            </a:pPr>
            <a:r>
              <a:rPr lang="fi-FI" sz="1250" dirty="0">
                <a:cs typeface="Calibri" panose="020F0502020204030204"/>
              </a:rPr>
              <a:t>Sähkön käyttö lämmöntuotannossa lisääntyy, </a:t>
            </a:r>
            <a:br>
              <a:rPr lang="fi-FI" sz="1250" dirty="0">
                <a:cs typeface="Calibri" panose="020F0502020204030204"/>
              </a:rPr>
            </a:br>
            <a:r>
              <a:rPr lang="fi-FI" sz="1250" dirty="0">
                <a:cs typeface="Calibri" panose="020F0502020204030204"/>
              </a:rPr>
              <a:t>mikä voi aiheuttaa sähkönsiirtokapasiteetin haasteita.</a:t>
            </a:r>
          </a:p>
          <a:p>
            <a:pPr marL="612000" lvl="1">
              <a:lnSpc>
                <a:spcPts val="1500"/>
              </a:lnSpc>
              <a:spcAft>
                <a:spcPts val="0"/>
              </a:spcAft>
              <a:buFont typeface="Normaali järjestelmäfontti"/>
              <a:buChar char="–"/>
            </a:pPr>
            <a:r>
              <a:rPr lang="fi-FI" sz="1250" dirty="0">
                <a:cs typeface="Calibri" panose="020F0502020204030204"/>
              </a:rPr>
              <a:t>Suurissa järjestelmissä on kuitenkin enemmän </a:t>
            </a:r>
            <a:br>
              <a:rPr lang="fi-FI" sz="1250" dirty="0">
                <a:cs typeface="Calibri" panose="020F0502020204030204"/>
              </a:rPr>
            </a:br>
            <a:r>
              <a:rPr lang="fi-FI" sz="1250" dirty="0">
                <a:cs typeface="Calibri" panose="020F0502020204030204"/>
              </a:rPr>
              <a:t>joustomahdollisuuksia.</a:t>
            </a:r>
          </a:p>
          <a:p>
            <a:pPr marL="288000" indent="-144000">
              <a:lnSpc>
                <a:spcPts val="1700"/>
              </a:lnSpc>
              <a:spcBef>
                <a:spcPts val="600"/>
              </a:spcBef>
              <a:spcAft>
                <a:spcPts val="0"/>
              </a:spcAft>
              <a:buSzPct val="120000"/>
              <a:buFont typeface="Arial" panose="020B0604020202020204" pitchFamily="34" charset="0"/>
              <a:buChar char="•"/>
            </a:pPr>
            <a:r>
              <a:rPr lang="fi-FI" sz="1400" dirty="0">
                <a:cs typeface="Calibri"/>
              </a:rPr>
              <a:t>Alhainen perusmaksu lisää mahdollisuuksia vaikuttaa </a:t>
            </a:r>
            <a:br>
              <a:rPr lang="fi-FI" sz="1400" dirty="0">
                <a:cs typeface="Calibri"/>
              </a:rPr>
            </a:br>
            <a:r>
              <a:rPr lang="fi-FI" sz="1400" dirty="0">
                <a:cs typeface="Calibri"/>
              </a:rPr>
              <a:t>kustannuksiin energiankulutuksella.</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Huolto ja ylläpito lisäävät riskejä omissa kiinteistökohtaisissa järjestelmissä, palvelumalli poistaa nämä riskit asiakkaalta.</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Kiinteistökohtaisen ja kaukolämmön yhdistelmä yhteen </a:t>
            </a:r>
            <a:br>
              <a:rPr lang="fi-FI" sz="1400" dirty="0">
                <a:cs typeface="Calibri"/>
              </a:rPr>
            </a:br>
            <a:r>
              <a:rPr lang="fi-FI" sz="1400" dirty="0">
                <a:cs typeface="Calibri"/>
              </a:rPr>
              <a:t>kiinteistöön eli hybridimalli on usein todettu kalliimmaksi vaihtoehdoksi kuin kumpikaan yksin. Syynä on tarvittava lämmityksen huipputeho ratkaisevana tekijänä hinnoittelussa.</a:t>
            </a:r>
          </a:p>
          <a:p>
            <a:pPr marL="571500" indent="-171450">
              <a:lnSpc>
                <a:spcPct val="100000"/>
              </a:lnSpc>
              <a:spcBef>
                <a:spcPts val="100"/>
              </a:spcBef>
              <a:spcAft>
                <a:spcPts val="100"/>
              </a:spcAft>
            </a:pPr>
            <a:endParaRPr lang="fi-FI" sz="1200" dirty="0">
              <a:latin typeface="Calibri"/>
              <a:ea typeface="Calibri" panose="020F0502020204030204"/>
              <a:cs typeface="Calibri" panose="020F0502020204030204"/>
            </a:endParaRPr>
          </a:p>
          <a:p>
            <a:pPr>
              <a:lnSpc>
                <a:spcPts val="1700"/>
              </a:lnSpc>
              <a:spcBef>
                <a:spcPts val="0"/>
              </a:spcBef>
              <a:spcAft>
                <a:spcPts val="600"/>
              </a:spcAft>
            </a:pPr>
            <a:r>
              <a:rPr lang="fi-FI" sz="1400" b="1" dirty="0"/>
              <a:t>Alueelliset energiapalveluratkaisut:</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Kilpailukyky edellyttää riittävää kiinteistömassaa ja usein hukkalämpöjen saatavuutta, ja tämä tekee usein jäähdytyksestä kriittisen osan kokonaisuutta.</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Suurempi kiinteistömassa parantaa optimointia, mutta pirstaloitunut omistus vaikeuttaa sopimista.</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Aluejärjestelmät voivat mahdollistaa lämmön lähituotannon tonteille, joilla ei ole tilaa omalle järjestelmälle.</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Korttelitason ratkaisut voivat olla kiinteistökohtaisia järjestelmiä ja kaukolämpöä kustannustehokkaampia, jokainen kohde on kuitenkin tarkasteltava erikseen.</a:t>
            </a:r>
          </a:p>
          <a:p>
            <a:pPr marL="288000" indent="-144000">
              <a:lnSpc>
                <a:spcPts val="1700"/>
              </a:lnSpc>
              <a:spcBef>
                <a:spcPts val="0"/>
              </a:spcBef>
              <a:spcAft>
                <a:spcPts val="0"/>
              </a:spcAft>
              <a:buSzPct val="120000"/>
              <a:buFont typeface="Arial" panose="020B0604020202020204" pitchFamily="34" charset="0"/>
              <a:buChar char="•"/>
            </a:pPr>
            <a:r>
              <a:rPr lang="fi-FI" sz="1400" dirty="0">
                <a:cs typeface="Calibri"/>
              </a:rPr>
              <a:t>Suuremmat järjestelmät helpottavat hukkalämpöjen hyödyntämistä ja mahdollistavat alemman sähköveroluokan.</a:t>
            </a:r>
          </a:p>
          <a:p>
            <a:pPr marL="288000" indent="-144000">
              <a:lnSpc>
                <a:spcPts val="1700"/>
              </a:lnSpc>
              <a:spcBef>
                <a:spcPts val="0"/>
              </a:spcBef>
              <a:spcAft>
                <a:spcPts val="300"/>
              </a:spcAft>
              <a:buSzPct val="120000"/>
              <a:buFont typeface="Arial" panose="020B0604020202020204" pitchFamily="34" charset="0"/>
              <a:buChar char="•"/>
            </a:pPr>
            <a:r>
              <a:rPr lang="fi-FI" sz="1400" dirty="0">
                <a:cs typeface="Calibri"/>
              </a:rPr>
              <a:t>Kaukolämpöyhtiöt voivat toimia myös alueellisten ratkaisujen toteuttajina.</a:t>
            </a:r>
          </a:p>
          <a:p>
            <a:pPr marL="612000" lvl="1">
              <a:lnSpc>
                <a:spcPts val="1500"/>
              </a:lnSpc>
              <a:spcBef>
                <a:spcPts val="100"/>
              </a:spcBef>
              <a:spcAft>
                <a:spcPts val="0"/>
              </a:spcAft>
              <a:buFont typeface="Normaali järjestelmäfontti"/>
              <a:buChar char="–"/>
            </a:pPr>
            <a:r>
              <a:rPr lang="fi-FI" sz="1250" dirty="0">
                <a:cs typeface="Calibri" panose="020F0502020204030204"/>
              </a:rPr>
              <a:t>Tällöin ratkaisut ovat usein hybridejä, joissa yhdistetään </a:t>
            </a:r>
            <a:br>
              <a:rPr lang="fi-FI" sz="1250" dirty="0">
                <a:cs typeface="Calibri" panose="020F0502020204030204"/>
              </a:rPr>
            </a:br>
            <a:r>
              <a:rPr lang="fi-FI" sz="1250" dirty="0">
                <a:cs typeface="Calibri" panose="020F0502020204030204"/>
              </a:rPr>
              <a:t>kaukolämpö ja muut lämmönlähteet.</a:t>
            </a:r>
          </a:p>
          <a:p>
            <a:pPr marL="612000" lvl="1">
              <a:lnSpc>
                <a:spcPts val="1500"/>
              </a:lnSpc>
              <a:spcBef>
                <a:spcPts val="100"/>
              </a:spcBef>
              <a:spcAft>
                <a:spcPts val="0"/>
              </a:spcAft>
              <a:buFont typeface="Normaali järjestelmäfontti"/>
              <a:buChar char="–"/>
            </a:pPr>
            <a:r>
              <a:rPr lang="fi-FI" sz="1250" dirty="0">
                <a:cs typeface="Calibri" panose="020F0502020204030204"/>
              </a:rPr>
              <a:t>Matalalämpöverkot voivat myös tukea kaukolämpöverkon </a:t>
            </a:r>
            <a:br>
              <a:rPr lang="fi-FI" sz="1250" dirty="0">
                <a:cs typeface="Calibri" panose="020F0502020204030204"/>
              </a:rPr>
            </a:br>
            <a:r>
              <a:rPr lang="fi-FI" sz="1250" dirty="0">
                <a:cs typeface="Calibri" panose="020F0502020204030204"/>
              </a:rPr>
              <a:t>kehittämistä ja tehokkuutta.</a:t>
            </a:r>
          </a:p>
          <a:p>
            <a:pPr marL="612000" lvl="1">
              <a:lnSpc>
                <a:spcPts val="1500"/>
              </a:lnSpc>
              <a:spcBef>
                <a:spcPts val="100"/>
              </a:spcBef>
              <a:spcAft>
                <a:spcPts val="0"/>
              </a:spcAft>
              <a:buFont typeface="Normaali järjestelmäfontti"/>
              <a:buChar char="–"/>
            </a:pPr>
            <a:r>
              <a:rPr lang="fi-FI" sz="1250" dirty="0">
                <a:cs typeface="Calibri" panose="020F0502020204030204"/>
              </a:rPr>
              <a:t>Kaukolämmön paluun hyödyntäminen tehostaa myös kaukolämpöjärjestelmää.</a:t>
            </a:r>
          </a:p>
        </p:txBody>
      </p:sp>
      <p:sp>
        <p:nvSpPr>
          <p:cNvPr id="4" name="Dian numeron paikkamerkki 1">
            <a:extLst>
              <a:ext uri="{FF2B5EF4-FFF2-40B4-BE49-F238E27FC236}">
                <a16:creationId xmlns:a16="http://schemas.microsoft.com/office/drawing/2014/main" id="{BBFCC602-F09B-4776-3334-A4B284C4BCF2}"/>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70</a:t>
            </a:fld>
            <a:endParaRPr lang="fi-FI" dirty="0"/>
          </a:p>
        </p:txBody>
      </p:sp>
      <p:pic>
        <p:nvPicPr>
          <p:cNvPr id="5" name="Kuva 4">
            <a:extLst>
              <a:ext uri="{FF2B5EF4-FFF2-40B4-BE49-F238E27FC236}">
                <a16:creationId xmlns:a16="http://schemas.microsoft.com/office/drawing/2014/main" id="{DE83FCB9-EBF1-A563-D2E0-922C9E693AA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88160296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7EEF99CC-721E-67A8-CE0F-79282DDAFF19}"/>
              </a:ext>
            </a:extLst>
          </p:cNvPr>
          <p:cNvSpPr>
            <a:spLocks noGrp="1"/>
          </p:cNvSpPr>
          <p:nvPr>
            <p:ph type="title"/>
          </p:nvPr>
        </p:nvSpPr>
        <p:spPr>
          <a:xfrm>
            <a:off x="0" y="540000"/>
            <a:ext cx="11650413" cy="547993"/>
          </a:xfrm>
        </p:spPr>
        <p:txBody>
          <a:bodyPr/>
          <a:lstStyle/>
          <a:p>
            <a:r>
              <a:rPr lang="fi-FI" dirty="0"/>
              <a:t>Johtopäätökset </a:t>
            </a:r>
            <a:r>
              <a:rPr lang="fi-FI" dirty="0">
                <a:ea typeface="Calibri" panose="020F0502020204030204"/>
                <a:cs typeface="Calibri" panose="020F0502020204030204"/>
              </a:rPr>
              <a:t>–</a:t>
            </a:r>
            <a:r>
              <a:rPr lang="fi-FI" dirty="0"/>
              <a:t> kunnan ohjauskeinot</a:t>
            </a:r>
          </a:p>
        </p:txBody>
      </p:sp>
      <p:sp>
        <p:nvSpPr>
          <p:cNvPr id="12" name="Suorakulmio 11">
            <a:extLst>
              <a:ext uri="{FF2B5EF4-FFF2-40B4-BE49-F238E27FC236}">
                <a16:creationId xmlns:a16="http://schemas.microsoft.com/office/drawing/2014/main" id="{7F6B9B68-3055-95E7-D052-9180691E3298}"/>
              </a:ext>
              <a:ext uri="{C183D7F6-B498-43B3-948B-1728B52AA6E4}">
                <adec:decorative xmlns:adec="http://schemas.microsoft.com/office/drawing/2017/decorative" val="1"/>
              </a:ext>
            </a:extLst>
          </p:cNvPr>
          <p:cNvSpPr/>
          <p:nvPr/>
        </p:nvSpPr>
        <p:spPr>
          <a:xfrm>
            <a:off x="720000" y="1250367"/>
            <a:ext cx="9314649" cy="5102999"/>
          </a:xfrm>
          <a:prstGeom prst="rect">
            <a:avLst/>
          </a:prstGeom>
          <a:solidFill>
            <a:srgbClr val="E6EBF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3" name="Suorakulmio 12">
            <a:extLst>
              <a:ext uri="{FF2B5EF4-FFF2-40B4-BE49-F238E27FC236}">
                <a16:creationId xmlns:a16="http://schemas.microsoft.com/office/drawing/2014/main" id="{591FBA24-38A3-4374-C4E5-D1768454D3E6}"/>
              </a:ext>
              <a:ext uri="{C183D7F6-B498-43B3-948B-1728B52AA6E4}">
                <adec:decorative xmlns:adec="http://schemas.microsoft.com/office/drawing/2017/decorative" val="1"/>
              </a:ext>
            </a:extLst>
          </p:cNvPr>
          <p:cNvSpPr/>
          <p:nvPr/>
        </p:nvSpPr>
        <p:spPr>
          <a:xfrm>
            <a:off x="720000" y="1232267"/>
            <a:ext cx="8649631"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14" name="Suorakulmio 13">
            <a:extLst>
              <a:ext uri="{FF2B5EF4-FFF2-40B4-BE49-F238E27FC236}">
                <a16:creationId xmlns:a16="http://schemas.microsoft.com/office/drawing/2014/main" id="{EC2F343B-5391-E581-F374-6D09EE094E24}"/>
              </a:ext>
              <a:ext uri="{C183D7F6-B498-43B3-948B-1728B52AA6E4}">
                <adec:decorative xmlns:adec="http://schemas.microsoft.com/office/drawing/2017/decorative" val="1"/>
              </a:ext>
            </a:extLst>
          </p:cNvPr>
          <p:cNvSpPr/>
          <p:nvPr/>
        </p:nvSpPr>
        <p:spPr>
          <a:xfrm>
            <a:off x="735822" y="3498754"/>
            <a:ext cx="9298827" cy="2880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fi-FI">
              <a:latin typeface="Lato" panose="020F0502020204030203" pitchFamily="34" charset="77"/>
            </a:endParaRPr>
          </a:p>
        </p:txBody>
      </p:sp>
      <p:sp>
        <p:nvSpPr>
          <p:cNvPr id="3" name="Sisällön paikkamerkki 2">
            <a:extLst>
              <a:ext uri="{FF2B5EF4-FFF2-40B4-BE49-F238E27FC236}">
                <a16:creationId xmlns:a16="http://schemas.microsoft.com/office/drawing/2014/main" id="{99B4D591-F9DE-F721-9D69-B96828F34B08}"/>
              </a:ext>
            </a:extLst>
          </p:cNvPr>
          <p:cNvSpPr>
            <a:spLocks noGrp="1"/>
          </p:cNvSpPr>
          <p:nvPr>
            <p:ph idx="1"/>
          </p:nvPr>
        </p:nvSpPr>
        <p:spPr>
          <a:xfrm>
            <a:off x="836214" y="1286218"/>
            <a:ext cx="7164691" cy="4880603"/>
          </a:xfrm>
        </p:spPr>
        <p:txBody>
          <a:bodyPr/>
          <a:lstStyle/>
          <a:p>
            <a:pPr marL="228600" indent="-228600" algn="just"/>
            <a:r>
              <a:rPr lang="fi-FI" sz="1400" b="1" dirty="0">
                <a:solidFill>
                  <a:schemeClr val="tx1"/>
                </a:solidFill>
                <a:ea typeface="+mn-ea"/>
                <a:cs typeface="+mn-cs"/>
              </a:rPr>
              <a:t>Kaavoitus:</a:t>
            </a:r>
          </a:p>
          <a:p>
            <a:pPr marL="288000" indent="-144000">
              <a:lnSpc>
                <a:spcPts val="1700"/>
              </a:lnSpc>
              <a:spcBef>
                <a:spcPts val="0"/>
              </a:spcBef>
              <a:spcAft>
                <a:spcPts val="600"/>
              </a:spcAft>
              <a:buSzPct val="120000"/>
              <a:buFont typeface="Arial" panose="020B0604020202020204" pitchFamily="34" charset="0"/>
              <a:buChar char="•"/>
            </a:pPr>
            <a:r>
              <a:rPr lang="fi-FI" sz="1400" dirty="0">
                <a:ea typeface="Calibri"/>
                <a:cs typeface="Calibri"/>
              </a:rPr>
              <a:t>Kaavoituksessa tarvitaan selkeitä työkaluja alueellisten energiaratkaisujen potentiaalin ja edellytysten tunnistamiseen. Tämä käsikirja liitteineen toimii jo avustavana työkaluna, mutta tarkemmille työkaluille ja toimintamalleille on tarvetta.</a:t>
            </a:r>
          </a:p>
          <a:p>
            <a:pPr marL="288000" indent="-144000">
              <a:lnSpc>
                <a:spcPts val="1700"/>
              </a:lnSpc>
              <a:spcBef>
                <a:spcPts val="0"/>
              </a:spcBef>
              <a:spcAft>
                <a:spcPts val="600"/>
              </a:spcAft>
              <a:buSzPct val="120000"/>
              <a:buFont typeface="Arial" panose="020B0604020202020204" pitchFamily="34" charset="0"/>
              <a:buChar char="•"/>
            </a:pPr>
            <a:r>
              <a:rPr lang="fi-FI" sz="1400" dirty="0">
                <a:ea typeface="Calibri"/>
                <a:cs typeface="Calibri"/>
              </a:rPr>
              <a:t>Huomioitavia tekijöitä ovat mm. tilantarpeet lämpökaivoille, putkistolle ja energiakeskukselle sekä alueen vaiheistus.</a:t>
            </a:r>
          </a:p>
          <a:p>
            <a:pPr marL="288000" indent="-144000">
              <a:lnSpc>
                <a:spcPts val="1700"/>
              </a:lnSpc>
              <a:spcBef>
                <a:spcPts val="0"/>
              </a:spcBef>
              <a:spcAft>
                <a:spcPts val="600"/>
              </a:spcAft>
              <a:buSzPct val="120000"/>
              <a:buFont typeface="Arial" panose="020B0604020202020204" pitchFamily="34" charset="0"/>
              <a:buChar char="•"/>
            </a:pPr>
            <a:r>
              <a:rPr lang="fi-FI" sz="1400" dirty="0">
                <a:ea typeface="Calibri"/>
                <a:cs typeface="Calibri"/>
              </a:rPr>
              <a:t>Varhainen ja jatkuva vuoropuhelu energiapalveluoperaattorien kanssa on keskeistä, </a:t>
            </a:r>
            <a:br>
              <a:rPr lang="fi-FI" sz="1400" dirty="0">
                <a:ea typeface="Calibri"/>
                <a:cs typeface="Calibri"/>
              </a:rPr>
            </a:br>
            <a:r>
              <a:rPr lang="fi-FI" sz="1400" dirty="0">
                <a:ea typeface="Calibri"/>
                <a:cs typeface="Calibri"/>
              </a:rPr>
              <a:t>jotta myös mahdolliset suunnitelmien muutokset voidaan ottaa huomioon.</a:t>
            </a:r>
          </a:p>
          <a:p>
            <a:pPr marL="228600" indent="-228600" algn="just"/>
            <a:r>
              <a:rPr lang="fi-FI" sz="1400" b="1" dirty="0">
                <a:solidFill>
                  <a:schemeClr val="tx1"/>
                </a:solidFill>
                <a:ea typeface="+mn-ea"/>
                <a:cs typeface="+mn-cs"/>
              </a:rPr>
              <a:t>Tontinluovutus:</a:t>
            </a:r>
          </a:p>
          <a:p>
            <a:pPr marL="288000" indent="-144000">
              <a:lnSpc>
                <a:spcPts val="1700"/>
              </a:lnSpc>
              <a:spcBef>
                <a:spcPts val="0"/>
              </a:spcBef>
              <a:spcAft>
                <a:spcPts val="600"/>
              </a:spcAft>
              <a:buSzPct val="120000"/>
              <a:buFont typeface="Arial" panose="020B0604020202020204" pitchFamily="34" charset="0"/>
              <a:buChar char="•"/>
            </a:pPr>
            <a:r>
              <a:rPr lang="fi-FI" sz="1400" dirty="0">
                <a:cs typeface="Calibri"/>
              </a:rPr>
              <a:t>Tontinluovutuksen erityisehdoilla voidaan sitouttaa alueellisiin energiaratkaisuihin.</a:t>
            </a:r>
          </a:p>
          <a:p>
            <a:pPr marL="288000" indent="-144000">
              <a:lnSpc>
                <a:spcPts val="1700"/>
              </a:lnSpc>
              <a:spcBef>
                <a:spcPts val="0"/>
              </a:spcBef>
              <a:spcAft>
                <a:spcPts val="600"/>
              </a:spcAft>
              <a:buSzPct val="120000"/>
              <a:buFont typeface="Arial" panose="020B0604020202020204" pitchFamily="34" charset="0"/>
              <a:buChar char="•"/>
            </a:pPr>
            <a:r>
              <a:rPr lang="fi-FI" sz="1400" dirty="0">
                <a:cs typeface="Calibri"/>
              </a:rPr>
              <a:t>Liian tiukat ehdot voivat kuitenkin heikentää tonttien kysyntää.</a:t>
            </a:r>
          </a:p>
          <a:p>
            <a:pPr marL="288000" indent="-144000">
              <a:lnSpc>
                <a:spcPts val="1700"/>
              </a:lnSpc>
              <a:spcBef>
                <a:spcPts val="0"/>
              </a:spcBef>
              <a:spcAft>
                <a:spcPts val="600"/>
              </a:spcAft>
              <a:buSzPct val="120000"/>
              <a:buFont typeface="Arial" panose="020B0604020202020204" pitchFamily="34" charset="0"/>
              <a:buChar char="•"/>
            </a:pPr>
            <a:r>
              <a:rPr lang="fi-FI" sz="1400" dirty="0">
                <a:cs typeface="Calibri"/>
              </a:rPr>
              <a:t>Ehtojen laajamittainen käyttö edellyttää kunnille lisää resursseja ja osaamista mm. energia-asioihin, selvitystyöhön ja vuoropuheluun.</a:t>
            </a:r>
          </a:p>
          <a:p>
            <a:pPr marL="288000" indent="-144000">
              <a:lnSpc>
                <a:spcPts val="1700"/>
              </a:lnSpc>
              <a:spcBef>
                <a:spcPts val="0"/>
              </a:spcBef>
              <a:spcAft>
                <a:spcPts val="600"/>
              </a:spcAft>
              <a:buSzPct val="120000"/>
              <a:buFont typeface="Arial" panose="020B0604020202020204" pitchFamily="34" charset="0"/>
              <a:buChar char="•"/>
            </a:pPr>
            <a:r>
              <a:rPr lang="fi-FI" sz="1400" dirty="0">
                <a:cs typeface="Calibri"/>
              </a:rPr>
              <a:t>Erityisehtojen seuranta vaatii selkeät vastuut, toimintamallit ja tekniset ratkaisut </a:t>
            </a:r>
            <a:br>
              <a:rPr lang="fi-FI" sz="1400" dirty="0">
                <a:cs typeface="Calibri"/>
              </a:rPr>
            </a:br>
            <a:r>
              <a:rPr lang="fi-FI" sz="1400" dirty="0">
                <a:cs typeface="Calibri"/>
              </a:rPr>
              <a:t>sekä resursseja sen toteutukseen.</a:t>
            </a:r>
          </a:p>
          <a:p>
            <a:pPr marL="288000" indent="-144000">
              <a:lnSpc>
                <a:spcPts val="1700"/>
              </a:lnSpc>
              <a:spcBef>
                <a:spcPts val="0"/>
              </a:spcBef>
              <a:spcAft>
                <a:spcPts val="600"/>
              </a:spcAft>
              <a:buSzPct val="120000"/>
              <a:buFont typeface="Arial" panose="020B0604020202020204" pitchFamily="34" charset="0"/>
              <a:buChar char="•"/>
            </a:pPr>
            <a:r>
              <a:rPr lang="fi-FI" sz="1400" dirty="0">
                <a:cs typeface="Calibri"/>
              </a:rPr>
              <a:t>Myös hiilijalanjäljen raja-arvot ja kaupunkien omat kestävyysvaatimukset ohjaavat jo lämmitysmuodon valintaa uudis- ja korjausrakentamisessa, ja nämä tulevat jatkossa tiukentumaan.</a:t>
            </a:r>
          </a:p>
          <a:p>
            <a:pPr>
              <a:lnSpc>
                <a:spcPts val="1700"/>
              </a:lnSpc>
            </a:pPr>
            <a:endParaRPr lang="fi-FI" sz="1400" dirty="0"/>
          </a:p>
        </p:txBody>
      </p:sp>
      <p:sp>
        <p:nvSpPr>
          <p:cNvPr id="9" name="Ellipsi 8">
            <a:extLst>
              <a:ext uri="{FF2B5EF4-FFF2-40B4-BE49-F238E27FC236}">
                <a16:creationId xmlns:a16="http://schemas.microsoft.com/office/drawing/2014/main" id="{34FE3496-CA1D-7990-0758-3FFADD64A808}"/>
              </a:ext>
              <a:ext uri="{C183D7F6-B498-43B3-948B-1728B52AA6E4}">
                <adec:decorative xmlns:adec="http://schemas.microsoft.com/office/drawing/2017/decorative" val="1"/>
              </a:ext>
            </a:extLst>
          </p:cNvPr>
          <p:cNvSpPr/>
          <p:nvPr/>
        </p:nvSpPr>
        <p:spPr>
          <a:xfrm>
            <a:off x="7917824" y="1372354"/>
            <a:ext cx="3969078" cy="3969078"/>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pic>
        <p:nvPicPr>
          <p:cNvPr id="11" name="Google Shape;85;p1">
            <a:extLst>
              <a:ext uri="{FF2B5EF4-FFF2-40B4-BE49-F238E27FC236}">
                <a16:creationId xmlns:a16="http://schemas.microsoft.com/office/drawing/2014/main" id="{4B23C4D8-F27B-E298-C642-EE829D55FA33}"/>
              </a:ex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9080543" y="1213137"/>
            <a:ext cx="1807080" cy="873565"/>
          </a:xfrm>
          <a:prstGeom prst="rect">
            <a:avLst/>
          </a:prstGeom>
          <a:noFill/>
          <a:ln>
            <a:noFill/>
          </a:ln>
        </p:spPr>
      </p:pic>
      <p:sp>
        <p:nvSpPr>
          <p:cNvPr id="10" name="Tekstiruutu 9">
            <a:extLst>
              <a:ext uri="{FF2B5EF4-FFF2-40B4-BE49-F238E27FC236}">
                <a16:creationId xmlns:a16="http://schemas.microsoft.com/office/drawing/2014/main" id="{E618F5C1-FE3E-9E06-633D-81D93D5C295A}"/>
              </a:ext>
            </a:extLst>
          </p:cNvPr>
          <p:cNvSpPr txBox="1"/>
          <p:nvPr/>
        </p:nvSpPr>
        <p:spPr>
          <a:xfrm>
            <a:off x="8133796" y="2211846"/>
            <a:ext cx="3585099" cy="3129586"/>
          </a:xfrm>
          <a:prstGeom prst="rect">
            <a:avLst/>
          </a:prstGeom>
          <a:noFill/>
        </p:spPr>
        <p:txBody>
          <a:bodyPr wrap="square">
            <a:noAutofit/>
          </a:bodyPr>
          <a:lstStyle/>
          <a:p>
            <a:pPr algn="ctr">
              <a:lnSpc>
                <a:spcPts val="1700"/>
              </a:lnSpc>
            </a:pPr>
            <a:r>
              <a:rPr lang="fi-FI" sz="1350" b="1" dirty="0">
                <a:solidFill>
                  <a:schemeClr val="bg1"/>
                </a:solidFill>
                <a:latin typeface="Lato" panose="020F0502020204030203" pitchFamily="34" charset="77"/>
              </a:rPr>
              <a:t>ENPA-hankkeessa on edistetty energiapalveluiden käyttöönottoa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pilottien, sidosryhmäyhteistyön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ja selvitysten avulla. </a:t>
            </a:r>
          </a:p>
          <a:p>
            <a:pPr algn="ctr">
              <a:lnSpc>
                <a:spcPts val="1700"/>
              </a:lnSpc>
            </a:pPr>
            <a:endParaRPr lang="fi-FI" sz="1350" b="1" dirty="0">
              <a:solidFill>
                <a:schemeClr val="bg1"/>
              </a:solidFill>
              <a:latin typeface="Lato" panose="020F0502020204030203" pitchFamily="34" charset="77"/>
            </a:endParaRPr>
          </a:p>
          <a:p>
            <a:pPr algn="ctr">
              <a:lnSpc>
                <a:spcPts val="1700"/>
              </a:lnSpc>
            </a:pPr>
            <a:r>
              <a:rPr lang="fi-FI" sz="1350" b="1" dirty="0">
                <a:solidFill>
                  <a:schemeClr val="bg1"/>
                </a:solidFill>
                <a:latin typeface="Lato" panose="020F0502020204030203" pitchFamily="34" charset="77"/>
              </a:rPr>
              <a:t>Käsikirjan tavoitteena on tukea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korttelitason energiaratkaisujen laajempaa hyödyntämistä. Energiatehokkaiden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ratkaisujen hankintamallien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käyttöönotto edellyttää kuitenkin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edelleen kehittämistä sekä </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selkeää vastuutahoa</a:t>
            </a:r>
            <a:br>
              <a:rPr lang="fi-FI" sz="1350" b="1" dirty="0">
                <a:solidFill>
                  <a:schemeClr val="bg1"/>
                </a:solidFill>
                <a:latin typeface="Lato" panose="020F0502020204030203" pitchFamily="34" charset="77"/>
              </a:rPr>
            </a:br>
            <a:r>
              <a:rPr lang="fi-FI" sz="1350" b="1" dirty="0">
                <a:solidFill>
                  <a:schemeClr val="bg1"/>
                </a:solidFill>
                <a:latin typeface="Lato" panose="020F0502020204030203" pitchFamily="34" charset="77"/>
              </a:rPr>
              <a:t> kunnissa.</a:t>
            </a:r>
          </a:p>
        </p:txBody>
      </p:sp>
      <p:sp>
        <p:nvSpPr>
          <p:cNvPr id="4" name="Dian numeron paikkamerkki 1">
            <a:extLst>
              <a:ext uri="{FF2B5EF4-FFF2-40B4-BE49-F238E27FC236}">
                <a16:creationId xmlns:a16="http://schemas.microsoft.com/office/drawing/2014/main" id="{65EEF7D8-4530-276A-479D-A1B3BA0EB77C}"/>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71</a:t>
            </a:fld>
            <a:endParaRPr lang="fi-FI" dirty="0"/>
          </a:p>
        </p:txBody>
      </p:sp>
      <p:pic>
        <p:nvPicPr>
          <p:cNvPr id="5" name="Kuva 4">
            <a:extLst>
              <a:ext uri="{FF2B5EF4-FFF2-40B4-BE49-F238E27FC236}">
                <a16:creationId xmlns:a16="http://schemas.microsoft.com/office/drawing/2014/main" id="{F4006A53-4216-C79F-610C-564CD8A83D7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17426422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
        <p:nvSpPr>
          <p:cNvPr id="52" name="Otsikko 1">
            <a:extLst>
              <a:ext uri="{FF2B5EF4-FFF2-40B4-BE49-F238E27FC236}">
                <a16:creationId xmlns:a16="http://schemas.microsoft.com/office/drawing/2014/main" id="{82C63619-F0C3-EBE4-1E68-30B20FA6CF4E}"/>
              </a:ext>
            </a:extLst>
          </p:cNvPr>
          <p:cNvSpPr txBox="1">
            <a:spLocks noGrp="1"/>
          </p:cNvSpPr>
          <p:nvPr>
            <p:ph type="title" idx="4294967295"/>
          </p:nvPr>
        </p:nvSpPr>
        <p:spPr>
          <a:xfrm>
            <a:off x="-4836" y="942672"/>
            <a:ext cx="12192000" cy="875495"/>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0" marR="0" lvl="0" indent="0" algn="ctr" defTabSz="914400" rtl="0" eaLnBrk="1" fontAlgn="auto" latinLnBrk="0" hangingPunct="1">
              <a:lnSpc>
                <a:spcPts val="5500"/>
              </a:lnSpc>
              <a:spcBef>
                <a:spcPts val="0"/>
              </a:spcBef>
              <a:spcAft>
                <a:spcPts val="0"/>
              </a:spcAft>
              <a:buClrTx/>
              <a:buSzTx/>
              <a:buFontTx/>
              <a:buNone/>
              <a:tabLst/>
              <a:defRPr/>
            </a:pPr>
            <a:r>
              <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Lato"/>
                <a:cs typeface="Lato"/>
              </a:rPr>
              <a:t>11. Lisätiedot ja liitteet</a:t>
            </a:r>
            <a:endParaRPr kumimoji="0" lang="fi-FI" sz="5000" b="1" i="0" u="none" strike="noStrike" kern="1200" cap="none" spc="0" normalizeH="0" baseline="0" noProof="0" dirty="0">
              <a:ln>
                <a:noFill/>
              </a:ln>
              <a:solidFill>
                <a:schemeClr val="tx2"/>
              </a:solidFill>
              <a:effectLst/>
              <a:uLnTx/>
              <a:uFillTx/>
              <a:latin typeface="Lato Black" panose="020F0502020204030203" pitchFamily="34" charset="77"/>
              <a:ea typeface="+mn-ea"/>
              <a:cs typeface="+mn-cs"/>
            </a:endParaRPr>
          </a:p>
        </p:txBody>
      </p:sp>
      <p:grpSp>
        <p:nvGrpSpPr>
          <p:cNvPr id="53" name="Ryhmä 52">
            <a:extLst>
              <a:ext uri="{FF2B5EF4-FFF2-40B4-BE49-F238E27FC236}">
                <a16:creationId xmlns:a16="http://schemas.microsoft.com/office/drawing/2014/main" id="{B11ADCB3-CD5B-F9DD-10B2-A63D8BCF091E}"/>
              </a:ext>
              <a:ext uri="{C183D7F6-B498-43B3-948B-1728B52AA6E4}">
                <adec:decorative xmlns:adec="http://schemas.microsoft.com/office/drawing/2017/decorative" val="1"/>
              </a:ext>
            </a:extLst>
          </p:cNvPr>
          <p:cNvGrpSpPr/>
          <p:nvPr/>
        </p:nvGrpSpPr>
        <p:grpSpPr>
          <a:xfrm>
            <a:off x="275097" y="3878700"/>
            <a:ext cx="11671435" cy="2718571"/>
            <a:chOff x="275097" y="3878700"/>
            <a:chExt cx="11671435" cy="2718571"/>
          </a:xfrm>
        </p:grpSpPr>
        <p:sp>
          <p:nvSpPr>
            <p:cNvPr id="54" name="Kuva 527">
              <a:extLst>
                <a:ext uri="{FF2B5EF4-FFF2-40B4-BE49-F238E27FC236}">
                  <a16:creationId xmlns:a16="http://schemas.microsoft.com/office/drawing/2014/main" id="{A14B93E4-D9A9-EFF1-BF01-6E4ED75E0DE1}"/>
                </a:ext>
                <a:ext uri="{C183D7F6-B498-43B3-948B-1728B52AA6E4}">
                  <adec:decorative xmlns:adec="http://schemas.microsoft.com/office/drawing/2017/decorative" val="1"/>
                </a:ext>
              </a:extLst>
            </p:cNvPr>
            <p:cNvSpPr/>
            <p:nvPr/>
          </p:nvSpPr>
          <p:spPr>
            <a:xfrm>
              <a:off x="132986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5" name="Kuva 528">
              <a:extLst>
                <a:ext uri="{FF2B5EF4-FFF2-40B4-BE49-F238E27FC236}">
                  <a16:creationId xmlns:a16="http://schemas.microsoft.com/office/drawing/2014/main" id="{A7F4B67E-7F12-A76B-E137-96A6B59EF164}"/>
                </a:ext>
                <a:ext uri="{C183D7F6-B498-43B3-948B-1728B52AA6E4}">
                  <adec:decorative xmlns:adec="http://schemas.microsoft.com/office/drawing/2017/decorative" val="1"/>
                </a:ext>
              </a:extLst>
            </p:cNvPr>
            <p:cNvSpPr/>
            <p:nvPr/>
          </p:nvSpPr>
          <p:spPr>
            <a:xfrm>
              <a:off x="27509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 name="csX0" fmla="*/ 1021621 w 1123783"/>
                <a:gd name="csY0" fmla="*/ 623700 h 623700"/>
                <a:gd name="csX1" fmla="*/ 0 w 1123783"/>
                <a:gd name="csY1" fmla="*/ 623700 h 623700"/>
                <a:gd name="csX2" fmla="*/ 0 w 1123783"/>
                <a:gd name="csY2" fmla="*/ 0 h 623700"/>
                <a:gd name="csX3" fmla="*/ 1021621 w 1123783"/>
                <a:gd name="csY3" fmla="*/ 0 h 623700"/>
                <a:gd name="csX4" fmla="*/ 1123783 w 1123783"/>
                <a:gd name="csY4" fmla="*/ 311850 h 623700"/>
                <a:gd name="csX5" fmla="*/ 1021621 w 1123783"/>
                <a:gd name="csY5" fmla="*/ 623700 h 623700"/>
              </a:gdLst>
              <a:ahLst/>
              <a:cxnLst>
                <a:cxn ang="0">
                  <a:pos x="csX0" y="csY0"/>
                </a:cxn>
                <a:cxn ang="0">
                  <a:pos x="csX1" y="csY1"/>
                </a:cxn>
                <a:cxn ang="0">
                  <a:pos x="csX2" y="csY2"/>
                </a:cxn>
                <a:cxn ang="0">
                  <a:pos x="csX3" y="csY3"/>
                </a:cxn>
                <a:cxn ang="0">
                  <a:pos x="csX4" y="csY4"/>
                </a:cxn>
                <a:cxn ang="0">
                  <a:pos x="csX5" y="csY5"/>
                </a:cxn>
              </a:cxnLst>
              <a:rect l="l" t="t" r="r" b="b"/>
              <a:pathLst>
                <a:path w="1123783" h="623700">
                  <a:moveTo>
                    <a:pt x="1021621" y="623700"/>
                  </a:moveTo>
                  <a:lnTo>
                    <a:pt x="0" y="62370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6" name="Kuva 527">
              <a:extLst>
                <a:ext uri="{FF2B5EF4-FFF2-40B4-BE49-F238E27FC236}">
                  <a16:creationId xmlns:a16="http://schemas.microsoft.com/office/drawing/2014/main" id="{68A49AE5-2E51-CB97-3C9A-93A1C3F0CDD5}"/>
                </a:ext>
                <a:ext uri="{C183D7F6-B498-43B3-948B-1728B52AA6E4}">
                  <adec:decorative xmlns:adec="http://schemas.microsoft.com/office/drawing/2017/decorative" val="1"/>
                </a:ext>
              </a:extLst>
            </p:cNvPr>
            <p:cNvSpPr/>
            <p:nvPr/>
          </p:nvSpPr>
          <p:spPr>
            <a:xfrm>
              <a:off x="238462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7" name="Kuva 527">
              <a:extLst>
                <a:ext uri="{FF2B5EF4-FFF2-40B4-BE49-F238E27FC236}">
                  <a16:creationId xmlns:a16="http://schemas.microsoft.com/office/drawing/2014/main" id="{FFEE2C44-54EE-FE04-73F6-9C5CEAE8B53C}"/>
                </a:ext>
                <a:ext uri="{C183D7F6-B498-43B3-948B-1728B52AA6E4}">
                  <adec:decorative xmlns:adec="http://schemas.microsoft.com/office/drawing/2017/decorative" val="1"/>
                </a:ext>
              </a:extLst>
            </p:cNvPr>
            <p:cNvSpPr/>
            <p:nvPr/>
          </p:nvSpPr>
          <p:spPr>
            <a:xfrm>
              <a:off x="343939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8" name="Kuva 527">
              <a:extLst>
                <a:ext uri="{FF2B5EF4-FFF2-40B4-BE49-F238E27FC236}">
                  <a16:creationId xmlns:a16="http://schemas.microsoft.com/office/drawing/2014/main" id="{E2E69F4B-AAA8-7A2A-B6E6-93E3130659CD}"/>
                </a:ext>
                <a:ext uri="{C183D7F6-B498-43B3-948B-1728B52AA6E4}">
                  <adec:decorative xmlns:adec="http://schemas.microsoft.com/office/drawing/2017/decorative" val="1"/>
                </a:ext>
              </a:extLst>
            </p:cNvPr>
            <p:cNvSpPr/>
            <p:nvPr/>
          </p:nvSpPr>
          <p:spPr>
            <a:xfrm>
              <a:off x="449415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59" name="Kuva 527">
              <a:extLst>
                <a:ext uri="{FF2B5EF4-FFF2-40B4-BE49-F238E27FC236}">
                  <a16:creationId xmlns:a16="http://schemas.microsoft.com/office/drawing/2014/main" id="{D86421E2-8904-3F1E-87F0-37FD55D96EDA}"/>
                </a:ext>
                <a:ext uri="{C183D7F6-B498-43B3-948B-1728B52AA6E4}">
                  <adec:decorative xmlns:adec="http://schemas.microsoft.com/office/drawing/2017/decorative" val="1"/>
                </a:ext>
              </a:extLst>
            </p:cNvPr>
            <p:cNvSpPr/>
            <p:nvPr/>
          </p:nvSpPr>
          <p:spPr>
            <a:xfrm>
              <a:off x="554892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0" name="Kuva 527">
              <a:extLst>
                <a:ext uri="{FF2B5EF4-FFF2-40B4-BE49-F238E27FC236}">
                  <a16:creationId xmlns:a16="http://schemas.microsoft.com/office/drawing/2014/main" id="{AB6EB23C-2C31-AB08-974D-361D05C2483F}"/>
                </a:ext>
                <a:ext uri="{C183D7F6-B498-43B3-948B-1728B52AA6E4}">
                  <adec:decorative xmlns:adec="http://schemas.microsoft.com/office/drawing/2017/decorative" val="1"/>
                </a:ext>
              </a:extLst>
            </p:cNvPr>
            <p:cNvSpPr/>
            <p:nvPr/>
          </p:nvSpPr>
          <p:spPr>
            <a:xfrm>
              <a:off x="765845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1" name="Kuva 527">
              <a:extLst>
                <a:ext uri="{FF2B5EF4-FFF2-40B4-BE49-F238E27FC236}">
                  <a16:creationId xmlns:a16="http://schemas.microsoft.com/office/drawing/2014/main" id="{946CD1BE-0B0A-686E-78CA-04B4CDFD57DA}"/>
                </a:ext>
                <a:ext uri="{C183D7F6-B498-43B3-948B-1728B52AA6E4}">
                  <adec:decorative xmlns:adec="http://schemas.microsoft.com/office/drawing/2017/decorative" val="1"/>
                </a:ext>
              </a:extLst>
            </p:cNvPr>
            <p:cNvSpPr/>
            <p:nvPr/>
          </p:nvSpPr>
          <p:spPr>
            <a:xfrm>
              <a:off x="871321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2" name="Kuva 527">
              <a:extLst>
                <a:ext uri="{FF2B5EF4-FFF2-40B4-BE49-F238E27FC236}">
                  <a16:creationId xmlns:a16="http://schemas.microsoft.com/office/drawing/2014/main" id="{094BC21E-4090-FBF7-F19F-4BA1FD66D231}"/>
                </a:ext>
                <a:ext uri="{C183D7F6-B498-43B3-948B-1728B52AA6E4}">
                  <adec:decorative xmlns:adec="http://schemas.microsoft.com/office/drawing/2017/decorative" val="1"/>
                </a:ext>
              </a:extLst>
            </p:cNvPr>
            <p:cNvSpPr/>
            <p:nvPr/>
          </p:nvSpPr>
          <p:spPr>
            <a:xfrm>
              <a:off x="9767982"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3" name="Kuva 527">
              <a:extLst>
                <a:ext uri="{FF2B5EF4-FFF2-40B4-BE49-F238E27FC236}">
                  <a16:creationId xmlns:a16="http://schemas.microsoft.com/office/drawing/2014/main" id="{13362140-7BD9-D7D0-7EAF-E8199D9FB28E}"/>
                </a:ext>
                <a:ext uri="{C183D7F6-B498-43B3-948B-1728B52AA6E4}">
                  <adec:decorative xmlns:adec="http://schemas.microsoft.com/office/drawing/2017/decorative" val="1"/>
                </a:ext>
              </a:extLst>
            </p:cNvPr>
            <p:cNvSpPr/>
            <p:nvPr/>
          </p:nvSpPr>
          <p:spPr>
            <a:xfrm>
              <a:off x="10822749"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9DBADD"/>
            </a:solidFill>
            <a:ln w="12664" cap="flat">
              <a:noFill/>
              <a:prstDash val="solid"/>
              <a:miter/>
            </a:ln>
          </p:spPr>
          <p:txBody>
            <a:bodyPr/>
            <a:lstStyle/>
            <a:p>
              <a:endParaRPr lang="fi-FI"/>
            </a:p>
          </p:txBody>
        </p:sp>
        <p:sp>
          <p:nvSpPr>
            <p:cNvPr id="64" name="Kuva 527">
              <a:extLst>
                <a:ext uri="{FF2B5EF4-FFF2-40B4-BE49-F238E27FC236}">
                  <a16:creationId xmlns:a16="http://schemas.microsoft.com/office/drawing/2014/main" id="{686E4BC4-A5AD-0424-68AB-C9E245FC3B2A}"/>
                </a:ext>
                <a:ext uri="{C183D7F6-B498-43B3-948B-1728B52AA6E4}">
                  <adec:decorative xmlns:adec="http://schemas.microsoft.com/office/drawing/2017/decorative" val="1"/>
                </a:ext>
              </a:extLst>
            </p:cNvPr>
            <p:cNvSpPr/>
            <p:nvPr/>
          </p:nvSpPr>
          <p:spPr>
            <a:xfrm>
              <a:off x="6603687" y="5967271"/>
              <a:ext cx="1123783" cy="630000"/>
            </a:xfrm>
            <a:custGeom>
              <a:avLst/>
              <a:gdLst>
                <a:gd name="csX0" fmla="*/ 1021621 w 1123783"/>
                <a:gd name="csY0" fmla="*/ 623700 h 623700"/>
                <a:gd name="csX1" fmla="*/ 0 w 1123783"/>
                <a:gd name="csY1" fmla="*/ 623700 h 623700"/>
                <a:gd name="csX2" fmla="*/ 102162 w 1123783"/>
                <a:gd name="csY2" fmla="*/ 311850 h 623700"/>
                <a:gd name="csX3" fmla="*/ 0 w 1123783"/>
                <a:gd name="csY3" fmla="*/ 0 h 623700"/>
                <a:gd name="csX4" fmla="*/ 1021621 w 1123783"/>
                <a:gd name="csY4" fmla="*/ 0 h 623700"/>
                <a:gd name="csX5" fmla="*/ 1123783 w 1123783"/>
                <a:gd name="csY5" fmla="*/ 311850 h 623700"/>
                <a:gd name="csX6" fmla="*/ 1021621 w 1123783"/>
                <a:gd name="csY6" fmla="*/ 623700 h 62370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123783" h="623700">
                  <a:moveTo>
                    <a:pt x="1021621" y="623700"/>
                  </a:moveTo>
                  <a:lnTo>
                    <a:pt x="0" y="623700"/>
                  </a:lnTo>
                  <a:lnTo>
                    <a:pt x="102162" y="311850"/>
                  </a:lnTo>
                  <a:lnTo>
                    <a:pt x="0" y="0"/>
                  </a:lnTo>
                  <a:lnTo>
                    <a:pt x="1021621" y="0"/>
                  </a:lnTo>
                  <a:lnTo>
                    <a:pt x="1123783" y="311850"/>
                  </a:lnTo>
                  <a:lnTo>
                    <a:pt x="1021621" y="623700"/>
                  </a:lnTo>
                  <a:close/>
                </a:path>
              </a:pathLst>
            </a:custGeom>
            <a:solidFill>
              <a:srgbClr val="E6EBF5"/>
            </a:solidFill>
            <a:ln w="12664" cap="flat">
              <a:noFill/>
              <a:prstDash val="solid"/>
              <a:miter/>
            </a:ln>
          </p:spPr>
          <p:txBody>
            <a:bodyPr/>
            <a:lstStyle/>
            <a:p>
              <a:endParaRPr lang="fi-FI"/>
            </a:p>
          </p:txBody>
        </p:sp>
        <p:sp>
          <p:nvSpPr>
            <p:cNvPr id="65" name="Google Shape;539;p3">
              <a:extLst>
                <a:ext uri="{FF2B5EF4-FFF2-40B4-BE49-F238E27FC236}">
                  <a16:creationId xmlns:a16="http://schemas.microsoft.com/office/drawing/2014/main" id="{65CAC3EE-EE2A-9314-39C2-40BDC9BE9A5E}"/>
                </a:ext>
                <a:ext uri="{C183D7F6-B498-43B3-948B-1728B52AA6E4}">
                  <adec:decorative xmlns:adec="http://schemas.microsoft.com/office/drawing/2017/decorative" val="1"/>
                </a:ext>
              </a:extLst>
            </p:cNvPr>
            <p:cNvSpPr txBox="1"/>
            <p:nvPr/>
          </p:nvSpPr>
          <p:spPr>
            <a:xfrm>
              <a:off x="31635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Alkusanat</a:t>
              </a:r>
              <a:endParaRPr sz="1000" b="1" dirty="0">
                <a:latin typeface="Lato" panose="020F0502020204030203" pitchFamily="34" charset="77"/>
                <a:cs typeface="Calibri"/>
              </a:endParaRPr>
            </a:p>
          </p:txBody>
        </p:sp>
        <p:sp>
          <p:nvSpPr>
            <p:cNvPr id="66" name="Google Shape;539;p3">
              <a:extLst>
                <a:ext uri="{FF2B5EF4-FFF2-40B4-BE49-F238E27FC236}">
                  <a16:creationId xmlns:a16="http://schemas.microsoft.com/office/drawing/2014/main" id="{7B3478BF-8649-9E73-4E1C-7D96C5484E3D}"/>
                </a:ext>
                <a:ext uri="{C183D7F6-B498-43B3-948B-1728B52AA6E4}">
                  <adec:decorative xmlns:adec="http://schemas.microsoft.com/office/drawing/2017/decorative" val="1"/>
                </a:ext>
              </a:extLst>
            </p:cNvPr>
            <p:cNvSpPr txBox="1"/>
            <p:nvPr/>
          </p:nvSpPr>
          <p:spPr>
            <a:xfrm>
              <a:off x="136946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Johdanto</a:t>
              </a:r>
              <a:endParaRPr sz="1000" b="1" dirty="0">
                <a:latin typeface="Lato" panose="020F0502020204030203" pitchFamily="34" charset="77"/>
                <a:cs typeface="Calibri"/>
              </a:endParaRPr>
            </a:p>
          </p:txBody>
        </p:sp>
        <p:sp>
          <p:nvSpPr>
            <p:cNvPr id="67" name="Google Shape;541;p3">
              <a:extLst>
                <a:ext uri="{FF2B5EF4-FFF2-40B4-BE49-F238E27FC236}">
                  <a16:creationId xmlns:a16="http://schemas.microsoft.com/office/drawing/2014/main" id="{453E43C4-E1D5-53B3-C897-F6DE5A98969C}"/>
                </a:ext>
                <a:ext uri="{C183D7F6-B498-43B3-948B-1728B52AA6E4}">
                  <adec:decorative xmlns:adec="http://schemas.microsoft.com/office/drawing/2017/decorative" val="1"/>
                </a:ext>
              </a:extLst>
            </p:cNvPr>
            <p:cNvSpPr txBox="1"/>
            <p:nvPr/>
          </p:nvSpPr>
          <p:spPr>
            <a:xfrm>
              <a:off x="242257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Aluekartoitus </a:t>
              </a:r>
              <a:endParaRPr sz="1000" b="1" dirty="0">
                <a:latin typeface="Lato" panose="020F0502020204030203" pitchFamily="34" charset="77"/>
                <a:cs typeface="Calibri"/>
              </a:endParaRPr>
            </a:p>
          </p:txBody>
        </p:sp>
        <p:sp>
          <p:nvSpPr>
            <p:cNvPr id="68" name="Google Shape;543;p3">
              <a:extLst>
                <a:ext uri="{FF2B5EF4-FFF2-40B4-BE49-F238E27FC236}">
                  <a16:creationId xmlns:a16="http://schemas.microsoft.com/office/drawing/2014/main" id="{68F33011-D705-04E4-4AC1-A8657578CA1D}"/>
                </a:ext>
                <a:ext uri="{C183D7F6-B498-43B3-948B-1728B52AA6E4}">
                  <adec:decorative xmlns:adec="http://schemas.microsoft.com/office/drawing/2017/decorative" val="1"/>
                </a:ext>
              </a:extLst>
            </p:cNvPr>
            <p:cNvSpPr txBox="1"/>
            <p:nvPr/>
          </p:nvSpPr>
          <p:spPr>
            <a:xfrm>
              <a:off x="347568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Toteutettavuus</a:t>
              </a:r>
              <a:endParaRPr sz="1000" b="1" dirty="0">
                <a:latin typeface="Lato" panose="020F0502020204030203" pitchFamily="34" charset="77"/>
                <a:cs typeface="Calibri"/>
              </a:endParaRPr>
            </a:p>
          </p:txBody>
        </p:sp>
        <p:sp>
          <p:nvSpPr>
            <p:cNvPr id="69" name="Google Shape;545;p3">
              <a:extLst>
                <a:ext uri="{FF2B5EF4-FFF2-40B4-BE49-F238E27FC236}">
                  <a16:creationId xmlns:a16="http://schemas.microsoft.com/office/drawing/2014/main" id="{0EC6BD86-2CCD-9C9B-4070-2EEC8E9FAB08}"/>
                </a:ext>
                <a:ext uri="{C183D7F6-B498-43B3-948B-1728B52AA6E4}">
                  <adec:decorative xmlns:adec="http://schemas.microsoft.com/office/drawing/2017/decorative" val="1"/>
                </a:ext>
              </a:extLst>
            </p:cNvPr>
            <p:cNvSpPr txBox="1"/>
            <p:nvPr/>
          </p:nvSpPr>
          <p:spPr>
            <a:xfrm>
              <a:off x="4528799" y="6049930"/>
              <a:ext cx="1080000" cy="482400"/>
            </a:xfrm>
            <a:prstGeom prst="rect">
              <a:avLst/>
            </a:prstGeom>
            <a:noFill/>
            <a:ln>
              <a:noFill/>
            </a:ln>
          </p:spPr>
          <p:txBody>
            <a:bodyPr spcFirstLastPara="1" wrap="square" lIns="0" tIns="0" rIns="0" bIns="0" anchor="ctr" anchorCtr="0">
              <a:noAutofit/>
            </a:bodyPr>
            <a:lstStyle/>
            <a:p>
              <a:pPr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Tontinluovutus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maankäyttö</a:t>
              </a:r>
              <a:endParaRPr sz="1000" b="1" dirty="0">
                <a:latin typeface="Lato" panose="020F0502020204030203" pitchFamily="34" charset="77"/>
                <a:cs typeface="Calibri"/>
              </a:endParaRPr>
            </a:p>
          </p:txBody>
        </p:sp>
        <p:sp>
          <p:nvSpPr>
            <p:cNvPr id="70" name="Google Shape;547;p3">
              <a:extLst>
                <a:ext uri="{FF2B5EF4-FFF2-40B4-BE49-F238E27FC236}">
                  <a16:creationId xmlns:a16="http://schemas.microsoft.com/office/drawing/2014/main" id="{136D85A4-44BD-E605-8022-829529DE1676}"/>
                </a:ext>
                <a:ext uri="{C183D7F6-B498-43B3-948B-1728B52AA6E4}">
                  <adec:decorative xmlns:adec="http://schemas.microsoft.com/office/drawing/2017/decorative" val="1"/>
                </a:ext>
              </a:extLst>
            </p:cNvPr>
            <p:cNvSpPr txBox="1"/>
            <p:nvPr/>
          </p:nvSpPr>
          <p:spPr>
            <a:xfrm>
              <a:off x="558190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Hankinta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kilpailutus </a:t>
              </a:r>
              <a:endParaRPr sz="1000" b="1" dirty="0">
                <a:latin typeface="Lato" panose="020F0502020204030203" pitchFamily="34" charset="77"/>
                <a:cs typeface="Calibri"/>
              </a:endParaRPr>
            </a:p>
          </p:txBody>
        </p:sp>
        <p:sp>
          <p:nvSpPr>
            <p:cNvPr id="71" name="Google Shape;549;p3">
              <a:extLst>
                <a:ext uri="{FF2B5EF4-FFF2-40B4-BE49-F238E27FC236}">
                  <a16:creationId xmlns:a16="http://schemas.microsoft.com/office/drawing/2014/main" id="{03E65E0D-94D6-0E56-7501-A71ACEC505C6}"/>
                </a:ext>
                <a:ext uri="{C183D7F6-B498-43B3-948B-1728B52AA6E4}">
                  <adec:decorative xmlns:adec="http://schemas.microsoft.com/office/drawing/2017/decorative" val="1"/>
                </a:ext>
              </a:extLst>
            </p:cNvPr>
            <p:cNvSpPr txBox="1"/>
            <p:nvPr/>
          </p:nvSpPr>
          <p:spPr>
            <a:xfrm>
              <a:off x="663501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Sopimukset</a:t>
              </a:r>
              <a:endParaRPr sz="1000" b="1" dirty="0">
                <a:latin typeface="Lato" panose="020F0502020204030203" pitchFamily="34" charset="77"/>
                <a:cs typeface="Calibri"/>
              </a:endParaRPr>
            </a:p>
          </p:txBody>
        </p:sp>
        <p:sp>
          <p:nvSpPr>
            <p:cNvPr id="72" name="Google Shape;551;p3">
              <a:extLst>
                <a:ext uri="{FF2B5EF4-FFF2-40B4-BE49-F238E27FC236}">
                  <a16:creationId xmlns:a16="http://schemas.microsoft.com/office/drawing/2014/main" id="{737F57F1-D2A5-0AC7-59D2-C1B5DDE8FA6F}"/>
                </a:ext>
                <a:ext uri="{C183D7F6-B498-43B3-948B-1728B52AA6E4}">
                  <adec:decorative xmlns:adec="http://schemas.microsoft.com/office/drawing/2017/decorative" val="1"/>
                </a:ext>
              </a:extLst>
            </p:cNvPr>
            <p:cNvSpPr txBox="1"/>
            <p:nvPr/>
          </p:nvSpPr>
          <p:spPr>
            <a:xfrm>
              <a:off x="7688129" y="6049930"/>
              <a:ext cx="1080000"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Esimerkit</a:t>
              </a:r>
              <a:endParaRPr sz="1000" b="1" dirty="0">
                <a:latin typeface="Lato" panose="020F0502020204030203" pitchFamily="34" charset="77"/>
                <a:cs typeface="Calibri"/>
                <a:sym typeface="Calibri"/>
              </a:endParaRPr>
            </a:p>
          </p:txBody>
        </p:sp>
        <p:sp>
          <p:nvSpPr>
            <p:cNvPr id="73" name="Google Shape;553;p3">
              <a:extLst>
                <a:ext uri="{FF2B5EF4-FFF2-40B4-BE49-F238E27FC236}">
                  <a16:creationId xmlns:a16="http://schemas.microsoft.com/office/drawing/2014/main" id="{261D8B04-D9D7-F81E-1728-BF9F40FE7B76}"/>
                </a:ext>
                <a:ext uri="{C183D7F6-B498-43B3-948B-1728B52AA6E4}">
                  <adec:decorative xmlns:adec="http://schemas.microsoft.com/office/drawing/2017/decorative" val="1"/>
                </a:ext>
              </a:extLst>
            </p:cNvPr>
            <p:cNvSpPr txBox="1"/>
            <p:nvPr/>
          </p:nvSpPr>
          <p:spPr>
            <a:xfrm>
              <a:off x="8741239" y="6049930"/>
              <a:ext cx="1080000" cy="482400"/>
            </a:xfrm>
            <a:prstGeom prst="rect">
              <a:avLst/>
            </a:prstGeom>
            <a:noFill/>
            <a:ln>
              <a:noFill/>
            </a:ln>
          </p:spPr>
          <p:txBody>
            <a:bodyPr spcFirstLastPara="1" wrap="square" lIns="0" tIns="0" rIns="0" bIns="0" anchor="ctr" anchorCtr="0">
              <a:noAutofit/>
            </a:bodyPr>
            <a:lstStyle/>
            <a:p>
              <a:pPr marL="0" lvl="0" indent="0" algn="ctr">
                <a:lnSpc>
                  <a:spcPts val="1100"/>
                </a:lnSpc>
                <a:buClr>
                  <a:schemeClr val="dk1"/>
                </a:buClr>
                <a:buSzPts val="1000"/>
                <a:buFont typeface="Arial"/>
                <a:buNone/>
              </a:pPr>
              <a:r>
                <a:rPr lang="fi-FI" sz="1000" b="1" dirty="0">
                  <a:latin typeface="Lato" panose="020F0502020204030203" pitchFamily="34" charset="77"/>
                  <a:cs typeface="Calibri"/>
                  <a:sym typeface="Calibri"/>
                </a:rPr>
                <a:t>Suunnittelu, käyttöönotto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seuranta</a:t>
              </a:r>
              <a:endParaRPr sz="1000" b="1" dirty="0">
                <a:latin typeface="Lato" panose="020F0502020204030203" pitchFamily="34" charset="77"/>
                <a:cs typeface="Calibri"/>
              </a:endParaRPr>
            </a:p>
          </p:txBody>
        </p:sp>
        <p:sp>
          <p:nvSpPr>
            <p:cNvPr id="74" name="Google Shape;555;p3">
              <a:extLst>
                <a:ext uri="{FF2B5EF4-FFF2-40B4-BE49-F238E27FC236}">
                  <a16:creationId xmlns:a16="http://schemas.microsoft.com/office/drawing/2014/main" id="{DDCD04FA-996E-D598-0182-E7B91DF19008}"/>
                </a:ext>
                <a:ext uri="{C183D7F6-B498-43B3-948B-1728B52AA6E4}">
                  <adec:decorative xmlns:adec="http://schemas.microsoft.com/office/drawing/2017/decorative" val="1"/>
                </a:ext>
              </a:extLst>
            </p:cNvPr>
            <p:cNvSpPr txBox="1"/>
            <p:nvPr/>
          </p:nvSpPr>
          <p:spPr>
            <a:xfrm>
              <a:off x="9794349" y="6049930"/>
              <a:ext cx="1080000" cy="482400"/>
            </a:xfrm>
            <a:prstGeom prst="rect">
              <a:avLst/>
            </a:prstGeom>
            <a:noFill/>
            <a:ln>
              <a:noFill/>
            </a:ln>
          </p:spPr>
          <p:txBody>
            <a:bodyPr spcFirstLastPara="1" wrap="square" lIns="0" tIns="0" rIns="0" bIns="0" anchor="ctr" anchorCtr="0">
              <a:noAutofit/>
            </a:bodyPr>
            <a:lstStyle/>
            <a:p>
              <a:pPr marR="0" lvl="0" indent="0" algn="ctr">
                <a:lnSpc>
                  <a:spcPts val="1100"/>
                </a:lnSpc>
                <a:spcBef>
                  <a:spcPts val="0"/>
                </a:spcBef>
                <a:spcAft>
                  <a:spcPts val="0"/>
                </a:spcAft>
                <a:buClr>
                  <a:schemeClr val="dk1"/>
                </a:buClr>
                <a:buSzPts val="1000"/>
                <a:buFont typeface="Calibri"/>
                <a:buNone/>
              </a:pPr>
              <a:r>
                <a:rPr lang="fi-FI" sz="1000" b="1" dirty="0">
                  <a:latin typeface="Lato" panose="020F0502020204030203" pitchFamily="34" charset="77"/>
                  <a:cs typeface="Calibri"/>
                  <a:sym typeface="Calibri"/>
                </a:rPr>
                <a:t>Yhteenveto</a:t>
              </a:r>
              <a:endParaRPr sz="1000" b="1" dirty="0">
                <a:latin typeface="Lato" panose="020F0502020204030203" pitchFamily="34" charset="77"/>
                <a:cs typeface="Calibri"/>
              </a:endParaRPr>
            </a:p>
          </p:txBody>
        </p:sp>
        <p:sp>
          <p:nvSpPr>
            <p:cNvPr id="75" name="Google Shape;557;p3">
              <a:extLst>
                <a:ext uri="{FF2B5EF4-FFF2-40B4-BE49-F238E27FC236}">
                  <a16:creationId xmlns:a16="http://schemas.microsoft.com/office/drawing/2014/main" id="{EFDB3618-CB3C-843A-87B1-1A3B463B3F1D}"/>
                </a:ext>
                <a:ext uri="{C183D7F6-B498-43B3-948B-1728B52AA6E4}">
                  <adec:decorative xmlns:adec="http://schemas.microsoft.com/office/drawing/2017/decorative" val="1"/>
                </a:ext>
              </a:extLst>
            </p:cNvPr>
            <p:cNvSpPr txBox="1"/>
            <p:nvPr/>
          </p:nvSpPr>
          <p:spPr>
            <a:xfrm>
              <a:off x="10847460" y="6049930"/>
              <a:ext cx="1080007" cy="482400"/>
            </a:xfrm>
            <a:prstGeom prst="rect">
              <a:avLst/>
            </a:prstGeom>
            <a:noFill/>
            <a:ln>
              <a:noFill/>
            </a:ln>
          </p:spPr>
          <p:txBody>
            <a:bodyPr spcFirstLastPara="1" wrap="square" lIns="0" tIns="0" rIns="0" bIns="0" anchor="ctr" anchorCtr="0">
              <a:noAutofit/>
            </a:bodyPr>
            <a:lstStyle/>
            <a:p>
              <a:pPr algn="ctr">
                <a:lnSpc>
                  <a:spcPts val="1100"/>
                </a:lnSpc>
                <a:buClr>
                  <a:schemeClr val="dk1"/>
                </a:buClr>
                <a:buSzPts val="1000"/>
              </a:pPr>
              <a:r>
                <a:rPr lang="fi-FI" sz="1000" b="1" dirty="0">
                  <a:latin typeface="Lato" panose="020F0502020204030203" pitchFamily="34" charset="77"/>
                  <a:cs typeface="Calibri"/>
                  <a:sym typeface="Calibri"/>
                </a:rPr>
                <a:t>Lisätiedot </a:t>
              </a:r>
              <a:br>
                <a:rPr lang="fi-FI" sz="1000" b="1" dirty="0">
                  <a:latin typeface="Lato" panose="020F0502020204030203" pitchFamily="34" charset="77"/>
                  <a:cs typeface="Calibri"/>
                  <a:sym typeface="Calibri"/>
                </a:rPr>
              </a:br>
              <a:r>
                <a:rPr lang="fi-FI" sz="1000" b="1" dirty="0">
                  <a:latin typeface="Lato" panose="020F0502020204030203" pitchFamily="34" charset="77"/>
                  <a:cs typeface="Calibri"/>
                  <a:sym typeface="Calibri"/>
                </a:rPr>
                <a:t>ja liitteet</a:t>
              </a:r>
              <a:endParaRPr sz="1000" b="1" dirty="0">
                <a:latin typeface="Lato" panose="020F0502020204030203" pitchFamily="34" charset="77"/>
                <a:cs typeface="Calibri"/>
              </a:endParaRPr>
            </a:p>
          </p:txBody>
        </p:sp>
        <p:pic>
          <p:nvPicPr>
            <p:cNvPr id="76" name="Kuva 75">
              <a:extLst>
                <a:ext uri="{FF2B5EF4-FFF2-40B4-BE49-F238E27FC236}">
                  <a16:creationId xmlns:a16="http://schemas.microsoft.com/office/drawing/2014/main" id="{9C263A4C-5CE2-6CAB-AA01-80E42534DD22}"/>
                </a:ext>
                <a:ext uri="{C183D7F6-B498-43B3-948B-1728B52AA6E4}">
                  <adec:decorative xmlns:adec="http://schemas.microsoft.com/office/drawing/2017/decorative" val="1"/>
                </a:ext>
              </a:extLst>
            </p:cNvPr>
            <p:cNvPicPr>
              <a:picLocks noChangeAspect="1"/>
            </p:cNvPicPr>
            <p:nvPr/>
          </p:nvPicPr>
          <p:blipFill>
            <a:blip r:embed="rId3">
              <a:alphaModFix/>
            </a:blip>
            <a:srcRect/>
            <a:stretch/>
          </p:blipFill>
          <p:spPr>
            <a:xfrm>
              <a:off x="275300" y="3878700"/>
              <a:ext cx="11570625" cy="2087998"/>
            </a:xfrm>
            <a:prstGeom prst="rect">
              <a:avLst/>
            </a:prstGeom>
          </p:spPr>
        </p:pic>
        <p:pic>
          <p:nvPicPr>
            <p:cNvPr id="77" name="Kuva 76">
              <a:extLst>
                <a:ext uri="{FF2B5EF4-FFF2-40B4-BE49-F238E27FC236}">
                  <a16:creationId xmlns:a16="http://schemas.microsoft.com/office/drawing/2014/main" id="{A2940016-8811-A5BC-7AA8-A4AD2CB1DDF0}"/>
                </a:ext>
                <a:ext uri="{C183D7F6-B498-43B3-948B-1728B52AA6E4}">
                  <adec:decorative xmlns:adec="http://schemas.microsoft.com/office/drawing/2017/decorative" val="1"/>
                </a:ext>
              </a:extLst>
            </p:cNvPr>
            <p:cNvPicPr>
              <a:picLocks/>
            </p:cNvPicPr>
            <p:nvPr/>
          </p:nvPicPr>
          <p:blipFill>
            <a:blip>
              <a:extLst>
                <a:ext uri="{96DAC541-7B7A-43D3-8B79-37D633B846F1}">
                  <asvg:svgBlip xmlns:asvg="http://schemas.microsoft.com/office/drawing/2016/SVG/main" r:embed="rId4"/>
                </a:ext>
              </a:extLst>
            </a:blip>
            <a:stretch>
              <a:fillRect/>
            </a:stretch>
          </p:blipFill>
          <p:spPr>
            <a:xfrm rot="4078429">
              <a:off x="10513227" y="5796001"/>
              <a:ext cx="587516" cy="500713"/>
            </a:xfrm>
            <a:prstGeom prst="rect">
              <a:avLst/>
            </a:prstGeom>
          </p:spPr>
        </p:pic>
      </p:grpSp>
    </p:spTree>
    <p:extLst>
      <p:ext uri="{BB962C8B-B14F-4D97-AF65-F5344CB8AC3E}">
        <p14:creationId xmlns:p14="http://schemas.microsoft.com/office/powerpoint/2010/main" val="551476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tx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FA11DF5A-5D17-3B21-E7DA-162B78687DFD}"/>
              </a:ext>
            </a:extLst>
          </p:cNvPr>
          <p:cNvSpPr>
            <a:spLocks noGrp="1"/>
          </p:cNvSpPr>
          <p:nvPr>
            <p:ph type="title"/>
          </p:nvPr>
        </p:nvSpPr>
        <p:spPr>
          <a:xfrm>
            <a:off x="0" y="540000"/>
            <a:ext cx="11650413" cy="501400"/>
          </a:xfrm>
        </p:spPr>
        <p:txBody>
          <a:bodyPr/>
          <a:lstStyle/>
          <a:p>
            <a:r>
              <a:rPr lang="fi-FI" dirty="0"/>
              <a:t>Lisätiedot</a:t>
            </a:r>
          </a:p>
        </p:txBody>
      </p:sp>
      <p:sp>
        <p:nvSpPr>
          <p:cNvPr id="3" name="Sisällön paikkamerkki 2">
            <a:extLst>
              <a:ext uri="{FF2B5EF4-FFF2-40B4-BE49-F238E27FC236}">
                <a16:creationId xmlns:a16="http://schemas.microsoft.com/office/drawing/2014/main" id="{2C710CA8-7A7C-0FF8-264C-DBC015F4E92E}"/>
              </a:ext>
            </a:extLst>
          </p:cNvPr>
          <p:cNvSpPr>
            <a:spLocks noGrp="1"/>
          </p:cNvSpPr>
          <p:nvPr>
            <p:ph idx="1"/>
          </p:nvPr>
        </p:nvSpPr>
        <p:spPr>
          <a:xfrm>
            <a:off x="791252" y="1404375"/>
            <a:ext cx="5689094" cy="5150806"/>
          </a:xfrm>
        </p:spPr>
        <p:txBody>
          <a:bodyPr/>
          <a:lstStyle/>
          <a:p>
            <a:pPr>
              <a:lnSpc>
                <a:spcPts val="1700"/>
              </a:lnSpc>
              <a:spcBef>
                <a:spcPts val="1400"/>
              </a:spcBef>
              <a:spcAft>
                <a:spcPts val="600"/>
              </a:spcAft>
            </a:pPr>
            <a:r>
              <a:rPr lang="fi-FI" b="1" dirty="0">
                <a:solidFill>
                  <a:schemeClr val="tx2"/>
                </a:solidFill>
              </a:rPr>
              <a:t>Referenssit</a:t>
            </a:r>
          </a:p>
          <a:p>
            <a:pPr marL="360000" lvl="1" indent="-216000">
              <a:lnSpc>
                <a:spcPts val="1700"/>
              </a:lnSpc>
              <a:spcAft>
                <a:spcPts val="800"/>
              </a:spcAft>
              <a:buFont typeface="Wingdings" pitchFamily="2" charset="2"/>
              <a:buChar char="§"/>
            </a:pPr>
            <a:r>
              <a:rPr lang="fi-FI" dirty="0">
                <a:solidFill>
                  <a:schemeClr val="tx2"/>
                </a:solidFill>
                <a:cs typeface="Calibri"/>
                <a:hlinkClick r:id="rId2">
                  <a:extLst>
                    <a:ext uri="{A12FA001-AC4F-418D-AE19-62706E023703}">
                      <ahyp:hlinkClr xmlns:ahyp="http://schemas.microsoft.com/office/drawing/2018/hyperlinkcolor" val="tx"/>
                    </a:ext>
                  </a:extLst>
                </a:hlinkClick>
              </a:rPr>
              <a:t>Innovaatiokumppanuusmenettely ja sen käyttöedellytykset </a:t>
            </a:r>
            <a:br>
              <a:rPr lang="fi-FI" dirty="0">
                <a:solidFill>
                  <a:schemeClr val="tx2"/>
                </a:solidFill>
                <a:cs typeface="Calibri"/>
                <a:hlinkClick r:id="rId2">
                  <a:extLst>
                    <a:ext uri="{A12FA001-AC4F-418D-AE19-62706E023703}">
                      <ahyp:hlinkClr xmlns:ahyp="http://schemas.microsoft.com/office/drawing/2018/hyperlinkcolor" val="tx"/>
                    </a:ext>
                  </a:extLst>
                </a:hlinkClick>
              </a:rPr>
            </a:br>
            <a:r>
              <a:rPr lang="fi-FI" dirty="0">
                <a:solidFill>
                  <a:schemeClr val="tx2"/>
                </a:solidFill>
                <a:cs typeface="Calibri"/>
                <a:hlinkClick r:id="rId2">
                  <a:extLst>
                    <a:ext uri="{A12FA001-AC4F-418D-AE19-62706E023703}">
                      <ahyp:hlinkClr xmlns:ahyp="http://schemas.microsoft.com/office/drawing/2018/hyperlinkcolor" val="tx"/>
                    </a:ext>
                  </a:extLst>
                </a:hlinkClick>
              </a:rPr>
              <a:t>Julkisten hankintojen neuvontayksikön sivustolla</a:t>
            </a:r>
            <a:r>
              <a:rPr lang="fi-FI" dirty="0">
                <a:solidFill>
                  <a:schemeClr val="tx2"/>
                </a:solidFill>
                <a:cs typeface="Calibri"/>
              </a:rPr>
              <a:t>.</a:t>
            </a:r>
          </a:p>
          <a:p>
            <a:pPr marL="360000" lvl="1" indent="-216000">
              <a:lnSpc>
                <a:spcPts val="1700"/>
              </a:lnSpc>
              <a:spcAft>
                <a:spcPts val="800"/>
              </a:spcAft>
              <a:buFont typeface="Wingdings" pitchFamily="2" charset="2"/>
              <a:buChar char="§"/>
            </a:pPr>
            <a:r>
              <a:rPr lang="fi-FI" dirty="0">
                <a:solidFill>
                  <a:schemeClr val="tx2"/>
                </a:solidFill>
                <a:cs typeface="Calibri"/>
                <a:hlinkClick r:id="rId3">
                  <a:extLst>
                    <a:ext uri="{A12FA001-AC4F-418D-AE19-62706E023703}">
                      <ahyp:hlinkClr xmlns:ahyp="http://schemas.microsoft.com/office/drawing/2018/hyperlinkcolor" val="tx"/>
                    </a:ext>
                  </a:extLst>
                </a:hlinkClick>
              </a:rPr>
              <a:t>Kilpailullinen neuvottelumenettely Julkisten hankintojen neuvontayksikön sivustolla</a:t>
            </a:r>
            <a:r>
              <a:rPr lang="fi-FI" dirty="0">
                <a:solidFill>
                  <a:schemeClr val="tx2"/>
                </a:solidFill>
                <a:cs typeface="Calibri"/>
              </a:rPr>
              <a:t>.</a:t>
            </a:r>
          </a:p>
          <a:p>
            <a:pPr marL="360000" lvl="1" indent="-216000">
              <a:lnSpc>
                <a:spcPts val="1700"/>
              </a:lnSpc>
              <a:spcAft>
                <a:spcPts val="800"/>
              </a:spcAft>
              <a:buFont typeface="Wingdings" pitchFamily="2" charset="2"/>
              <a:buChar char="§"/>
            </a:pPr>
            <a:r>
              <a:rPr lang="fi-FI" dirty="0">
                <a:solidFill>
                  <a:schemeClr val="tx2"/>
                </a:solidFill>
                <a:cs typeface="Calibri"/>
                <a:hlinkClick r:id="rId4">
                  <a:extLst>
                    <a:ext uri="{A12FA001-AC4F-418D-AE19-62706E023703}">
                      <ahyp:hlinkClr xmlns:ahyp="http://schemas.microsoft.com/office/drawing/2018/hyperlinkcolor" val="tx"/>
                    </a:ext>
                  </a:extLst>
                </a:hlinkClick>
              </a:rPr>
              <a:t>Markkinakartoituksen tai -vuoropuhelun toteuttaminen </a:t>
            </a:r>
            <a:br>
              <a:rPr lang="fi-FI" dirty="0">
                <a:solidFill>
                  <a:schemeClr val="tx2"/>
                </a:solidFill>
                <a:cs typeface="Calibri"/>
                <a:hlinkClick r:id="rId4">
                  <a:extLst>
                    <a:ext uri="{A12FA001-AC4F-418D-AE19-62706E023703}">
                      <ahyp:hlinkClr xmlns:ahyp="http://schemas.microsoft.com/office/drawing/2018/hyperlinkcolor" val="tx"/>
                    </a:ext>
                  </a:extLst>
                </a:hlinkClick>
              </a:rPr>
            </a:br>
            <a:r>
              <a:rPr lang="fi-FI" dirty="0">
                <a:solidFill>
                  <a:schemeClr val="tx2"/>
                </a:solidFill>
                <a:cs typeface="Calibri"/>
                <a:hlinkClick r:id="rId4">
                  <a:extLst>
                    <a:ext uri="{A12FA001-AC4F-418D-AE19-62706E023703}">
                      <ahyp:hlinkClr xmlns:ahyp="http://schemas.microsoft.com/office/drawing/2018/hyperlinkcolor" val="tx"/>
                    </a:ext>
                  </a:extLst>
                </a:hlinkClick>
              </a:rPr>
              <a:t>KEINO-osaamiskeskuksen sivulla</a:t>
            </a:r>
            <a:r>
              <a:rPr lang="fi-FI" dirty="0">
                <a:solidFill>
                  <a:schemeClr val="tx2"/>
                </a:solidFill>
                <a:cs typeface="Calibri"/>
              </a:rPr>
              <a:t>.</a:t>
            </a:r>
          </a:p>
          <a:p>
            <a:pPr marL="360000" lvl="1" indent="-216000">
              <a:lnSpc>
                <a:spcPts val="1700"/>
              </a:lnSpc>
              <a:spcAft>
                <a:spcPts val="800"/>
              </a:spcAft>
              <a:buFont typeface="Wingdings" pitchFamily="2" charset="2"/>
              <a:buChar char="§"/>
            </a:pPr>
            <a:r>
              <a:rPr lang="fi-FI" dirty="0">
                <a:solidFill>
                  <a:schemeClr val="tx2"/>
                </a:solidFill>
                <a:cs typeface="Calibri"/>
                <a:hlinkClick r:id="rId5">
                  <a:extLst>
                    <a:ext uri="{A12FA001-AC4F-418D-AE19-62706E023703}">
                      <ahyp:hlinkClr xmlns:ahyp="http://schemas.microsoft.com/office/drawing/2018/hyperlinkcolor" val="tx"/>
                    </a:ext>
                  </a:extLst>
                </a:hlinkClick>
              </a:rPr>
              <a:t>Markkinavuoropuhelu energiatehokkuuspalveluiden </a:t>
            </a:r>
            <a:br>
              <a:rPr lang="fi-FI" dirty="0">
                <a:solidFill>
                  <a:schemeClr val="tx2"/>
                </a:solidFill>
                <a:cs typeface="Calibri"/>
                <a:hlinkClick r:id="rId5">
                  <a:extLst>
                    <a:ext uri="{A12FA001-AC4F-418D-AE19-62706E023703}">
                      <ahyp:hlinkClr xmlns:ahyp="http://schemas.microsoft.com/office/drawing/2018/hyperlinkcolor" val="tx"/>
                    </a:ext>
                  </a:extLst>
                </a:hlinkClick>
              </a:rPr>
            </a:br>
            <a:r>
              <a:rPr lang="fi-FI" dirty="0">
                <a:solidFill>
                  <a:schemeClr val="tx2"/>
                </a:solidFill>
                <a:cs typeface="Calibri"/>
                <a:hlinkClick r:id="rId5">
                  <a:extLst>
                    <a:ext uri="{A12FA001-AC4F-418D-AE19-62706E023703}">
                      <ahyp:hlinkClr xmlns:ahyp="http://schemas.microsoft.com/office/drawing/2018/hyperlinkcolor" val="tx"/>
                    </a:ext>
                  </a:extLst>
                </a:hlinkClick>
              </a:rPr>
              <a:t>hankinnassa (PDF)</a:t>
            </a:r>
            <a:r>
              <a:rPr lang="fi-FI" dirty="0">
                <a:solidFill>
                  <a:schemeClr val="tx2"/>
                </a:solidFill>
                <a:cs typeface="Calibri"/>
              </a:rPr>
              <a:t>.</a:t>
            </a:r>
          </a:p>
          <a:p>
            <a:pPr marL="360000" lvl="1" indent="-216000">
              <a:lnSpc>
                <a:spcPts val="1700"/>
              </a:lnSpc>
              <a:spcAft>
                <a:spcPts val="800"/>
              </a:spcAft>
              <a:buFont typeface="Wingdings" pitchFamily="2" charset="2"/>
              <a:buChar char="§"/>
            </a:pPr>
            <a:r>
              <a:rPr lang="fi-FI" dirty="0">
                <a:solidFill>
                  <a:schemeClr val="tx2"/>
                </a:solidFill>
                <a:cs typeface="Calibri"/>
                <a:hlinkClick r:id="rId6">
                  <a:extLst>
                    <a:ext uri="{A12FA001-AC4F-418D-AE19-62706E023703}">
                      <ahyp:hlinkClr xmlns:ahyp="http://schemas.microsoft.com/office/drawing/2018/hyperlinkcolor" val="tx"/>
                    </a:ext>
                  </a:extLst>
                </a:hlinkClick>
              </a:rPr>
              <a:t>Palvelujen tuottajahintaindeksit Tilastokeskuksen sivulla.</a:t>
            </a:r>
            <a:endParaRPr lang="fi-FI" dirty="0">
              <a:solidFill>
                <a:schemeClr val="tx2"/>
              </a:solidFill>
              <a:cs typeface="Calibri"/>
            </a:endParaRPr>
          </a:p>
          <a:p>
            <a:pPr marL="360000" lvl="1" indent="-216000">
              <a:lnSpc>
                <a:spcPts val="1700"/>
              </a:lnSpc>
              <a:spcAft>
                <a:spcPts val="800"/>
              </a:spcAft>
              <a:buFont typeface="Wingdings" pitchFamily="2" charset="2"/>
              <a:buChar char="§"/>
            </a:pPr>
            <a:r>
              <a:rPr lang="fi-FI" dirty="0">
                <a:solidFill>
                  <a:schemeClr val="tx2"/>
                </a:solidFill>
                <a:cs typeface="Calibri"/>
                <a:hlinkClick r:id="rId7">
                  <a:extLst>
                    <a:ext uri="{A12FA001-AC4F-418D-AE19-62706E023703}">
                      <ahyp:hlinkClr xmlns:ahyp="http://schemas.microsoft.com/office/drawing/2018/hyperlinkcolor" val="tx"/>
                    </a:ext>
                  </a:extLst>
                </a:hlinkClick>
              </a:rPr>
              <a:t>Tietoa indikatiivisista tarjouksista (case Espoo) HEVi-uutisessa </a:t>
            </a:r>
            <a:br>
              <a:rPr lang="fi-FI" dirty="0">
                <a:solidFill>
                  <a:schemeClr val="tx2"/>
                </a:solidFill>
                <a:cs typeface="Calibri"/>
                <a:hlinkClick r:id="rId7">
                  <a:extLst>
                    <a:ext uri="{A12FA001-AC4F-418D-AE19-62706E023703}">
                      <ahyp:hlinkClr xmlns:ahyp="http://schemas.microsoft.com/office/drawing/2018/hyperlinkcolor" val="tx"/>
                    </a:ext>
                  </a:extLst>
                </a:hlinkClick>
              </a:rPr>
            </a:br>
            <a:r>
              <a:rPr lang="fi-FI" dirty="0">
                <a:solidFill>
                  <a:schemeClr val="tx2"/>
                </a:solidFill>
                <a:cs typeface="Calibri"/>
                <a:hlinkClick r:id="rId7">
                  <a:extLst>
                    <a:ext uri="{A12FA001-AC4F-418D-AE19-62706E023703}">
                      <ahyp:hlinkClr xmlns:ahyp="http://schemas.microsoft.com/office/drawing/2018/hyperlinkcolor" val="tx"/>
                    </a:ext>
                  </a:extLst>
                </a:hlinkClick>
              </a:rPr>
              <a:t>Espoon kaupunki arvioi alueellisen energiapalvelun kustannustehokkuutta – ohjeet julkaistu</a:t>
            </a:r>
            <a:r>
              <a:rPr lang="fi-FI" dirty="0">
                <a:solidFill>
                  <a:schemeClr val="tx2"/>
                </a:solidFill>
                <a:cs typeface="Calibri"/>
              </a:rPr>
              <a:t>.</a:t>
            </a:r>
          </a:p>
          <a:p>
            <a:pPr marL="360000" lvl="1" indent="-216000">
              <a:lnSpc>
                <a:spcPts val="1700"/>
              </a:lnSpc>
              <a:spcAft>
                <a:spcPts val="800"/>
              </a:spcAft>
              <a:buFont typeface="Wingdings" pitchFamily="2" charset="2"/>
              <a:buChar char="§"/>
            </a:pPr>
            <a:r>
              <a:rPr lang="fi-FI" dirty="0">
                <a:solidFill>
                  <a:schemeClr val="tx2"/>
                </a:solidFill>
                <a:cs typeface="Calibri"/>
                <a:hlinkClick r:id="rId8">
                  <a:extLst>
                    <a:ext uri="{A12FA001-AC4F-418D-AE19-62706E023703}">
                      <ahyp:hlinkClr xmlns:ahyp="http://schemas.microsoft.com/office/drawing/2018/hyperlinkcolor" val="tx"/>
                    </a:ext>
                  </a:extLst>
                </a:hlinkClick>
              </a:rPr>
              <a:t>Tonttien luovuttaminen Kuntaliiton sivulla</a:t>
            </a:r>
            <a:r>
              <a:rPr lang="fi-FI" dirty="0">
                <a:solidFill>
                  <a:schemeClr val="tx2"/>
                </a:solidFill>
                <a:cs typeface="Calibri"/>
              </a:rPr>
              <a:t>.</a:t>
            </a:r>
            <a:endParaRPr lang="fi-FI" dirty="0">
              <a:solidFill>
                <a:schemeClr val="tx2"/>
              </a:solidFill>
              <a:cs typeface="Calibri"/>
              <a:hlinkClick r:id="rId9">
                <a:extLst>
                  <a:ext uri="{A12FA001-AC4F-418D-AE19-62706E023703}">
                    <ahyp:hlinkClr xmlns:ahyp="http://schemas.microsoft.com/office/drawing/2018/hyperlinkcolor" val="tx"/>
                  </a:ext>
                </a:extLst>
              </a:hlinkClick>
            </a:endParaRPr>
          </a:p>
          <a:p>
            <a:pPr marL="360000" lvl="1" indent="-216000">
              <a:lnSpc>
                <a:spcPts val="1700"/>
              </a:lnSpc>
              <a:spcAft>
                <a:spcPts val="800"/>
              </a:spcAft>
              <a:buFont typeface="Wingdings" pitchFamily="2" charset="2"/>
              <a:buChar char="§"/>
            </a:pPr>
            <a:r>
              <a:rPr lang="fi-FI" dirty="0">
                <a:solidFill>
                  <a:schemeClr val="tx2"/>
                </a:solidFill>
                <a:cs typeface="Calibri"/>
                <a:hlinkClick r:id="rId9">
                  <a:extLst>
                    <a:ext uri="{A12FA001-AC4F-418D-AE19-62706E023703}">
                      <ahyp:hlinkClr xmlns:ahyp="http://schemas.microsoft.com/office/drawing/2018/hyperlinkcolor" val="tx"/>
                    </a:ext>
                  </a:extLst>
                </a:hlinkClick>
              </a:rPr>
              <a:t>Virtuaalinen kaupunkimalli  – alusta energiadatan visualisointiin Metropolian sivustolla</a:t>
            </a:r>
            <a:r>
              <a:rPr lang="fi-FI" dirty="0">
                <a:solidFill>
                  <a:schemeClr val="tx2"/>
                </a:solidFill>
                <a:cs typeface="Calibri"/>
              </a:rPr>
              <a:t>.</a:t>
            </a:r>
            <a:endParaRPr lang="fi-FI" dirty="0">
              <a:solidFill>
                <a:schemeClr val="tx2"/>
              </a:solidFill>
              <a:cs typeface="Calibri"/>
              <a:hlinkClick r:id="rId10">
                <a:extLst>
                  <a:ext uri="{A12FA001-AC4F-418D-AE19-62706E023703}">
                    <ahyp:hlinkClr xmlns:ahyp="http://schemas.microsoft.com/office/drawing/2018/hyperlinkcolor" val="tx"/>
                  </a:ext>
                </a:extLst>
              </a:hlinkClick>
            </a:endParaRPr>
          </a:p>
          <a:p>
            <a:pPr marL="360000" lvl="1" indent="-216000">
              <a:lnSpc>
                <a:spcPts val="1700"/>
              </a:lnSpc>
              <a:spcAft>
                <a:spcPts val="800"/>
              </a:spcAft>
              <a:buFont typeface="Wingdings" pitchFamily="2" charset="2"/>
              <a:buChar char="§"/>
            </a:pPr>
            <a:r>
              <a:rPr lang="fi-FI" dirty="0">
                <a:solidFill>
                  <a:schemeClr val="tx2"/>
                </a:solidFill>
                <a:cs typeface="Calibri"/>
                <a:hlinkClick r:id="rId10">
                  <a:extLst>
                    <a:ext uri="{A12FA001-AC4F-418D-AE19-62706E023703}">
                      <ahyp:hlinkClr xmlns:ahyp="http://schemas.microsoft.com/office/drawing/2018/hyperlinkcolor" val="tx"/>
                    </a:ext>
                  </a:extLst>
                </a:hlinkClick>
              </a:rPr>
              <a:t>Vähähiilisen rakentamisen säädökset Ympäristöministeriön sivulla</a:t>
            </a:r>
            <a:r>
              <a:rPr lang="fi-FI" dirty="0">
                <a:solidFill>
                  <a:schemeClr val="tx2"/>
                </a:solidFill>
                <a:cs typeface="Calibri"/>
              </a:rPr>
              <a:t>.</a:t>
            </a:r>
          </a:p>
          <a:p>
            <a:pPr lvl="1">
              <a:lnSpc>
                <a:spcPts val="1500"/>
              </a:lnSpc>
              <a:spcAft>
                <a:spcPts val="0"/>
              </a:spcAft>
              <a:buFont typeface="Wingdings" panose="020B0604020202020204" pitchFamily="34" charset="0"/>
              <a:buChar char="§"/>
            </a:pPr>
            <a:endParaRPr lang="fi-FI" sz="1100" dirty="0">
              <a:latin typeface="Calibri"/>
              <a:ea typeface="Calibri"/>
              <a:cs typeface="Calibri"/>
            </a:endParaRPr>
          </a:p>
          <a:p>
            <a:pPr lvl="1">
              <a:lnSpc>
                <a:spcPts val="1500"/>
              </a:lnSpc>
              <a:spcAft>
                <a:spcPts val="0"/>
              </a:spcAft>
              <a:buFont typeface="Wingdings" panose="020B0604020202020204" pitchFamily="34" charset="0"/>
              <a:buChar char="§"/>
            </a:pPr>
            <a:endParaRPr lang="fi-FI" sz="1100" dirty="0">
              <a:latin typeface="Calibri"/>
              <a:ea typeface="Calibri"/>
              <a:cs typeface="Calibri"/>
            </a:endParaRPr>
          </a:p>
          <a:p>
            <a:pPr>
              <a:lnSpc>
                <a:spcPts val="1500"/>
              </a:lnSpc>
              <a:spcBef>
                <a:spcPts val="0"/>
              </a:spcBef>
              <a:spcAft>
                <a:spcPts val="0"/>
              </a:spcAft>
            </a:pPr>
            <a:endParaRPr lang="fi-FI" sz="1250" dirty="0"/>
          </a:p>
        </p:txBody>
      </p:sp>
      <p:sp>
        <p:nvSpPr>
          <p:cNvPr id="7" name="Tekstiruutu 6">
            <a:extLst>
              <a:ext uri="{FF2B5EF4-FFF2-40B4-BE49-F238E27FC236}">
                <a16:creationId xmlns:a16="http://schemas.microsoft.com/office/drawing/2014/main" id="{AFA2B3DC-6FB7-41DC-09DF-1E8818B3DFA1}"/>
              </a:ext>
            </a:extLst>
          </p:cNvPr>
          <p:cNvSpPr txBox="1"/>
          <p:nvPr/>
        </p:nvSpPr>
        <p:spPr>
          <a:xfrm>
            <a:off x="6608259" y="1404375"/>
            <a:ext cx="5502979" cy="4705519"/>
          </a:xfrm>
          <a:prstGeom prst="rect">
            <a:avLst/>
          </a:prstGeom>
          <a:noFill/>
        </p:spPr>
        <p:txBody>
          <a:bodyPr wrap="square" lIns="0" tIns="0" rIns="0" bIns="0">
            <a:noAutofit/>
          </a:bodyPr>
          <a:lstStyle/>
          <a:p>
            <a:pPr>
              <a:lnSpc>
                <a:spcPts val="1700"/>
              </a:lnSpc>
              <a:spcBef>
                <a:spcPts val="1400"/>
              </a:spcBef>
              <a:spcAft>
                <a:spcPts val="600"/>
              </a:spcAft>
              <a:buSzPct val="100000"/>
            </a:pPr>
            <a:r>
              <a:rPr lang="fi-FI" sz="1600" b="1" dirty="0">
                <a:solidFill>
                  <a:schemeClr val="tx2"/>
                </a:solidFill>
                <a:latin typeface="Lato" panose="020F0502020204030203" pitchFamily="34" charset="77"/>
              </a:rPr>
              <a:t>Pilottialueiden kaavasivut        </a:t>
            </a:r>
          </a:p>
          <a:p>
            <a:pPr marL="360000" lvl="1" indent="-216000">
              <a:lnSpc>
                <a:spcPts val="1700"/>
              </a:lnSpc>
              <a:spcAft>
                <a:spcPts val="800"/>
              </a:spcAft>
              <a:buSzPct val="120000"/>
              <a:buFont typeface="Wingdings" pitchFamily="2" charset="2"/>
              <a:buChar char="§"/>
            </a:pPr>
            <a:r>
              <a:rPr lang="fi-FI" sz="1400" dirty="0">
                <a:solidFill>
                  <a:schemeClr val="tx2"/>
                </a:solidFill>
                <a:latin typeface="Lato" panose="020F0502020204030203" pitchFamily="34" charset="77"/>
                <a:cs typeface="Calibri"/>
                <a:hlinkClick r:id="rId11">
                  <a:extLst>
                    <a:ext uri="{A12FA001-AC4F-418D-AE19-62706E023703}">
                      <ahyp:hlinkClr xmlns:ahyp="http://schemas.microsoft.com/office/drawing/2018/hyperlinkcolor" val="tx"/>
                    </a:ext>
                  </a:extLst>
                </a:hlinkClick>
              </a:rPr>
              <a:t>Espoon kaupungin Leppävaaransillan kaava</a:t>
            </a:r>
            <a:r>
              <a:rPr lang="fi-FI" sz="1400" dirty="0">
                <a:solidFill>
                  <a:schemeClr val="tx2"/>
                </a:solidFill>
                <a:latin typeface="Lato" panose="020F0502020204030203" pitchFamily="34" charset="77"/>
                <a:cs typeface="Calibri"/>
              </a:rPr>
              <a:t>.</a:t>
            </a:r>
          </a:p>
          <a:p>
            <a:pPr marL="360000" lvl="1" indent="-216000">
              <a:lnSpc>
                <a:spcPts val="1700"/>
              </a:lnSpc>
              <a:spcAft>
                <a:spcPts val="800"/>
              </a:spcAft>
              <a:buSzPct val="120000"/>
              <a:buFont typeface="Wingdings" pitchFamily="2" charset="2"/>
              <a:buChar char="§"/>
            </a:pPr>
            <a:r>
              <a:rPr lang="fi-FI" sz="1400" dirty="0">
                <a:solidFill>
                  <a:schemeClr val="tx2"/>
                </a:solidFill>
                <a:latin typeface="Lato" panose="020F0502020204030203" pitchFamily="34" charset="77"/>
                <a:cs typeface="Calibri"/>
                <a:hlinkClick r:id="rId12">
                  <a:extLst>
                    <a:ext uri="{A12FA001-AC4F-418D-AE19-62706E023703}">
                      <ahyp:hlinkClr xmlns:ahyp="http://schemas.microsoft.com/office/drawing/2018/hyperlinkcolor" val="tx"/>
                    </a:ext>
                  </a:extLst>
                </a:hlinkClick>
              </a:rPr>
              <a:t>Espoon kaupungin Virastopihan kaava</a:t>
            </a:r>
            <a:r>
              <a:rPr lang="fi-FI" sz="1400" dirty="0">
                <a:solidFill>
                  <a:schemeClr val="tx2"/>
                </a:solidFill>
                <a:latin typeface="Lato" panose="020F0502020204030203" pitchFamily="34" charset="77"/>
                <a:cs typeface="Calibri"/>
              </a:rPr>
              <a:t>.</a:t>
            </a:r>
          </a:p>
          <a:p>
            <a:pPr marL="360000" lvl="1" indent="-216000">
              <a:lnSpc>
                <a:spcPts val="1700"/>
              </a:lnSpc>
              <a:spcAft>
                <a:spcPts val="800"/>
              </a:spcAft>
              <a:buSzPct val="120000"/>
              <a:buFont typeface="Wingdings" pitchFamily="2" charset="2"/>
              <a:buChar char="§"/>
            </a:pPr>
            <a:r>
              <a:rPr lang="fi-FI" sz="1400" dirty="0">
                <a:solidFill>
                  <a:schemeClr val="tx2"/>
                </a:solidFill>
                <a:latin typeface="Lato" panose="020F0502020204030203" pitchFamily="34" charset="77"/>
                <a:cs typeface="Calibri"/>
                <a:hlinkClick r:id="rId13">
                  <a:extLst>
                    <a:ext uri="{A12FA001-AC4F-418D-AE19-62706E023703}">
                      <ahyp:hlinkClr xmlns:ahyp="http://schemas.microsoft.com/office/drawing/2018/hyperlinkcolor" val="tx"/>
                    </a:ext>
                  </a:extLst>
                </a:hlinkClick>
              </a:rPr>
              <a:t>Helsingin kaupungin Malmin Nallenrinteen asemakaava</a:t>
            </a:r>
            <a:r>
              <a:rPr lang="fi-FI" sz="1400" dirty="0">
                <a:solidFill>
                  <a:schemeClr val="tx2"/>
                </a:solidFill>
                <a:latin typeface="Lato" panose="020F0502020204030203" pitchFamily="34" charset="77"/>
                <a:cs typeface="Calibri"/>
              </a:rPr>
              <a:t>.</a:t>
            </a:r>
          </a:p>
          <a:p>
            <a:pPr marL="360000" lvl="1" indent="-216000">
              <a:lnSpc>
                <a:spcPts val="1700"/>
              </a:lnSpc>
              <a:buSzPct val="120000"/>
              <a:buFont typeface="Wingdings" pitchFamily="2" charset="2"/>
              <a:buChar char="§"/>
            </a:pPr>
            <a:r>
              <a:rPr lang="fi-FI" sz="1400" dirty="0">
                <a:solidFill>
                  <a:schemeClr val="tx2"/>
                </a:solidFill>
                <a:latin typeface="Lato" panose="020F0502020204030203" pitchFamily="34" charset="77"/>
                <a:cs typeface="Calibri"/>
                <a:hlinkClick r:id="rId14">
                  <a:extLst>
                    <a:ext uri="{A12FA001-AC4F-418D-AE19-62706E023703}">
                      <ahyp:hlinkClr xmlns:ahyp="http://schemas.microsoft.com/office/drawing/2018/hyperlinkcolor" val="tx"/>
                    </a:ext>
                  </a:extLst>
                </a:hlinkClick>
              </a:rPr>
              <a:t>Vantaan kaupungin Tikkurilan osaamiskampuksen kaavoitus</a:t>
            </a:r>
            <a:r>
              <a:rPr lang="fi-FI" sz="1400" dirty="0">
                <a:solidFill>
                  <a:schemeClr val="tx2"/>
                </a:solidFill>
                <a:latin typeface="Lato" panose="020F0502020204030203" pitchFamily="34" charset="77"/>
                <a:cs typeface="Calibri"/>
              </a:rPr>
              <a:t>.</a:t>
            </a:r>
          </a:p>
          <a:p>
            <a:pPr marL="360000" lvl="1" indent="-216000">
              <a:lnSpc>
                <a:spcPts val="1700"/>
              </a:lnSpc>
              <a:spcAft>
                <a:spcPts val="0"/>
              </a:spcAft>
              <a:buSzPct val="120000"/>
              <a:buFont typeface="Wingdings" panose="020B0604020202020204" pitchFamily="34" charset="0"/>
              <a:buChar char="§"/>
            </a:pPr>
            <a:endParaRPr lang="fi-FI" sz="1400" dirty="0">
              <a:solidFill>
                <a:schemeClr val="tx2"/>
              </a:solidFill>
              <a:latin typeface="Lato" panose="020F0502020204030203" pitchFamily="34" charset="77"/>
              <a:cs typeface="Calibri"/>
            </a:endParaRPr>
          </a:p>
          <a:p>
            <a:pPr>
              <a:lnSpc>
                <a:spcPts val="1700"/>
              </a:lnSpc>
              <a:spcBef>
                <a:spcPts val="1400"/>
              </a:spcBef>
              <a:spcAft>
                <a:spcPts val="600"/>
              </a:spcAft>
              <a:buSzPct val="100000"/>
            </a:pPr>
            <a:r>
              <a:rPr lang="fi-FI" sz="1600" b="1" dirty="0">
                <a:solidFill>
                  <a:schemeClr val="tx2"/>
                </a:solidFill>
                <a:latin typeface="Lato" panose="020F0502020204030203" pitchFamily="34" charset="77"/>
              </a:rPr>
              <a:t>Yhteystiedot</a:t>
            </a:r>
          </a:p>
          <a:p>
            <a:pPr marL="360000" lvl="1" indent="-216000">
              <a:lnSpc>
                <a:spcPts val="1700"/>
              </a:lnSpc>
              <a:spcAft>
                <a:spcPts val="800"/>
              </a:spcAft>
              <a:buSzPct val="120000"/>
              <a:buFont typeface="Wingdings" pitchFamily="2" charset="2"/>
              <a:buChar char="§"/>
            </a:pPr>
            <a:r>
              <a:rPr lang="fi-FI" sz="1400" dirty="0">
                <a:solidFill>
                  <a:schemeClr val="tx2"/>
                </a:solidFill>
                <a:latin typeface="Lato" panose="020F0502020204030203" pitchFamily="34" charset="77"/>
                <a:cs typeface="Calibri"/>
                <a:hlinkClick r:id="rId15">
                  <a:extLst>
                    <a:ext uri="{A12FA001-AC4F-418D-AE19-62706E023703}">
                      <ahyp:hlinkClr xmlns:ahyp="http://schemas.microsoft.com/office/drawing/2018/hyperlinkcolor" val="tx"/>
                    </a:ext>
                  </a:extLst>
                </a:hlinkClick>
              </a:rPr>
              <a:t>Helsingin kaupungin lista palveluntarjoajista taloyhtiön </a:t>
            </a:r>
            <a:br>
              <a:rPr lang="fi-FI" sz="1400" dirty="0">
                <a:solidFill>
                  <a:schemeClr val="tx2"/>
                </a:solidFill>
                <a:latin typeface="Lato" panose="020F0502020204030203" pitchFamily="34" charset="77"/>
                <a:cs typeface="Calibri"/>
                <a:hlinkClick r:id="rId15">
                  <a:extLst>
                    <a:ext uri="{A12FA001-AC4F-418D-AE19-62706E023703}">
                      <ahyp:hlinkClr xmlns:ahyp="http://schemas.microsoft.com/office/drawing/2018/hyperlinkcolor" val="tx"/>
                    </a:ext>
                  </a:extLst>
                </a:hlinkClick>
              </a:rPr>
            </a:br>
            <a:r>
              <a:rPr lang="fi-FI" sz="1400" dirty="0">
                <a:solidFill>
                  <a:schemeClr val="tx2"/>
                </a:solidFill>
                <a:latin typeface="Lato" panose="020F0502020204030203" pitchFamily="34" charset="77"/>
                <a:cs typeface="Calibri"/>
                <a:hlinkClick r:id="rId15">
                  <a:extLst>
                    <a:ext uri="{A12FA001-AC4F-418D-AE19-62706E023703}">
                      <ahyp:hlinkClr xmlns:ahyp="http://schemas.microsoft.com/office/drawing/2018/hyperlinkcolor" val="tx"/>
                    </a:ext>
                  </a:extLst>
                </a:hlinkClick>
              </a:rPr>
              <a:t>energiaremonttiin ja varautumistoimiin</a:t>
            </a:r>
            <a:r>
              <a:rPr lang="fi-FI" sz="1400" dirty="0">
                <a:solidFill>
                  <a:schemeClr val="tx2"/>
                </a:solidFill>
                <a:latin typeface="Lato" panose="020F0502020204030203" pitchFamily="34" charset="77"/>
                <a:cs typeface="Calibri"/>
              </a:rPr>
              <a:t>.</a:t>
            </a:r>
          </a:p>
          <a:p>
            <a:pPr marL="360000" lvl="1" indent="-216000">
              <a:lnSpc>
                <a:spcPct val="100000"/>
              </a:lnSpc>
              <a:spcAft>
                <a:spcPts val="800"/>
              </a:spcAft>
              <a:buSzPct val="120000"/>
              <a:buFont typeface="Wingdings" pitchFamily="2" charset="2"/>
              <a:buChar char="§"/>
            </a:pPr>
            <a:r>
              <a:rPr lang="fi-FI" sz="1400">
                <a:solidFill>
                  <a:schemeClr val="tx2"/>
                </a:solidFill>
                <a:latin typeface="Lato" panose="020F0502020204030203" pitchFamily="34" charset="77"/>
                <a:cs typeface="Calibri"/>
                <a:hlinkClick r:id="rId16" tooltip="https://www.motiva.fi/energiaosaajat/">
                  <a:extLst>
                    <a:ext uri="{A12FA001-AC4F-418D-AE19-62706E023703}">
                      <ahyp:hlinkClr xmlns:ahyp="http://schemas.microsoft.com/office/drawing/2018/hyperlinkcolor" val="tx"/>
                    </a:ext>
                  </a:extLst>
                </a:hlinkClick>
              </a:rPr>
              <a:t>Motivan Energiaosaajat-hakupalvelu</a:t>
            </a:r>
            <a:r>
              <a:rPr lang="fi-FI" sz="1400">
                <a:solidFill>
                  <a:schemeClr val="tx2"/>
                </a:solidFill>
                <a:latin typeface="Lato" panose="020F0502020204030203" pitchFamily="34" charset="77"/>
                <a:cs typeface="Calibri"/>
              </a:rPr>
              <a:t>.</a:t>
            </a:r>
            <a:endParaRPr lang="fi-FI" sz="1400" dirty="0">
              <a:solidFill>
                <a:schemeClr val="tx2"/>
              </a:solidFill>
              <a:latin typeface="Lato" panose="020F0502020204030203" pitchFamily="34" charset="77"/>
              <a:cs typeface="Calibri"/>
            </a:endParaRPr>
          </a:p>
          <a:p>
            <a:pPr marL="144000" lvl="1">
              <a:lnSpc>
                <a:spcPts val="1700"/>
              </a:lnSpc>
              <a:buSzPct val="120000"/>
            </a:pPr>
            <a:endParaRPr lang="fi-FI" sz="1400" dirty="0">
              <a:solidFill>
                <a:schemeClr val="tx2"/>
              </a:solidFill>
              <a:latin typeface="Lato" panose="020F0502020204030203" pitchFamily="34" charset="77"/>
              <a:cs typeface="Calibri"/>
            </a:endParaRPr>
          </a:p>
          <a:p>
            <a:pPr marL="144000" lvl="1">
              <a:lnSpc>
                <a:spcPts val="1700"/>
              </a:lnSpc>
              <a:spcAft>
                <a:spcPts val="0"/>
              </a:spcAft>
              <a:buSzPct val="120000"/>
            </a:pPr>
            <a:endParaRPr lang="fi-FI" sz="1400" dirty="0">
              <a:solidFill>
                <a:schemeClr val="tx2"/>
              </a:solidFill>
              <a:latin typeface="Lato" panose="020F0502020204030203" pitchFamily="34" charset="77"/>
              <a:cs typeface="Calibri"/>
            </a:endParaRPr>
          </a:p>
        </p:txBody>
      </p:sp>
      <p:sp>
        <p:nvSpPr>
          <p:cNvPr id="4" name="Dian numeron paikkamerkki 1">
            <a:extLst>
              <a:ext uri="{FF2B5EF4-FFF2-40B4-BE49-F238E27FC236}">
                <a16:creationId xmlns:a16="http://schemas.microsoft.com/office/drawing/2014/main" id="{AD4AB16C-5963-352A-47A0-C365625C5847}"/>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73</a:t>
            </a:fld>
            <a:endParaRPr lang="fi-FI" dirty="0"/>
          </a:p>
        </p:txBody>
      </p:sp>
      <p:pic>
        <p:nvPicPr>
          <p:cNvPr id="5" name="Kuva 4">
            <a:extLst>
              <a:ext uri="{FF2B5EF4-FFF2-40B4-BE49-F238E27FC236}">
                <a16:creationId xmlns:a16="http://schemas.microsoft.com/office/drawing/2014/main" id="{4ACF85C7-0F5B-D230-9788-B888EC840E0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7"/>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7251237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tx2">
                <a:lumMod val="20000"/>
                <a:lumOff val="80000"/>
              </a:schemeClr>
            </a:gs>
          </a:gsLst>
          <a:lin ang="5400000" scaled="0"/>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9C4B3A6B-39CA-B52D-B9C6-0D929701EA25}"/>
              </a:ext>
            </a:extLst>
          </p:cNvPr>
          <p:cNvSpPr>
            <a:spLocks noGrp="1"/>
          </p:cNvSpPr>
          <p:nvPr>
            <p:ph type="title"/>
          </p:nvPr>
        </p:nvSpPr>
        <p:spPr>
          <a:xfrm>
            <a:off x="0" y="540000"/>
            <a:ext cx="11650413" cy="508215"/>
          </a:xfrm>
        </p:spPr>
        <p:txBody>
          <a:bodyPr/>
          <a:lstStyle/>
          <a:p>
            <a:r>
              <a:rPr lang="fi-FI" dirty="0">
                <a:ea typeface="Calibri Light"/>
                <a:cs typeface="Calibri Light"/>
              </a:rPr>
              <a:t>Muut hankkeet ja kehitystyö</a:t>
            </a:r>
            <a:endParaRPr lang="fi-FI" dirty="0"/>
          </a:p>
        </p:txBody>
      </p:sp>
      <p:sp>
        <p:nvSpPr>
          <p:cNvPr id="7" name="Tekstiruutu 6">
            <a:extLst>
              <a:ext uri="{FF2B5EF4-FFF2-40B4-BE49-F238E27FC236}">
                <a16:creationId xmlns:a16="http://schemas.microsoft.com/office/drawing/2014/main" id="{001D02AA-A648-44E3-CFE5-A0EB925BC94C}"/>
              </a:ext>
            </a:extLst>
          </p:cNvPr>
          <p:cNvSpPr txBox="1"/>
          <p:nvPr/>
        </p:nvSpPr>
        <p:spPr>
          <a:xfrm>
            <a:off x="720000" y="1440000"/>
            <a:ext cx="10297402" cy="646331"/>
          </a:xfrm>
          <a:prstGeom prst="rect">
            <a:avLst/>
          </a:prstGeom>
          <a:noFill/>
        </p:spPr>
        <p:txBody>
          <a:bodyPr wrap="square" lIns="0" tIns="0" rIns="0" bIns="0">
            <a:noAutofit/>
          </a:bodyPr>
          <a:lstStyle/>
          <a:p>
            <a:pPr>
              <a:lnSpc>
                <a:spcPct val="100000"/>
              </a:lnSpc>
              <a:spcBef>
                <a:spcPts val="0"/>
              </a:spcBef>
              <a:spcAft>
                <a:spcPts val="0"/>
              </a:spcAft>
            </a:pPr>
            <a:r>
              <a:rPr lang="fi-FI" sz="1400">
                <a:latin typeface="Lato" panose="020F0502020204030203" pitchFamily="34" charset="77"/>
                <a:cs typeface="Calibri"/>
              </a:rPr>
              <a:t>Alueellisiin energiajärjestelmiin, energiayhteisöihin ja rakennusten energiatehokkuuteen liittyviä kehityshankkeita on paljon. </a:t>
            </a:r>
            <a:br>
              <a:rPr lang="fi-FI" sz="1400">
                <a:latin typeface="Lato" panose="020F0502020204030203" pitchFamily="34" charset="77"/>
                <a:cs typeface="Calibri"/>
              </a:rPr>
            </a:br>
            <a:r>
              <a:rPr lang="fi-FI" sz="1400">
                <a:latin typeface="Lato" panose="020F0502020204030203" pitchFamily="34" charset="77"/>
                <a:cs typeface="Calibri"/>
              </a:rPr>
              <a:t>Alla on mainittu hankkeita, joiden tuloksia on hyödynnetty tai joiden kanssa on tehty yhteistyötä ENPA-hankkeessa. </a:t>
            </a:r>
            <a:br>
              <a:rPr lang="fi-FI" sz="1400">
                <a:latin typeface="Lato" panose="020F0502020204030203" pitchFamily="34" charset="77"/>
                <a:cs typeface="Calibri"/>
              </a:rPr>
            </a:br>
            <a:r>
              <a:rPr lang="fi-FI" sz="1400">
                <a:latin typeface="Lato" panose="020F0502020204030203" pitchFamily="34" charset="77"/>
                <a:cs typeface="Calibri"/>
              </a:rPr>
              <a:t>Lisätietoja näistä hankkeista löytyy niiden omilta verkkosivuilta, joihin linkit vievät.</a:t>
            </a:r>
            <a:r>
              <a:rPr lang="fi-FI" sz="1400" dirty="0">
                <a:latin typeface="Lato" panose="020F0502020204030203" pitchFamily="34" charset="77"/>
                <a:cs typeface="Calibri"/>
              </a:rPr>
              <a:t>käytäntöön. </a:t>
            </a:r>
            <a:endParaRPr lang="en-US" sz="1400" dirty="0">
              <a:latin typeface="Lato" panose="020F0502020204030203" pitchFamily="34" charset="77"/>
              <a:cs typeface="Calibri"/>
            </a:endParaRPr>
          </a:p>
        </p:txBody>
      </p:sp>
      <p:sp>
        <p:nvSpPr>
          <p:cNvPr id="3" name="Sisällön paikkamerkki 2">
            <a:extLst>
              <a:ext uri="{FF2B5EF4-FFF2-40B4-BE49-F238E27FC236}">
                <a16:creationId xmlns:a16="http://schemas.microsoft.com/office/drawing/2014/main" id="{F83303FA-225A-5480-E726-13303810252F}"/>
              </a:ext>
            </a:extLst>
          </p:cNvPr>
          <p:cNvSpPr>
            <a:spLocks noGrp="1"/>
          </p:cNvSpPr>
          <p:nvPr>
            <p:ph idx="1"/>
          </p:nvPr>
        </p:nvSpPr>
        <p:spPr>
          <a:xfrm>
            <a:off x="720000" y="2426884"/>
            <a:ext cx="5196161" cy="3555207"/>
          </a:xfrm>
        </p:spPr>
        <p:txBody>
          <a:bodyPr/>
          <a:lstStyle/>
          <a:p>
            <a:pPr>
              <a:lnSpc>
                <a:spcPts val="1700"/>
              </a:lnSpc>
              <a:spcBef>
                <a:spcPts val="0"/>
              </a:spcBef>
            </a:pPr>
            <a:r>
              <a:rPr lang="fi-FI" b="1" dirty="0">
                <a:solidFill>
                  <a:schemeClr val="tx2"/>
                </a:solidFill>
              </a:rPr>
              <a:t>Tärkeimpiä jo päättyneitä hankkeita ovat mm.</a:t>
            </a:r>
          </a:p>
          <a:p>
            <a:pPr marL="360000" indent="-216000">
              <a:lnSpc>
                <a:spcPts val="1700"/>
              </a:lnSpc>
              <a:spcBef>
                <a:spcPts val="0"/>
              </a:spcBef>
              <a:spcAft>
                <a:spcPts val="800"/>
              </a:spcAft>
              <a:buClr>
                <a:schemeClr val="accent1"/>
              </a:buClr>
              <a:buSzPct val="120000"/>
              <a:buFont typeface="Wingdings" pitchFamily="2" charset="2"/>
              <a:buChar char="§"/>
            </a:pPr>
            <a:r>
              <a:rPr lang="fi-FI" sz="1400" dirty="0">
                <a:solidFill>
                  <a:schemeClr val="tx2"/>
                </a:solidFill>
                <a:ea typeface="Calibri"/>
                <a:cs typeface="Calibri"/>
                <a:hlinkClick r:id="rId3">
                  <a:extLst>
                    <a:ext uri="{A12FA001-AC4F-418D-AE19-62706E023703}">
                      <ahyp:hlinkClr xmlns:ahyp="http://schemas.microsoft.com/office/drawing/2018/hyperlinkcolor" val="tx"/>
                    </a:ext>
                  </a:extLst>
                </a:hlinkClick>
              </a:rPr>
              <a:t>BLOCKCC – Energiakorttelit -alueelliset toimintamallit ilmastonmuutoksen hillitsemiseksi – Block the Climate Change -</a:t>
            </a:r>
            <a:r>
              <a:rPr lang="fi-FI" sz="1400" u="sng" dirty="0">
                <a:solidFill>
                  <a:schemeClr val="tx2"/>
                </a:solidFill>
                <a:ea typeface="Calibri"/>
                <a:cs typeface="Calibri"/>
                <a:hlinkClick r:id="rId3">
                  <a:extLst>
                    <a:ext uri="{A12FA001-AC4F-418D-AE19-62706E023703}">
                      <ahyp:hlinkClr xmlns:ahyp="http://schemas.microsoft.com/office/drawing/2018/hyperlinkcolor" val="tx"/>
                    </a:ext>
                  </a:extLst>
                </a:hlinkClick>
              </a:rPr>
              <a:t>hanke (Rakennerahaston sivulla)</a:t>
            </a:r>
            <a:r>
              <a:rPr lang="fi-FI" sz="1400" dirty="0">
                <a:solidFill>
                  <a:schemeClr val="tx2"/>
                </a:solidFill>
                <a:ea typeface="Calibri"/>
                <a:cs typeface="Calibri"/>
                <a:hlinkClick r:id="rId3">
                  <a:extLst>
                    <a:ext uri="{A12FA001-AC4F-418D-AE19-62706E023703}">
                      <ahyp:hlinkClr xmlns:ahyp="http://schemas.microsoft.com/office/drawing/2018/hyperlinkcolor" val="tx"/>
                    </a:ext>
                  </a:extLst>
                </a:hlinkClick>
              </a:rPr>
              <a:t>.</a:t>
            </a:r>
            <a:endParaRPr lang="fi-FI" sz="1400" dirty="0">
              <a:solidFill>
                <a:schemeClr val="tx2"/>
              </a:solidFill>
              <a:ea typeface="Calibri"/>
              <a:cs typeface="Calibri"/>
            </a:endParaRPr>
          </a:p>
          <a:p>
            <a:pPr marL="360000" indent="-216000">
              <a:lnSpc>
                <a:spcPts val="1700"/>
              </a:lnSpc>
              <a:spcBef>
                <a:spcPts val="0"/>
              </a:spcBef>
              <a:spcAft>
                <a:spcPts val="800"/>
              </a:spcAft>
              <a:buClr>
                <a:schemeClr val="accent1"/>
              </a:buClr>
              <a:buSzPct val="120000"/>
              <a:buFont typeface="Wingdings" pitchFamily="2" charset="2"/>
              <a:buChar char="§"/>
            </a:pPr>
            <a:r>
              <a:rPr lang="fi-FI" sz="1400" dirty="0">
                <a:solidFill>
                  <a:schemeClr val="tx2"/>
                </a:solidFill>
                <a:ea typeface="Calibri"/>
                <a:cs typeface="Calibri"/>
                <a:hlinkClick r:id="rId4">
                  <a:extLst>
                    <a:ext uri="{A12FA001-AC4F-418D-AE19-62706E023703}">
                      <ahyp:hlinkClr xmlns:ahyp="http://schemas.microsoft.com/office/drawing/2018/hyperlinkcolor" val="tx"/>
                    </a:ext>
                  </a:extLst>
                </a:hlinkClick>
              </a:rPr>
              <a:t>ERKKI – Energiatehokkuuden optimointi haasteellisissa julkisissa kulttuuri- ja vapaa-ajan kiinteistöissä -hanke </a:t>
            </a:r>
            <a:br>
              <a:rPr lang="fi-FI" sz="1400" dirty="0">
                <a:solidFill>
                  <a:schemeClr val="tx2"/>
                </a:solidFill>
                <a:ea typeface="Calibri"/>
                <a:cs typeface="Calibri"/>
                <a:hlinkClick r:id="rId4">
                  <a:extLst>
                    <a:ext uri="{A12FA001-AC4F-418D-AE19-62706E023703}">
                      <ahyp:hlinkClr xmlns:ahyp="http://schemas.microsoft.com/office/drawing/2018/hyperlinkcolor" val="tx"/>
                    </a:ext>
                  </a:extLst>
                </a:hlinkClick>
              </a:rPr>
            </a:br>
            <a:r>
              <a:rPr lang="fi-FI" sz="1400" u="sng" dirty="0">
                <a:solidFill>
                  <a:schemeClr val="tx2"/>
                </a:solidFill>
                <a:ea typeface="Calibri"/>
                <a:cs typeface="Calibri"/>
                <a:hlinkClick r:id="rId4">
                  <a:extLst>
                    <a:ext uri="{A12FA001-AC4F-418D-AE19-62706E023703}">
                      <ahyp:hlinkClr xmlns:ahyp="http://schemas.microsoft.com/office/drawing/2018/hyperlinkcolor" val="tx"/>
                    </a:ext>
                  </a:extLst>
                </a:hlinkClick>
              </a:rPr>
              <a:t>(Forum Virium Helsingin sivulla).</a:t>
            </a:r>
            <a:endParaRPr lang="fi-FI" sz="1400" u="sng" dirty="0">
              <a:solidFill>
                <a:schemeClr val="tx2"/>
              </a:solidFill>
              <a:ea typeface="Calibri"/>
              <a:cs typeface="Calibri"/>
            </a:endParaRPr>
          </a:p>
          <a:p>
            <a:pPr marL="360000" indent="-216000">
              <a:lnSpc>
                <a:spcPts val="1700"/>
              </a:lnSpc>
              <a:spcBef>
                <a:spcPts val="0"/>
              </a:spcBef>
              <a:spcAft>
                <a:spcPts val="800"/>
              </a:spcAft>
              <a:buClr>
                <a:schemeClr val="accent1"/>
              </a:buClr>
              <a:buSzPct val="120000"/>
              <a:buFont typeface="Wingdings" pitchFamily="2" charset="2"/>
              <a:buChar char="§"/>
            </a:pPr>
            <a:r>
              <a:rPr lang="fi-FI" sz="1400" dirty="0">
                <a:solidFill>
                  <a:schemeClr val="tx2"/>
                </a:solidFill>
                <a:ea typeface="Calibri"/>
                <a:cs typeface="Calibri"/>
                <a:hlinkClick r:id="rId5">
                  <a:extLst>
                    <a:ext uri="{A12FA001-AC4F-418D-AE19-62706E023703}">
                      <ahyp:hlinkClr xmlns:ahyp="http://schemas.microsoft.com/office/drawing/2018/hyperlinkcolor" val="tx"/>
                    </a:ext>
                  </a:extLst>
                </a:hlinkClick>
              </a:rPr>
              <a:t>Hekan HELENA-hanke – rakennusten energiatehokkuuden monitavoiteoptimointi</a:t>
            </a:r>
            <a:r>
              <a:rPr lang="fi-FI" sz="1400" dirty="0">
                <a:solidFill>
                  <a:schemeClr val="tx2"/>
                </a:solidFill>
                <a:ea typeface="Calibri"/>
                <a:cs typeface="Calibri"/>
              </a:rPr>
              <a:t>.</a:t>
            </a:r>
          </a:p>
          <a:p>
            <a:pPr marL="360000" indent="-216000">
              <a:lnSpc>
                <a:spcPts val="1700"/>
              </a:lnSpc>
              <a:spcBef>
                <a:spcPts val="0"/>
              </a:spcBef>
              <a:spcAft>
                <a:spcPts val="800"/>
              </a:spcAft>
              <a:buClr>
                <a:schemeClr val="accent1"/>
              </a:buClr>
              <a:buSzPct val="120000"/>
              <a:buFont typeface="Wingdings" pitchFamily="2" charset="2"/>
              <a:buChar char="§"/>
            </a:pPr>
            <a:r>
              <a:rPr lang="fi-FI" sz="1400" u="sng" dirty="0">
                <a:solidFill>
                  <a:schemeClr val="tx2"/>
                </a:solidFill>
                <a:ea typeface="Calibri"/>
                <a:cs typeface="Calibri"/>
                <a:hlinkClick r:id="rId6">
                  <a:extLst>
                    <a:ext uri="{A12FA001-AC4F-418D-AE19-62706E023703}">
                      <ahyp:hlinkClr xmlns:ahyp="http://schemas.microsoft.com/office/drawing/2018/hyperlinkcolor" val="tx"/>
                    </a:ext>
                  </a:extLst>
                </a:hlinkClick>
              </a:rPr>
              <a:t>SPARCS-hanke (Espoon kaupungin sivulla).</a:t>
            </a:r>
            <a:endParaRPr lang="fi-FI" sz="1400" u="sng" dirty="0">
              <a:solidFill>
                <a:schemeClr val="tx2"/>
              </a:solidFill>
              <a:ea typeface="Calibri"/>
              <a:cs typeface="Calibri"/>
            </a:endParaRPr>
          </a:p>
        </p:txBody>
      </p:sp>
      <p:sp>
        <p:nvSpPr>
          <p:cNvPr id="8" name="Sisällön paikkamerkki 2">
            <a:extLst>
              <a:ext uri="{FF2B5EF4-FFF2-40B4-BE49-F238E27FC236}">
                <a16:creationId xmlns:a16="http://schemas.microsoft.com/office/drawing/2014/main" id="{2AFC10BC-127E-BB27-450B-E242394DDFBE}"/>
              </a:ext>
            </a:extLst>
          </p:cNvPr>
          <p:cNvSpPr txBox="1">
            <a:spLocks/>
          </p:cNvSpPr>
          <p:nvPr/>
        </p:nvSpPr>
        <p:spPr>
          <a:xfrm>
            <a:off x="6192715" y="2426884"/>
            <a:ext cx="5770449" cy="3758167"/>
          </a:xfrm>
          <a:prstGeom prst="rect">
            <a:avLst/>
          </a:prstGeom>
          <a:ln>
            <a:noFill/>
          </a:ln>
        </p:spPr>
        <p:txBody>
          <a:bodyPr vert="horz" lIns="0" tIns="0" rIns="0" bIns="0" rtlCol="0">
            <a:noAutofit/>
          </a:bodyPr>
          <a:lstStyle>
            <a:lvl1pPr marL="0" marR="0" lvl="0" indent="0" algn="l" defTabSz="914400" rtl="0" eaLnBrk="1" fontAlgn="auto" hangingPunct="1">
              <a:lnSpc>
                <a:spcPts val="1800"/>
              </a:lnSpc>
              <a:spcBef>
                <a:spcPts val="1000"/>
              </a:spcBef>
              <a:spcAft>
                <a:spcPts val="1200"/>
              </a:spcAft>
              <a:buSzPct val="100000"/>
              <a:buFontTx/>
              <a:buNone/>
              <a:tabLst/>
              <a:defRPr lang="fi-FI" sz="1600" b="0" i="0" u="none" strike="noStrike" kern="1200" cap="none" spc="0" baseline="0">
                <a:solidFill>
                  <a:srgbClr val="000000"/>
                </a:solidFill>
                <a:uFillTx/>
                <a:latin typeface="Lato" panose="020F0502020204030203" pitchFamily="34" charset="77"/>
              </a:defRPr>
            </a:lvl1pPr>
            <a:lvl2pPr marL="288000" marR="0" lvl="1" indent="-144000" algn="l" defTabSz="914400" rtl="0" eaLnBrk="1" fontAlgn="auto" hangingPunct="1">
              <a:lnSpc>
                <a:spcPts val="1800"/>
              </a:lnSpc>
              <a:spcBef>
                <a:spcPts val="0"/>
              </a:spcBef>
              <a:spcAft>
                <a:spcPts val="600"/>
              </a:spcAft>
              <a:buSzPct val="120000"/>
              <a:buFont typeface="Arial" panose="020B0604020202020204" pitchFamily="34" charset="0"/>
              <a:buChar char="•"/>
              <a:tabLst/>
              <a:defRPr lang="fi-FI" sz="1400" b="0" i="0" u="none" strike="noStrike" kern="1200" cap="none" spc="0" baseline="0">
                <a:solidFill>
                  <a:srgbClr val="000000"/>
                </a:solidFill>
                <a:uFillTx/>
                <a:latin typeface="Lato" panose="020F0502020204030203" pitchFamily="34" charset="77"/>
              </a:defRPr>
            </a:lvl2pPr>
            <a:lvl3pPr marL="900000" marR="0" lvl="2" indent="-180000" algn="l" defTabSz="914400" rtl="0" eaLnBrk="1" fontAlgn="auto" hangingPunct="1">
              <a:lnSpc>
                <a:spcPct val="100000"/>
              </a:lnSpc>
              <a:spcBef>
                <a:spcPts val="0"/>
              </a:spcBef>
              <a:spcAft>
                <a:spcPts val="0"/>
              </a:spcAft>
              <a:buSzPct val="100000"/>
              <a:buFont typeface="Courier New" pitchFamily="49"/>
              <a:buChar char="o"/>
              <a:tabLst/>
              <a:defRPr lang="fi-FI" sz="1200" b="0" i="0" u="none" strike="noStrike" kern="1200" cap="none" spc="0" baseline="0">
                <a:solidFill>
                  <a:srgbClr val="000000"/>
                </a:solidFill>
                <a:uFillTx/>
                <a:latin typeface="Lato" panose="020F0502020204030203" pitchFamily="34" charset="77"/>
              </a:defRPr>
            </a:lvl3pPr>
            <a:lvl4pPr marL="1600200" marR="0" lvl="3"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Lato" panose="020F0502020204030203" pitchFamily="34" charset="77"/>
              </a:defRPr>
            </a:lvl4pPr>
            <a:lvl5pPr marL="2057400" marR="0" lvl="4" indent="-228600" algn="l" defTabSz="914400" rtl="0" eaLnBrk="1" fontAlgn="auto" hangingPunct="1">
              <a:lnSpc>
                <a:spcPct val="100000"/>
              </a:lnSpc>
              <a:spcBef>
                <a:spcPts val="0"/>
              </a:spcBef>
              <a:spcAft>
                <a:spcPts val="0"/>
              </a:spcAft>
              <a:buSzPct val="100000"/>
              <a:buFont typeface="Arial" pitchFamily="34"/>
              <a:buChar char="•"/>
              <a:tabLst/>
              <a:defRPr lang="fi-FI" sz="1200" b="0" i="0" u="none" strike="noStrike" kern="1200" cap="none" spc="0" baseline="0">
                <a:solidFill>
                  <a:srgbClr val="000000"/>
                </a:solidFill>
                <a:uFillTx/>
                <a:latin typeface="Lato" panose="020F0502020204030203" pitchFamily="34"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1700"/>
              </a:lnSpc>
              <a:spcBef>
                <a:spcPts val="0"/>
              </a:spcBef>
            </a:pPr>
            <a:r>
              <a:rPr lang="fi-FI" b="1" dirty="0">
                <a:solidFill>
                  <a:schemeClr val="tx2"/>
                </a:solidFill>
              </a:rPr>
              <a:t>Lisäksi käynnissä ovat mm. </a:t>
            </a:r>
          </a:p>
          <a:p>
            <a:pPr marL="360000" indent="-216000">
              <a:lnSpc>
                <a:spcPts val="1700"/>
              </a:lnSpc>
              <a:spcBef>
                <a:spcPts val="0"/>
              </a:spcBef>
              <a:spcAft>
                <a:spcPts val="800"/>
              </a:spcAft>
              <a:buClr>
                <a:schemeClr val="tx2"/>
              </a:buClr>
              <a:buSzPct val="120000"/>
              <a:buFont typeface="Wingdings" pitchFamily="2" charset="2"/>
              <a:buChar char="§"/>
            </a:pPr>
            <a:r>
              <a:rPr lang="fi-FI" sz="1400" u="sng" dirty="0">
                <a:solidFill>
                  <a:schemeClr val="tx2"/>
                </a:solidFill>
                <a:ea typeface="Calibri"/>
                <a:cs typeface="Calibri"/>
                <a:hlinkClick r:id="rId7">
                  <a:extLst>
                    <a:ext uri="{A12FA001-AC4F-418D-AE19-62706E023703}">
                      <ahyp:hlinkClr xmlns:ahyp="http://schemas.microsoft.com/office/drawing/2018/hyperlinkcolor" val="tx"/>
                    </a:ext>
                  </a:extLst>
                </a:hlinkClick>
              </a:rPr>
              <a:t>4A4PEDs – Resilienssit energiapositiiviset alueet -hanke (Metropolian sivustolla).</a:t>
            </a:r>
            <a:endParaRPr lang="fi-FI" sz="1400" u="sng" dirty="0">
              <a:solidFill>
                <a:schemeClr val="tx2"/>
              </a:solidFill>
              <a:ea typeface="Calibri"/>
              <a:cs typeface="Calibri"/>
            </a:endParaRPr>
          </a:p>
          <a:p>
            <a:pPr marL="360000" indent="-216000">
              <a:lnSpc>
                <a:spcPts val="1700"/>
              </a:lnSpc>
              <a:spcBef>
                <a:spcPts val="0"/>
              </a:spcBef>
              <a:spcAft>
                <a:spcPts val="800"/>
              </a:spcAft>
              <a:buClr>
                <a:schemeClr val="tx2"/>
              </a:buClr>
              <a:buSzPct val="120000"/>
              <a:buFont typeface="Wingdings" pitchFamily="2" charset="2"/>
              <a:buChar char="§"/>
            </a:pPr>
            <a:r>
              <a:rPr lang="fi-FI" sz="1400" u="sng" dirty="0">
                <a:solidFill>
                  <a:schemeClr val="tx2"/>
                </a:solidFill>
                <a:ea typeface="Calibri"/>
                <a:cs typeface="Calibri"/>
                <a:hlinkClick r:id="rId8">
                  <a:extLst>
                    <a:ext uri="{A12FA001-AC4F-418D-AE19-62706E023703}">
                      <ahyp:hlinkClr xmlns:ahyp="http://schemas.microsoft.com/office/drawing/2018/hyperlinkcolor" val="tx"/>
                    </a:ext>
                  </a:extLst>
                </a:hlinkClick>
              </a:rPr>
              <a:t>Green Net Finlandin HETEKA – Huomisen energiatehokas kaukolämpöveden hyödyntäminen -hanke</a:t>
            </a:r>
            <a:r>
              <a:rPr lang="fi-FI" sz="1400" dirty="0">
                <a:solidFill>
                  <a:schemeClr val="tx2"/>
                </a:solidFill>
                <a:ea typeface="+mn-lt"/>
                <a:cs typeface="+mn-lt"/>
              </a:rPr>
              <a:t>.</a:t>
            </a:r>
            <a:endParaRPr lang="fi-FI" sz="1400" dirty="0">
              <a:solidFill>
                <a:schemeClr val="tx2"/>
              </a:solidFill>
              <a:ea typeface="Calibri" panose="020F0502020204030204"/>
              <a:cs typeface="Calibri" panose="020F0502020204030204"/>
            </a:endParaRPr>
          </a:p>
          <a:p>
            <a:pPr marL="360000" indent="-216000">
              <a:lnSpc>
                <a:spcPts val="1700"/>
              </a:lnSpc>
              <a:spcBef>
                <a:spcPts val="0"/>
              </a:spcBef>
              <a:spcAft>
                <a:spcPts val="800"/>
              </a:spcAft>
              <a:buClr>
                <a:schemeClr val="tx2"/>
              </a:buClr>
              <a:buSzPct val="120000"/>
              <a:buFont typeface="Wingdings" pitchFamily="2" charset="2"/>
              <a:buChar char="§"/>
            </a:pPr>
            <a:r>
              <a:rPr lang="fi-FI" sz="1400" u="sng" dirty="0">
                <a:solidFill>
                  <a:schemeClr val="tx2"/>
                </a:solidFill>
                <a:ea typeface="Calibri"/>
                <a:cs typeface="Calibri"/>
                <a:hlinkClick r:id="rId9">
                  <a:extLst>
                    <a:ext uri="{A12FA001-AC4F-418D-AE19-62706E023703}">
                      <ahyp:hlinkClr xmlns:ahyp="http://schemas.microsoft.com/office/drawing/2018/hyperlinkcolor" val="tx"/>
                    </a:ext>
                  </a:extLst>
                </a:hlinkClick>
              </a:rPr>
              <a:t>Hämeen ammattikorkeakoulun Energiapositiivisten alueiden </a:t>
            </a:r>
            <a:br>
              <a:rPr lang="fi-FI" sz="1400" u="sng" dirty="0">
                <a:solidFill>
                  <a:schemeClr val="tx2"/>
                </a:solidFill>
                <a:ea typeface="Calibri"/>
                <a:cs typeface="Calibri"/>
                <a:hlinkClick r:id="rId9">
                  <a:extLst>
                    <a:ext uri="{A12FA001-AC4F-418D-AE19-62706E023703}">
                      <ahyp:hlinkClr xmlns:ahyp="http://schemas.microsoft.com/office/drawing/2018/hyperlinkcolor" val="tx"/>
                    </a:ext>
                  </a:extLst>
                </a:hlinkClick>
              </a:rPr>
            </a:br>
            <a:r>
              <a:rPr lang="fi-FI" sz="1400" u="sng" dirty="0">
                <a:solidFill>
                  <a:schemeClr val="tx2"/>
                </a:solidFill>
                <a:ea typeface="Calibri"/>
                <a:cs typeface="Calibri"/>
                <a:hlinkClick r:id="rId9">
                  <a:extLst>
                    <a:ext uri="{A12FA001-AC4F-418D-AE19-62706E023703}">
                      <ahyp:hlinkClr xmlns:ahyp="http://schemas.microsoft.com/office/drawing/2018/hyperlinkcolor" val="tx"/>
                    </a:ext>
                  </a:extLst>
                </a:hlinkClick>
              </a:rPr>
              <a:t>Kanta-Häme (EKA+) -hanke</a:t>
            </a:r>
            <a:r>
              <a:rPr lang="fi-FI" sz="1400" u="sng" dirty="0">
                <a:solidFill>
                  <a:schemeClr val="tx2"/>
                </a:solidFill>
                <a:ea typeface="Calibri"/>
                <a:cs typeface="Calibri"/>
              </a:rPr>
              <a:t>.</a:t>
            </a:r>
          </a:p>
          <a:p>
            <a:pPr marL="360000" indent="-216000">
              <a:lnSpc>
                <a:spcPts val="1700"/>
              </a:lnSpc>
              <a:spcBef>
                <a:spcPts val="0"/>
              </a:spcBef>
              <a:spcAft>
                <a:spcPts val="800"/>
              </a:spcAft>
              <a:buClr>
                <a:schemeClr val="tx2"/>
              </a:buClr>
              <a:buSzPct val="120000"/>
              <a:buFont typeface="Wingdings" pitchFamily="2" charset="2"/>
              <a:buChar char="§"/>
            </a:pPr>
            <a:r>
              <a:rPr lang="fi-FI" sz="1400" u="sng" dirty="0">
                <a:solidFill>
                  <a:schemeClr val="tx2"/>
                </a:solidFill>
                <a:ea typeface="Calibri"/>
                <a:cs typeface="Calibri"/>
                <a:hlinkClick r:id="rId10">
                  <a:extLst>
                    <a:ext uri="{A12FA001-AC4F-418D-AE19-62706E023703}">
                      <ahyp:hlinkClr xmlns:ahyp="http://schemas.microsoft.com/office/drawing/2018/hyperlinkcolor" val="tx"/>
                    </a:ext>
                  </a:extLst>
                </a:hlinkClick>
              </a:rPr>
              <a:t>Metropolian KIEHU-hanke – kiertotalousratkaisuja </a:t>
            </a:r>
            <a:br>
              <a:rPr lang="fi-FI" sz="1400" u="sng" dirty="0">
                <a:solidFill>
                  <a:schemeClr val="tx2"/>
                </a:solidFill>
                <a:ea typeface="Calibri"/>
                <a:cs typeface="Calibri"/>
                <a:hlinkClick r:id="rId10">
                  <a:extLst>
                    <a:ext uri="{A12FA001-AC4F-418D-AE19-62706E023703}">
                      <ahyp:hlinkClr xmlns:ahyp="http://schemas.microsoft.com/office/drawing/2018/hyperlinkcolor" val="tx"/>
                    </a:ext>
                  </a:extLst>
                </a:hlinkClick>
              </a:rPr>
            </a:br>
            <a:r>
              <a:rPr lang="fi-FI" sz="1400" u="sng" dirty="0">
                <a:solidFill>
                  <a:schemeClr val="tx2"/>
                </a:solidFill>
                <a:ea typeface="Calibri"/>
                <a:cs typeface="Calibri"/>
                <a:hlinkClick r:id="rId10">
                  <a:extLst>
                    <a:ext uri="{A12FA001-AC4F-418D-AE19-62706E023703}">
                      <ahyp:hlinkClr xmlns:ahyp="http://schemas.microsoft.com/office/drawing/2018/hyperlinkcolor" val="tx"/>
                    </a:ext>
                  </a:extLst>
                </a:hlinkClick>
              </a:rPr>
              <a:t>kaupunkien energiasiirtymään</a:t>
            </a:r>
            <a:r>
              <a:rPr lang="fi-FI" sz="1400" u="sng" dirty="0">
                <a:solidFill>
                  <a:schemeClr val="tx2"/>
                </a:solidFill>
                <a:ea typeface="Calibri"/>
                <a:cs typeface="Calibri"/>
              </a:rPr>
              <a:t>.</a:t>
            </a:r>
          </a:p>
          <a:p>
            <a:pPr marL="360000" indent="-216000">
              <a:lnSpc>
                <a:spcPts val="1700"/>
              </a:lnSpc>
              <a:spcBef>
                <a:spcPts val="0"/>
              </a:spcBef>
              <a:spcAft>
                <a:spcPts val="800"/>
              </a:spcAft>
              <a:buClr>
                <a:schemeClr val="tx2"/>
              </a:buClr>
              <a:buSzPct val="120000"/>
              <a:buFont typeface="Wingdings" pitchFamily="2" charset="2"/>
              <a:buChar char="§"/>
            </a:pPr>
            <a:r>
              <a:rPr lang="fi-FI" sz="1400" u="sng" dirty="0">
                <a:solidFill>
                  <a:schemeClr val="tx2"/>
                </a:solidFill>
                <a:ea typeface="Calibri"/>
                <a:cs typeface="Calibri"/>
                <a:hlinkClick r:id="rId11">
                  <a:extLst>
                    <a:ext uri="{A12FA001-AC4F-418D-AE19-62706E023703}">
                      <ahyp:hlinkClr xmlns:ahyp="http://schemas.microsoft.com/office/drawing/2018/hyperlinkcolor" val="tx"/>
                    </a:ext>
                  </a:extLst>
                </a:hlinkClick>
              </a:rPr>
              <a:t>Metropolian LÄMLI-hanke – hukkalämmöstä uusia </a:t>
            </a:r>
            <a:br>
              <a:rPr lang="fi-FI" sz="1400" u="sng" dirty="0">
                <a:solidFill>
                  <a:schemeClr val="tx2"/>
                </a:solidFill>
                <a:ea typeface="Calibri"/>
                <a:cs typeface="Calibri"/>
                <a:hlinkClick r:id="rId11">
                  <a:extLst>
                    <a:ext uri="{A12FA001-AC4F-418D-AE19-62706E023703}">
                      <ahyp:hlinkClr xmlns:ahyp="http://schemas.microsoft.com/office/drawing/2018/hyperlinkcolor" val="tx"/>
                    </a:ext>
                  </a:extLst>
                </a:hlinkClick>
              </a:rPr>
            </a:br>
            <a:r>
              <a:rPr lang="fi-FI" sz="1400" u="sng" dirty="0">
                <a:solidFill>
                  <a:schemeClr val="tx2"/>
                </a:solidFill>
                <a:ea typeface="Calibri"/>
                <a:cs typeface="Calibri"/>
                <a:hlinkClick r:id="rId11">
                  <a:extLst>
                    <a:ext uri="{A12FA001-AC4F-418D-AE19-62706E023703}">
                      <ahyp:hlinkClr xmlns:ahyp="http://schemas.microsoft.com/office/drawing/2018/hyperlinkcolor" val="tx"/>
                    </a:ext>
                  </a:extLst>
                </a:hlinkClick>
              </a:rPr>
              <a:t>energiaratkaisuja</a:t>
            </a:r>
            <a:r>
              <a:rPr lang="fi-FI" sz="1400" u="sng" dirty="0">
                <a:solidFill>
                  <a:schemeClr val="tx2"/>
                </a:solidFill>
                <a:ea typeface="Calibri"/>
                <a:cs typeface="Calibri"/>
              </a:rPr>
              <a:t>.</a:t>
            </a:r>
          </a:p>
          <a:p>
            <a:pPr marL="360000" indent="-216000">
              <a:lnSpc>
                <a:spcPts val="1700"/>
              </a:lnSpc>
              <a:spcBef>
                <a:spcPts val="0"/>
              </a:spcBef>
              <a:spcAft>
                <a:spcPts val="800"/>
              </a:spcAft>
              <a:buSzPct val="120000"/>
              <a:buFont typeface="Wingdings" pitchFamily="2" charset="2"/>
              <a:buChar char="§"/>
            </a:pPr>
            <a:r>
              <a:rPr lang="fi-FI" sz="1400" u="sng" dirty="0">
                <a:solidFill>
                  <a:schemeClr val="tx2"/>
                </a:solidFill>
                <a:ea typeface="Calibri"/>
                <a:cs typeface="Calibri"/>
                <a:hlinkClick r:id="rId12">
                  <a:extLst>
                    <a:ext uri="{A12FA001-AC4F-418D-AE19-62706E023703}">
                      <ahyp:hlinkClr xmlns:ahyp="http://schemas.microsoft.com/office/drawing/2018/hyperlinkcolor" val="tx"/>
                    </a:ext>
                  </a:extLst>
                </a:hlinkClick>
              </a:rPr>
              <a:t>Neutralpath-hanke – energiapositiiviset alueet </a:t>
            </a:r>
            <a:br>
              <a:rPr lang="fi-FI" sz="1400" u="sng" dirty="0">
                <a:solidFill>
                  <a:schemeClr val="tx2"/>
                </a:solidFill>
                <a:ea typeface="Calibri"/>
                <a:cs typeface="Calibri"/>
                <a:hlinkClick r:id="rId12">
                  <a:extLst>
                    <a:ext uri="{A12FA001-AC4F-418D-AE19-62706E023703}">
                      <ahyp:hlinkClr xmlns:ahyp="http://schemas.microsoft.com/office/drawing/2018/hyperlinkcolor" val="tx"/>
                    </a:ext>
                  </a:extLst>
                </a:hlinkClick>
              </a:rPr>
            </a:br>
            <a:r>
              <a:rPr lang="fi-FI" sz="1400" u="sng" dirty="0">
                <a:solidFill>
                  <a:schemeClr val="tx2"/>
                </a:solidFill>
                <a:ea typeface="Calibri"/>
                <a:cs typeface="Calibri"/>
                <a:hlinkClick r:id="rId12">
                  <a:extLst>
                    <a:ext uri="{A12FA001-AC4F-418D-AE19-62706E023703}">
                      <ahyp:hlinkClr xmlns:ahyp="http://schemas.microsoft.com/office/drawing/2018/hyperlinkcolor" val="tx"/>
                    </a:ext>
                  </a:extLst>
                </a:hlinkClick>
              </a:rPr>
              <a:t>(englanninkielinen sivusto).</a:t>
            </a:r>
            <a:endParaRPr lang="fi-FI" sz="1400" u="sng" dirty="0">
              <a:solidFill>
                <a:schemeClr val="tx2"/>
              </a:solidFill>
              <a:ea typeface="Calibri"/>
              <a:cs typeface="Calibri"/>
            </a:endParaRPr>
          </a:p>
        </p:txBody>
      </p:sp>
      <p:sp>
        <p:nvSpPr>
          <p:cNvPr id="4" name="Dian numeron paikkamerkki 1">
            <a:extLst>
              <a:ext uri="{FF2B5EF4-FFF2-40B4-BE49-F238E27FC236}">
                <a16:creationId xmlns:a16="http://schemas.microsoft.com/office/drawing/2014/main" id="{209BE6E4-C525-1584-5483-13E02203A31B}"/>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74</a:t>
            </a:fld>
            <a:endParaRPr lang="fi-FI" dirty="0"/>
          </a:p>
        </p:txBody>
      </p:sp>
      <p:pic>
        <p:nvPicPr>
          <p:cNvPr id="5" name="Kuva 4">
            <a:extLst>
              <a:ext uri="{FF2B5EF4-FFF2-40B4-BE49-F238E27FC236}">
                <a16:creationId xmlns:a16="http://schemas.microsoft.com/office/drawing/2014/main" id="{8B0A1627-E821-95A7-6CF9-E88B3DC3C1C9}"/>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27616373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bg1"/>
            </a:gs>
            <a:gs pos="100000">
              <a:schemeClr val="tx2">
                <a:lumMod val="20000"/>
                <a:lumOff val="80000"/>
              </a:schemeClr>
            </a:gs>
          </a:gsLst>
          <a:lin ang="5400000" scaled="0"/>
          <a:tileRect/>
        </a:gradFill>
        <a:effectLst/>
      </p:bgPr>
    </p:bg>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34248FA-BDF9-9762-7A84-078BD61F0473}"/>
              </a:ext>
            </a:extLst>
          </p:cNvPr>
          <p:cNvSpPr>
            <a:spLocks noGrp="1"/>
          </p:cNvSpPr>
          <p:nvPr>
            <p:ph type="title"/>
          </p:nvPr>
        </p:nvSpPr>
        <p:spPr>
          <a:xfrm>
            <a:off x="0" y="540000"/>
            <a:ext cx="11650413" cy="519366"/>
          </a:xfrm>
        </p:spPr>
        <p:txBody>
          <a:bodyPr/>
          <a:lstStyle/>
          <a:p>
            <a:r>
              <a:rPr lang="fi-FI" dirty="0"/>
              <a:t>Liitetiedostot</a:t>
            </a:r>
          </a:p>
        </p:txBody>
      </p:sp>
      <p:sp>
        <p:nvSpPr>
          <p:cNvPr id="3" name="Sisällön paikkamerkki 2">
            <a:extLst>
              <a:ext uri="{FF2B5EF4-FFF2-40B4-BE49-F238E27FC236}">
                <a16:creationId xmlns:a16="http://schemas.microsoft.com/office/drawing/2014/main" id="{4571B6F2-9EEF-3E2B-01E3-9847471EC8A7}"/>
              </a:ext>
            </a:extLst>
          </p:cNvPr>
          <p:cNvSpPr>
            <a:spLocks noGrp="1"/>
          </p:cNvSpPr>
          <p:nvPr>
            <p:ph idx="1"/>
          </p:nvPr>
        </p:nvSpPr>
        <p:spPr>
          <a:xfrm>
            <a:off x="3146265" y="1700618"/>
            <a:ext cx="6138000" cy="2981110"/>
          </a:xfrm>
          <a:ln>
            <a:noFill/>
          </a:ln>
        </p:spPr>
        <p:txBody>
          <a:bodyPr/>
          <a:lstStyle/>
          <a:p>
            <a:pPr marL="360000" lvl="1" indent="-216000">
              <a:lnSpc>
                <a:spcPts val="1700"/>
              </a:lnSpc>
              <a:spcAft>
                <a:spcPts val="1200"/>
              </a:spcAft>
              <a:buClr>
                <a:schemeClr val="accent1"/>
              </a:buClr>
              <a:buFont typeface="Wingdings" pitchFamily="2" charset="2"/>
              <a:buChar char="§"/>
            </a:pPr>
            <a:r>
              <a:rPr lang="fi-FI" u="sng" dirty="0">
                <a:solidFill>
                  <a:schemeClr val="accent1"/>
                </a:solidFill>
                <a:ea typeface="Calibri"/>
                <a:cs typeface="Calibri"/>
                <a:hlinkClick r:id="rId3">
                  <a:extLst>
                    <a:ext uri="{A12FA001-AC4F-418D-AE19-62706E023703}">
                      <ahyp:hlinkClr xmlns:ahyp="http://schemas.microsoft.com/office/drawing/2018/hyperlinkcolor" val="tx"/>
                    </a:ext>
                  </a:extLst>
                </a:hlinkClick>
              </a:rPr>
              <a:t>Alueellisen energiapalvelun hankinta ja tontinluovutusprosessi (PDF)</a:t>
            </a:r>
            <a:r>
              <a:rPr lang="fi-FI" u="sng" dirty="0">
                <a:solidFill>
                  <a:schemeClr val="accent1"/>
                </a:solidFill>
                <a:ea typeface="Calibri"/>
                <a:cs typeface="Calibri"/>
              </a:rPr>
              <a:t>.</a:t>
            </a:r>
          </a:p>
          <a:p>
            <a:pPr marL="360000" lvl="1" indent="-216000">
              <a:lnSpc>
                <a:spcPts val="1700"/>
              </a:lnSpc>
              <a:spcAft>
                <a:spcPts val="1200"/>
              </a:spcAft>
              <a:buClr>
                <a:schemeClr val="accent1"/>
              </a:buClr>
              <a:buFont typeface="Wingdings" pitchFamily="2" charset="2"/>
              <a:buChar char="§"/>
            </a:pPr>
            <a:r>
              <a:rPr lang="fi-FI" u="sng" dirty="0">
                <a:solidFill>
                  <a:schemeClr val="accent1"/>
                </a:solidFill>
                <a:cs typeface="Calibri"/>
                <a:hlinkClick r:id="rId4">
                  <a:extLst>
                    <a:ext uri="{A12FA001-AC4F-418D-AE19-62706E023703}">
                      <ahyp:hlinkClr xmlns:ahyp="http://schemas.microsoft.com/office/drawing/2018/hyperlinkcolor" val="tx"/>
                    </a:ext>
                  </a:extLst>
                </a:hlinkClick>
              </a:rPr>
              <a:t>Alueellisen </a:t>
            </a:r>
            <a:r>
              <a:rPr lang="fi-FI" u="sng" dirty="0">
                <a:solidFill>
                  <a:schemeClr val="accent1"/>
                </a:solidFill>
                <a:ea typeface="Calibri"/>
                <a:cs typeface="Calibri"/>
                <a:hlinkClick r:id="rId4">
                  <a:extLst>
                    <a:ext uri="{A12FA001-AC4F-418D-AE19-62706E023703}">
                      <ahyp:hlinkClr xmlns:ahyp="http://schemas.microsoft.com/office/drawing/2018/hyperlinkcolor" val="tx"/>
                    </a:ext>
                  </a:extLst>
                </a:hlinkClick>
              </a:rPr>
              <a:t>energiapalvelun hankintaprosessi (PDF).</a:t>
            </a:r>
            <a:endParaRPr lang="fi-FI" u="sng" dirty="0">
              <a:solidFill>
                <a:schemeClr val="accent1"/>
              </a:solidFill>
              <a:ea typeface="Calibri"/>
              <a:cs typeface="Calibri"/>
            </a:endParaRPr>
          </a:p>
          <a:p>
            <a:pPr marL="360000" lvl="1" indent="-216000">
              <a:lnSpc>
                <a:spcPts val="1700"/>
              </a:lnSpc>
              <a:spcAft>
                <a:spcPts val="1200"/>
              </a:spcAft>
              <a:buClr>
                <a:schemeClr val="accent1"/>
              </a:buClr>
              <a:buFont typeface="Wingdings" pitchFamily="2" charset="2"/>
              <a:buChar char="§"/>
            </a:pPr>
            <a:r>
              <a:rPr lang="fi-FI" u="sng" dirty="0">
                <a:solidFill>
                  <a:schemeClr val="accent1"/>
                </a:solidFill>
                <a:ea typeface="+mn-lt"/>
                <a:cs typeface="+mn-lt"/>
                <a:hlinkClick r:id="rId5">
                  <a:extLst>
                    <a:ext uri="{A12FA001-AC4F-418D-AE19-62706E023703}">
                      <ahyp:hlinkClr xmlns:ahyp="http://schemas.microsoft.com/office/drawing/2018/hyperlinkcolor" val="tx"/>
                    </a:ext>
                  </a:extLst>
                </a:hlinkClick>
              </a:rPr>
              <a:t>Alueellisten </a:t>
            </a:r>
            <a:r>
              <a:rPr lang="fi-FI" u="sng" dirty="0">
                <a:solidFill>
                  <a:schemeClr val="accent1"/>
                </a:solidFill>
                <a:ea typeface="Calibri"/>
                <a:cs typeface="Calibri"/>
                <a:hlinkClick r:id="rId5">
                  <a:extLst>
                    <a:ext uri="{A12FA001-AC4F-418D-AE19-62706E023703}">
                      <ahyp:hlinkClr xmlns:ahyp="http://schemas.microsoft.com/office/drawing/2018/hyperlinkcolor" val="tx"/>
                    </a:ext>
                  </a:extLst>
                </a:hlinkClick>
              </a:rPr>
              <a:t>energiaratkaisujen markkinaselvitys, Vantaa (PDF).</a:t>
            </a:r>
          </a:p>
          <a:p>
            <a:pPr marL="360000" lvl="1" indent="-216000">
              <a:lnSpc>
                <a:spcPts val="1700"/>
              </a:lnSpc>
              <a:spcAft>
                <a:spcPts val="1200"/>
              </a:spcAft>
              <a:buClr>
                <a:schemeClr val="accent1"/>
              </a:buClr>
              <a:buFont typeface="Wingdings" pitchFamily="2" charset="2"/>
              <a:buChar char="§"/>
            </a:pPr>
            <a:r>
              <a:rPr lang="fi-FI" u="sng" dirty="0">
                <a:solidFill>
                  <a:schemeClr val="accent1"/>
                </a:solidFill>
                <a:ea typeface="Calibri"/>
                <a:cs typeface="Calibri"/>
                <a:hlinkClick r:id="rId6"/>
              </a:rPr>
              <a:t>Energiapalvelun hankinnan sopimusmalli (PDF).</a:t>
            </a:r>
            <a:endParaRPr lang="fi-FI" u="sng" dirty="0">
              <a:solidFill>
                <a:schemeClr val="accent1"/>
              </a:solidFill>
              <a:ea typeface="Calibri"/>
              <a:cs typeface="Calibri"/>
            </a:endParaRPr>
          </a:p>
          <a:p>
            <a:pPr marL="360000" lvl="1" indent="-216000">
              <a:lnSpc>
                <a:spcPts val="1700"/>
              </a:lnSpc>
              <a:spcAft>
                <a:spcPts val="1200"/>
              </a:spcAft>
              <a:buClr>
                <a:schemeClr val="accent1"/>
              </a:buClr>
              <a:buFont typeface="Wingdings" pitchFamily="2" charset="2"/>
              <a:buChar char="§"/>
            </a:pPr>
            <a:r>
              <a:rPr lang="fi-FI" u="sng" dirty="0">
                <a:solidFill>
                  <a:schemeClr val="accent1"/>
                </a:solidFill>
                <a:ea typeface="Calibri"/>
                <a:cs typeface="Calibri"/>
                <a:hlinkClick r:id="rId7"/>
              </a:rPr>
              <a:t>Energiapalvelun hankinnan tarjouspyyntömalli (PDF).</a:t>
            </a:r>
            <a:endParaRPr lang="fi-FI" u="sng" dirty="0">
              <a:solidFill>
                <a:schemeClr val="accent1"/>
              </a:solidFill>
              <a:ea typeface="Calibri"/>
              <a:cs typeface="Calibri"/>
            </a:endParaRPr>
          </a:p>
          <a:p>
            <a:pPr marL="360000" lvl="1" indent="-216000">
              <a:lnSpc>
                <a:spcPts val="1700"/>
              </a:lnSpc>
              <a:spcAft>
                <a:spcPts val="1200"/>
              </a:spcAft>
              <a:buClr>
                <a:schemeClr val="accent1"/>
              </a:buClr>
              <a:buFont typeface="Wingdings" pitchFamily="2" charset="2"/>
              <a:buChar char="§"/>
            </a:pPr>
            <a:r>
              <a:rPr lang="fi-FI" u="sng" dirty="0">
                <a:solidFill>
                  <a:schemeClr val="accent1"/>
                </a:solidFill>
                <a:ea typeface="Calibri"/>
                <a:cs typeface="Calibri"/>
                <a:hlinkClick r:id="rId8">
                  <a:extLst>
                    <a:ext uri="{A12FA001-AC4F-418D-AE19-62706E023703}">
                      <ahyp:hlinkClr xmlns:ahyp="http://schemas.microsoft.com/office/drawing/2018/hyperlinkcolor" val="tx"/>
                    </a:ext>
                  </a:extLst>
                </a:hlinkClick>
              </a:rPr>
              <a:t>Energiapalvelumallin hankkijan materiaalit –Excel. </a:t>
            </a:r>
            <a:endParaRPr lang="fi-FI" u="sng" dirty="0">
              <a:solidFill>
                <a:schemeClr val="accent1"/>
              </a:solidFill>
              <a:ea typeface="Calibri"/>
              <a:cs typeface="Calibri"/>
            </a:endParaRPr>
          </a:p>
          <a:p>
            <a:pPr marL="360000" lvl="1" indent="-216000">
              <a:lnSpc>
                <a:spcPts val="1700"/>
              </a:lnSpc>
              <a:spcAft>
                <a:spcPts val="1200"/>
              </a:spcAft>
              <a:buClr>
                <a:schemeClr val="accent1"/>
              </a:buClr>
              <a:buFont typeface="Wingdings" pitchFamily="2" charset="2"/>
              <a:buChar char="§"/>
            </a:pPr>
            <a:r>
              <a:rPr lang="fi-FI" u="sng" dirty="0">
                <a:solidFill>
                  <a:schemeClr val="accent1"/>
                </a:solidFill>
                <a:ea typeface="Calibri"/>
                <a:cs typeface="Calibri"/>
                <a:hlinkClick r:id="rId9">
                  <a:extLst>
                    <a:ext uri="{A12FA001-AC4F-418D-AE19-62706E023703}">
                      <ahyp:hlinkClr xmlns:ahyp="http://schemas.microsoft.com/office/drawing/2018/hyperlinkcolor" val="tx"/>
                    </a:ext>
                  </a:extLst>
                </a:hlinkClick>
              </a:rPr>
              <a:t>ENPA-hankkeen markkinakartoitus, Espoo (PDF)</a:t>
            </a:r>
            <a:r>
              <a:rPr lang="fi-FI" u="sng" dirty="0">
                <a:solidFill>
                  <a:schemeClr val="accent1"/>
                </a:solidFill>
                <a:ea typeface="Calibri"/>
                <a:cs typeface="Calibri"/>
              </a:rPr>
              <a:t>.</a:t>
            </a:r>
          </a:p>
          <a:p>
            <a:pPr marL="360000" lvl="1" indent="-216000">
              <a:lnSpc>
                <a:spcPts val="1700"/>
              </a:lnSpc>
              <a:spcAft>
                <a:spcPts val="1200"/>
              </a:spcAft>
              <a:buClr>
                <a:schemeClr val="accent1"/>
              </a:buClr>
              <a:buFont typeface="Wingdings" pitchFamily="2" charset="2"/>
              <a:buChar char="§"/>
            </a:pPr>
            <a:r>
              <a:rPr lang="fi-FI" u="sng" dirty="0">
                <a:solidFill>
                  <a:schemeClr val="accent1"/>
                </a:solidFill>
                <a:ea typeface="Calibri"/>
                <a:cs typeface="Calibri"/>
                <a:hlinkClick r:id="rId10">
                  <a:extLst>
                    <a:ext uri="{A12FA001-AC4F-418D-AE19-62706E023703}">
                      <ahyp:hlinkClr xmlns:ahyp="http://schemas.microsoft.com/office/drawing/2018/hyperlinkcolor" val="tx"/>
                    </a:ext>
                  </a:extLst>
                </a:hlinkClick>
              </a:rPr>
              <a:t>Tikkurilan osaamiskampuksen pilotointi (PDF).</a:t>
            </a:r>
          </a:p>
          <a:p>
            <a:pPr marL="360000" lvl="1" indent="-216000">
              <a:lnSpc>
                <a:spcPts val="1700"/>
              </a:lnSpc>
              <a:spcAft>
                <a:spcPts val="1200"/>
              </a:spcAft>
              <a:buFont typeface="Wingdings" pitchFamily="2" charset="2"/>
              <a:buChar char="§"/>
            </a:pPr>
            <a:endParaRPr lang="fi-FI" dirty="0">
              <a:highlight>
                <a:srgbClr val="FFFF00"/>
              </a:highlight>
              <a:ea typeface="Calibri"/>
              <a:cs typeface="Calibri"/>
            </a:endParaRPr>
          </a:p>
        </p:txBody>
      </p:sp>
      <p:pic>
        <p:nvPicPr>
          <p:cNvPr id="10" name="Kuva 9">
            <a:extLst>
              <a:ext uri="{FF2B5EF4-FFF2-40B4-BE49-F238E27FC236}">
                <a16:creationId xmlns:a16="http://schemas.microsoft.com/office/drawing/2014/main" id="{7C11F164-234B-9788-4A89-776DD3A51B8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rot="11764364" flipH="1" flipV="1">
            <a:off x="-2803839" y="825446"/>
            <a:ext cx="6190690" cy="1612900"/>
          </a:xfrm>
          <a:prstGeom prst="rect">
            <a:avLst/>
          </a:prstGeom>
        </p:spPr>
      </p:pic>
      <p:sp>
        <p:nvSpPr>
          <p:cNvPr id="11" name="Ellipsi 10">
            <a:extLst>
              <a:ext uri="{FF2B5EF4-FFF2-40B4-BE49-F238E27FC236}">
                <a16:creationId xmlns:a16="http://schemas.microsoft.com/office/drawing/2014/main" id="{E41FF841-9A5E-FCBD-BEA6-057DF5A11257}"/>
              </a:ext>
              <a:ext uri="{C183D7F6-B498-43B3-948B-1728B52AA6E4}">
                <adec:decorative xmlns:adec="http://schemas.microsoft.com/office/drawing/2017/decorative" val="1"/>
              </a:ext>
            </a:extLst>
          </p:cNvPr>
          <p:cNvSpPr/>
          <p:nvPr/>
        </p:nvSpPr>
        <p:spPr>
          <a:xfrm>
            <a:off x="579948" y="1681764"/>
            <a:ext cx="1440000" cy="1440000"/>
          </a:xfrm>
          <a:prstGeom prst="ellipse">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latin typeface="Lato" panose="020F0502020204030203" pitchFamily="34" charset="77"/>
            </a:endParaRPr>
          </a:p>
        </p:txBody>
      </p:sp>
      <p:sp>
        <p:nvSpPr>
          <p:cNvPr id="12" name="Tekstiruutu 11">
            <a:extLst>
              <a:ext uri="{FF2B5EF4-FFF2-40B4-BE49-F238E27FC236}">
                <a16:creationId xmlns:a16="http://schemas.microsoft.com/office/drawing/2014/main" id="{8F4E21D4-D5B7-8BFC-F07C-20A7CF2523E1}"/>
              </a:ext>
              <a:ext uri="{C183D7F6-B498-43B3-948B-1728B52AA6E4}">
                <adec:decorative xmlns:adec="http://schemas.microsoft.com/office/drawing/2017/decorative" val="1"/>
              </a:ext>
            </a:extLst>
          </p:cNvPr>
          <p:cNvSpPr txBox="1"/>
          <p:nvPr/>
        </p:nvSpPr>
        <p:spPr>
          <a:xfrm>
            <a:off x="611701" y="1947363"/>
            <a:ext cx="1384300" cy="908391"/>
          </a:xfrm>
          <a:prstGeom prst="rect">
            <a:avLst/>
          </a:prstGeom>
          <a:noFill/>
        </p:spPr>
        <p:txBody>
          <a:bodyPr wrap="square" lIns="0" tIns="0" rIns="0" bIns="0" rtlCol="0">
            <a:noAutofit/>
          </a:bodyPr>
          <a:lstStyle/>
          <a:p>
            <a:pPr algn="ctr"/>
            <a:r>
              <a:rPr lang="fi-FI" sz="1700" i="1" dirty="0">
                <a:latin typeface="Lato" panose="020F0502020204030203" pitchFamily="34" charset="77"/>
              </a:rPr>
              <a:t>Myös</a:t>
            </a:r>
            <a:br>
              <a:rPr lang="fi-FI" sz="1700" i="1" dirty="0">
                <a:latin typeface="Lato" panose="020F0502020204030203" pitchFamily="34" charset="77"/>
              </a:rPr>
            </a:br>
            <a:r>
              <a:rPr lang="fi-FI" sz="1700" i="1" dirty="0">
                <a:latin typeface="Lato" panose="020F0502020204030203" pitchFamily="34" charset="77"/>
              </a:rPr>
              <a:t>liitteenä</a:t>
            </a:r>
            <a:br>
              <a:rPr lang="fi-FI" sz="1700" i="1" dirty="0">
                <a:latin typeface="Lato" panose="020F0502020204030203" pitchFamily="34" charset="77"/>
              </a:rPr>
            </a:br>
            <a:r>
              <a:rPr lang="fi-FI" sz="1700" i="1" dirty="0">
                <a:latin typeface="Lato" panose="020F0502020204030203" pitchFamily="34" charset="77"/>
              </a:rPr>
              <a:t>sivulla 76.</a:t>
            </a:r>
          </a:p>
        </p:txBody>
      </p:sp>
      <p:pic>
        <p:nvPicPr>
          <p:cNvPr id="16" name="Kuva 15">
            <a:extLst>
              <a:ext uri="{FF2B5EF4-FFF2-40B4-BE49-F238E27FC236}">
                <a16:creationId xmlns:a16="http://schemas.microsoft.com/office/drawing/2014/main" id="{A36CA69E-D048-CE19-05FD-D4F72DD5117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3034547" y="4917688"/>
            <a:ext cx="6122907" cy="1548056"/>
          </a:xfrm>
          <a:prstGeom prst="rect">
            <a:avLst/>
          </a:prstGeom>
        </p:spPr>
      </p:pic>
      <p:sp>
        <p:nvSpPr>
          <p:cNvPr id="9" name="Dian numeron paikkamerkki 1">
            <a:extLst>
              <a:ext uri="{FF2B5EF4-FFF2-40B4-BE49-F238E27FC236}">
                <a16:creationId xmlns:a16="http://schemas.microsoft.com/office/drawing/2014/main" id="{BD646FC9-55BD-F76F-D7C6-7CA52D5E62A6}"/>
              </a:ext>
              <a:ext uri="{C183D7F6-B498-43B3-948B-1728B52AA6E4}">
                <adec:decorative xmlns:adec="http://schemas.microsoft.com/office/drawing/2017/decorative" val="1"/>
              </a:ext>
            </a:extLst>
          </p:cNvPr>
          <p:cNvSpPr>
            <a:spLocks noGrp="1"/>
          </p:cNvSpPr>
          <p:nvPr>
            <p:ph type="sldNum" sz="quarter" idx="10"/>
          </p:nvPr>
        </p:nvSpPr>
        <p:spPr>
          <a:xfrm>
            <a:off x="11650413" y="6368548"/>
            <a:ext cx="273536" cy="325804"/>
          </a:xfrm>
        </p:spPr>
        <p:txBody>
          <a:bodyPr/>
          <a:lstStyle/>
          <a:p>
            <a:fld id="{E70901DD-1AA0-E848-912F-2A393D06EFBD}" type="slidenum">
              <a:rPr lang="fi-FI" smtClean="0"/>
              <a:pPr/>
              <a:t>75</a:t>
            </a:fld>
            <a:endParaRPr lang="fi-FI" dirty="0"/>
          </a:p>
        </p:txBody>
      </p:sp>
      <p:pic>
        <p:nvPicPr>
          <p:cNvPr id="4" name="Kuva 3">
            <a:extLst>
              <a:ext uri="{FF2B5EF4-FFF2-40B4-BE49-F238E27FC236}">
                <a16:creationId xmlns:a16="http://schemas.microsoft.com/office/drawing/2014/main" id="{1B3588DA-5FC9-7BF4-4A44-735F15D7888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10422499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orakulmio 2">
            <a:extLst>
              <a:ext uri="{FF2B5EF4-FFF2-40B4-BE49-F238E27FC236}">
                <a16:creationId xmlns:a16="http://schemas.microsoft.com/office/drawing/2014/main" id="{544C153B-1234-8A8B-EA02-8F31EE9D2A59}"/>
              </a:ext>
              <a:ext uri="{C183D7F6-B498-43B3-948B-1728B52AA6E4}">
                <adec:decorative xmlns:adec="http://schemas.microsoft.com/office/drawing/2017/decorative" val="1"/>
              </a:ext>
            </a:extLst>
          </p:cNvPr>
          <p:cNvSpPr/>
          <p:nvPr/>
        </p:nvSpPr>
        <p:spPr>
          <a:xfrm>
            <a:off x="0" y="0"/>
            <a:ext cx="12192000" cy="817264"/>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latin typeface="Lato" panose="020F0502020204030203" pitchFamily="34" charset="77"/>
            </a:endParaRPr>
          </a:p>
        </p:txBody>
      </p:sp>
      <p:sp>
        <p:nvSpPr>
          <p:cNvPr id="7" name="Otsikko 1">
            <a:extLst>
              <a:ext uri="{FF2B5EF4-FFF2-40B4-BE49-F238E27FC236}">
                <a16:creationId xmlns:a16="http://schemas.microsoft.com/office/drawing/2014/main" id="{7426ED57-3939-235E-0BC4-3506C603E581}"/>
              </a:ext>
            </a:extLst>
          </p:cNvPr>
          <p:cNvSpPr txBox="1">
            <a:spLocks noGrp="1"/>
          </p:cNvSpPr>
          <p:nvPr>
            <p:ph type="title" idx="4294967295"/>
          </p:nvPr>
        </p:nvSpPr>
        <p:spPr>
          <a:xfrm>
            <a:off x="0" y="200362"/>
            <a:ext cx="11650413" cy="51936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720000" marR="0" lvl="0" indent="0" algn="l" defTabSz="914400" rtl="0" eaLnBrk="1" fontAlgn="auto" hangingPunct="1">
              <a:lnSpc>
                <a:spcPct val="90000"/>
              </a:lnSpc>
              <a:spcBef>
                <a:spcPts val="0"/>
              </a:spcBef>
              <a:spcAft>
                <a:spcPts val="0"/>
              </a:spcAft>
              <a:buNone/>
              <a:tabLst/>
              <a:defRPr lang="fi-FI" sz="3200" b="1" i="0" u="none" strike="noStrike" kern="1200" cap="none" spc="0" baseline="0">
                <a:solidFill>
                  <a:schemeClr val="tx2"/>
                </a:solidFill>
                <a:uFillTx/>
                <a:latin typeface="Lato Black" panose="020F0502020204030203" pitchFamily="34" charset="77"/>
              </a:defRPr>
            </a:lvl1pPr>
          </a:lstStyle>
          <a:p>
            <a:pPr marL="720000" marR="0" lvl="0" indent="0" algn="l" defTabSz="914400" rtl="0" eaLnBrk="1" fontAlgn="auto" latinLnBrk="0" hangingPunct="1">
              <a:lnSpc>
                <a:spcPct val="90000"/>
              </a:lnSpc>
              <a:spcBef>
                <a:spcPts val="0"/>
              </a:spcBef>
              <a:spcAft>
                <a:spcPts val="0"/>
              </a:spcAft>
              <a:buClr>
                <a:srgbClr val="003770"/>
              </a:buClr>
              <a:buSzPts val="4400"/>
              <a:buFontTx/>
              <a:buNone/>
              <a:tabLst/>
              <a:defRPr/>
            </a:pPr>
            <a:r>
              <a:rPr kumimoji="0" lang="fi-FI" sz="2800" b="1" i="0" u="none" strike="noStrike" kern="1200" cap="none" spc="0" normalizeH="0" baseline="0" noProof="0" dirty="0">
                <a:ln>
                  <a:noFill/>
                </a:ln>
                <a:solidFill>
                  <a:schemeClr val="bg1"/>
                </a:solidFill>
                <a:effectLst/>
                <a:uLnTx/>
                <a:uFillTx/>
                <a:latin typeface="Lato" panose="020F0502020204030203" pitchFamily="34" charset="77"/>
                <a:ea typeface="Lato Black"/>
                <a:cs typeface="Lato Black"/>
                <a:sym typeface="Lato Black"/>
              </a:rPr>
              <a:t>Liite: Alueellisen energiapalvelun hankintaprosessi</a:t>
            </a:r>
            <a:endParaRPr kumimoji="0" lang="fi-FI" sz="2800" b="1" i="0" u="none" strike="noStrike" kern="1200" cap="none" spc="0" normalizeH="0" baseline="0" noProof="0" dirty="0">
              <a:ln>
                <a:noFill/>
              </a:ln>
              <a:solidFill>
                <a:schemeClr val="bg1"/>
              </a:solidFill>
              <a:effectLst/>
              <a:uLnTx/>
              <a:uFillTx/>
              <a:latin typeface="Lato" panose="020F0502020204030203" pitchFamily="34" charset="77"/>
              <a:ea typeface="+mn-ea"/>
              <a:cs typeface="+mn-cs"/>
            </a:endParaRPr>
          </a:p>
        </p:txBody>
      </p:sp>
      <p:pic>
        <p:nvPicPr>
          <p:cNvPr id="5" name="Kuva 4" descr="Kaaviokuva esittää kaupunkien mahdollisuuksia alueellisten energiaratkaisujen edistämisessä ja eri toimijoiden rooleja prosessissa. Väritetyt vaakasuorat palkit kuvaavat eri toimijoiden tehtäviä ja vaiheita, kuten valmistelua, suunnittelua, toteutusta ja seurantaa, sisältäen keskeisiä toimenpiteitä ja yhteistyön edellytyksiä.">
            <a:extLst>
              <a:ext uri="{FF2B5EF4-FFF2-40B4-BE49-F238E27FC236}">
                <a16:creationId xmlns:a16="http://schemas.microsoft.com/office/drawing/2014/main" id="{A455B7D8-FE15-9564-4814-0BCF8385422B}"/>
              </a:ext>
            </a:extLst>
          </p:cNvPr>
          <p:cNvPicPr>
            <a:picLocks noChangeAspect="1"/>
          </p:cNvPicPr>
          <p:nvPr/>
        </p:nvPicPr>
        <p:blipFill>
          <a:blip r:embed="rId3"/>
          <a:srcRect/>
          <a:stretch/>
        </p:blipFill>
        <p:spPr>
          <a:xfrm>
            <a:off x="0" y="822016"/>
            <a:ext cx="12193200" cy="5588550"/>
          </a:xfrm>
          <a:prstGeom prst="rect">
            <a:avLst/>
          </a:prstGeom>
        </p:spPr>
      </p:pic>
      <p:sp>
        <p:nvSpPr>
          <p:cNvPr id="2" name="Dian numeron paikkamerkki 1">
            <a:extLst>
              <a:ext uri="{FF2B5EF4-FFF2-40B4-BE49-F238E27FC236}">
                <a16:creationId xmlns:a16="http://schemas.microsoft.com/office/drawing/2014/main" id="{2AEDE689-A656-ED5C-7826-D7694D1B59E5}"/>
              </a:ext>
              <a:ext uri="{C183D7F6-B498-43B3-948B-1728B52AA6E4}">
                <adec:decorative xmlns:adec="http://schemas.microsoft.com/office/drawing/2017/decorative" val="1"/>
              </a:ext>
            </a:extLst>
          </p:cNvPr>
          <p:cNvSpPr>
            <a:spLocks noGrp="1"/>
          </p:cNvSpPr>
          <p:nvPr>
            <p:ph type="sldNum" sz="quarter" idx="10"/>
          </p:nvPr>
        </p:nvSpPr>
        <p:spPr/>
        <p:txBody>
          <a:bodyPr/>
          <a:lstStyle/>
          <a:p>
            <a:fld id="{E70901DD-1AA0-E848-912F-2A393D06EFBD}" type="slidenum">
              <a:rPr lang="fi-FI" smtClean="0"/>
              <a:pPr/>
              <a:t>76</a:t>
            </a:fld>
            <a:endParaRPr lang="fi-FI" dirty="0"/>
          </a:p>
        </p:txBody>
      </p:sp>
      <p:pic>
        <p:nvPicPr>
          <p:cNvPr id="6" name="Kuva 5">
            <a:extLst>
              <a:ext uri="{FF2B5EF4-FFF2-40B4-BE49-F238E27FC236}">
                <a16:creationId xmlns:a16="http://schemas.microsoft.com/office/drawing/2014/main" id="{462B3F12-99B0-6EA2-9220-56EAC2FAD4D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0533834" y="6278400"/>
            <a:ext cx="1512455" cy="599448"/>
          </a:xfrm>
          <a:prstGeom prst="rect">
            <a:avLst/>
          </a:prstGeom>
        </p:spPr>
      </p:pic>
    </p:spTree>
    <p:extLst>
      <p:ext uri="{BB962C8B-B14F-4D97-AF65-F5344CB8AC3E}">
        <p14:creationId xmlns:p14="http://schemas.microsoft.com/office/powerpoint/2010/main" val="306514639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Shape 654"/>
        <p:cNvGrpSpPr/>
        <p:nvPr/>
      </p:nvGrpSpPr>
      <p:grpSpPr>
        <a:xfrm>
          <a:off x="0" y="0"/>
          <a:ext cx="0" cy="0"/>
          <a:chOff x="0" y="0"/>
          <a:chExt cx="0" cy="0"/>
        </a:xfrm>
      </p:grpSpPr>
      <p:sp>
        <p:nvSpPr>
          <p:cNvPr id="2" name="Otsikko 1">
            <a:extLst>
              <a:ext uri="{FF2B5EF4-FFF2-40B4-BE49-F238E27FC236}">
                <a16:creationId xmlns:a16="http://schemas.microsoft.com/office/drawing/2014/main" id="{5124C5DE-30E6-945F-A6DC-1A642113B2E7}"/>
              </a:ext>
            </a:extLst>
          </p:cNvPr>
          <p:cNvSpPr>
            <a:spLocks noGrp="1"/>
          </p:cNvSpPr>
          <p:nvPr>
            <p:ph type="title" idx="4294967295"/>
          </p:nvPr>
        </p:nvSpPr>
        <p:spPr>
          <a:xfrm>
            <a:off x="11113" y="3492309"/>
            <a:ext cx="12180887" cy="336550"/>
          </a:xfrm>
        </p:spPr>
        <p:txBody>
          <a:bodyPr>
            <a:noAutofit/>
          </a:bodyPr>
          <a:lstStyle/>
          <a:p>
            <a:pPr algn="ctr"/>
            <a:r>
              <a:rPr lang="fi-FI" sz="2000" b="1" kern="1200" dirty="0">
                <a:effectLst/>
                <a:latin typeface="Lato Black" panose="020F0502020204030203" pitchFamily="34" charset="77"/>
                <a:ea typeface="Lato" panose="020F0502020204030203" pitchFamily="34" charset="77"/>
                <a:cs typeface="Lato" panose="020F0502020204030203" pitchFamily="34" charset="77"/>
              </a:rPr>
              <a:t>Energiapalvelumalli alueille (ENPA) -hanke </a:t>
            </a:r>
            <a:endParaRPr lang="fi-FI" sz="2000" b="1" dirty="0">
              <a:latin typeface="Lato Black" panose="020F0502020204030203" pitchFamily="34" charset="77"/>
            </a:endParaRPr>
          </a:p>
        </p:txBody>
      </p:sp>
      <p:sp>
        <p:nvSpPr>
          <p:cNvPr id="656" name="Google Shape;656;p12"/>
          <p:cNvSpPr txBox="1"/>
          <p:nvPr/>
        </p:nvSpPr>
        <p:spPr>
          <a:xfrm>
            <a:off x="596900" y="3889489"/>
            <a:ext cx="10998199" cy="1477287"/>
          </a:xfrm>
          <a:prstGeom prst="rect">
            <a:avLst/>
          </a:prstGeom>
          <a:noFill/>
          <a:ln>
            <a:noFill/>
          </a:ln>
        </p:spPr>
        <p:txBody>
          <a:bodyPr spcFirstLastPara="1" wrap="square" lIns="91425" tIns="45700" rIns="91425" bIns="45700" anchor="t" anchorCtr="0">
            <a:noAutofit/>
          </a:bodyPr>
          <a:lstStyle/>
          <a:p>
            <a:pPr lvl="0" algn="ctr"/>
            <a:r>
              <a:rPr lang="fi-FI" u="none" strike="noStrike" cap="none" dirty="0">
                <a:latin typeface="Lato" panose="020F0502020204030203" pitchFamily="34" charset="77"/>
                <a:ea typeface="Lato"/>
                <a:cs typeface="Lato"/>
                <a:sym typeface="Lato"/>
              </a:rPr>
              <a:t>Hankkeen toteuttavat </a:t>
            </a:r>
            <a:r>
              <a:rPr lang="fi-FI" dirty="0">
                <a:latin typeface="Lato" panose="020F0502020204030203" pitchFamily="34" charset="77"/>
                <a:ea typeface="Lato"/>
                <a:cs typeface="Lato"/>
                <a:sym typeface="Lato"/>
              </a:rPr>
              <a:t>Helsingin, Espoon</a:t>
            </a:r>
            <a:r>
              <a:rPr lang="fi-FI" u="none" strike="noStrike" cap="none" dirty="0">
                <a:latin typeface="Lato" panose="020F0502020204030203" pitchFamily="34" charset="77"/>
                <a:ea typeface="Lato"/>
                <a:cs typeface="Lato"/>
                <a:sym typeface="Lato"/>
              </a:rPr>
              <a:t> ja Vantaan kaupungit sekä Metropolia Ammattikorkeakoulu 1.11.2023–31.10.2026. </a:t>
            </a:r>
            <a:endParaRPr dirty="0">
              <a:latin typeface="Lato" panose="020F0502020204030203" pitchFamily="34" charset="77"/>
            </a:endParaRPr>
          </a:p>
          <a:p>
            <a:pPr marL="0" marR="0" lvl="0" indent="0" algn="ctr" rtl="0">
              <a:spcBef>
                <a:spcPts val="0"/>
              </a:spcBef>
              <a:spcAft>
                <a:spcPts val="0"/>
              </a:spcAft>
              <a:buNone/>
            </a:pPr>
            <a:endParaRPr u="none" strike="noStrike" cap="none" dirty="0">
              <a:latin typeface="Lato" panose="020F0502020204030203" pitchFamily="34" charset="77"/>
              <a:ea typeface="Lato"/>
              <a:cs typeface="Lato"/>
              <a:sym typeface="Lato"/>
            </a:endParaRPr>
          </a:p>
          <a:p>
            <a:pPr algn="ctr"/>
            <a:r>
              <a:rPr lang="fi-FI" dirty="0">
                <a:latin typeface="Lato" panose="020F0502020204030203" pitchFamily="34" charset="77"/>
              </a:rPr>
              <a:t>ENPA on EU:n osarahoittama hanke ja osa </a:t>
            </a:r>
            <a:r>
              <a:rPr lang="fi-FI" dirty="0" err="1">
                <a:latin typeface="Lato" panose="020F0502020204030203" pitchFamily="34" charset="77"/>
              </a:rPr>
              <a:t>HEVinnovations</a:t>
            </a:r>
            <a:r>
              <a:rPr lang="fi-FI" dirty="0">
                <a:latin typeface="Lato" panose="020F0502020204030203" pitchFamily="34" charset="77"/>
              </a:rPr>
              <a:t>-ohjelman hankeportfoliota.</a:t>
            </a:r>
            <a:br>
              <a:rPr lang="fi-FI" u="none" strike="noStrike" cap="none" dirty="0">
                <a:latin typeface="Lato" panose="020F0502020204030203" pitchFamily="34" charset="77"/>
                <a:ea typeface="Lato"/>
                <a:cs typeface="Lato"/>
                <a:sym typeface="Lato"/>
              </a:rPr>
            </a:br>
            <a:r>
              <a:rPr lang="fi-FI" u="none" strike="noStrike" cap="none" dirty="0">
                <a:latin typeface="Lato" panose="020F0502020204030203" pitchFamily="34" charset="77"/>
                <a:ea typeface="Lato"/>
                <a:cs typeface="Lato"/>
                <a:sym typeface="Lato"/>
              </a:rPr>
              <a:t>Hankkeen budjetti on 924 043 euroa, josta EAKR-osuus 554 425 euroa.</a:t>
            </a:r>
            <a:endParaRPr u="none" strike="noStrike" cap="none" dirty="0">
              <a:latin typeface="Lato" panose="020F0502020204030203" pitchFamily="34" charset="77"/>
              <a:ea typeface="Lato"/>
              <a:cs typeface="Lato"/>
              <a:sym typeface="Lato"/>
            </a:endParaRPr>
          </a:p>
        </p:txBody>
      </p:sp>
      <p:pic>
        <p:nvPicPr>
          <p:cNvPr id="655" name="Google Shape;655;p12">
            <a:extLst>
              <a:ext uri="{C183D7F6-B498-43B3-948B-1728B52AA6E4}">
                <adec:decorative xmlns:adec="http://schemas.microsoft.com/office/drawing/2017/decorative" val="1"/>
              </a:ext>
            </a:extLst>
          </p:cNvPr>
          <p:cNvPicPr preferRelativeResize="0"/>
          <p:nvPr/>
        </p:nvPicPr>
        <p:blipFill rotWithShape="1">
          <a:blip r:embed="rId3">
            <a:alphaModFix/>
          </a:blip>
          <a:srcRect r="594"/>
          <a:stretch>
            <a:fillRect/>
          </a:stretch>
        </p:blipFill>
        <p:spPr>
          <a:xfrm>
            <a:off x="1196" y="0"/>
            <a:ext cx="12190804" cy="3238150"/>
          </a:xfrm>
          <a:prstGeom prst="rect">
            <a:avLst/>
          </a:prstGeom>
          <a:noFill/>
          <a:ln>
            <a:noFill/>
          </a:ln>
        </p:spPr>
      </p:pic>
      <p:pic>
        <p:nvPicPr>
          <p:cNvPr id="4" name="Kuva 3" descr="Euroopan unionin osarahoittama logo.">
            <a:extLst>
              <a:ext uri="{FF2B5EF4-FFF2-40B4-BE49-F238E27FC236}">
                <a16:creationId xmlns:a16="http://schemas.microsoft.com/office/drawing/2014/main" id="{BA74E11F-9E75-C6CA-FF6E-DB776E901A5A}"/>
              </a:ext>
            </a:extLst>
          </p:cNvPr>
          <p:cNvPicPr>
            <a:picLocks noChangeAspect="1"/>
          </p:cNvPicPr>
          <p:nvPr/>
        </p:nvPicPr>
        <p:blipFill>
          <a:blip r:embed="rId4"/>
          <a:stretch>
            <a:fillRect/>
          </a:stretch>
        </p:blipFill>
        <p:spPr>
          <a:xfrm>
            <a:off x="268265" y="5938682"/>
            <a:ext cx="3220183" cy="763406"/>
          </a:xfrm>
          <a:prstGeom prst="rect">
            <a:avLst/>
          </a:prstGeom>
        </p:spPr>
      </p:pic>
      <p:pic>
        <p:nvPicPr>
          <p:cNvPr id="5" name="Kuva 4" descr="Seuraavat logot: Helsingin kaupunki, Espoon kaupunki, Vantaan kaupunki, Metropolia Ammattikorkeakoulu, Innokaupungit ja HEVinnovations.">
            <a:extLst>
              <a:ext uri="{FF2B5EF4-FFF2-40B4-BE49-F238E27FC236}">
                <a16:creationId xmlns:a16="http://schemas.microsoft.com/office/drawing/2014/main" id="{208AA49D-5E83-ED3E-833E-780464184E21}"/>
              </a:ext>
            </a:extLst>
          </p:cNvPr>
          <p:cNvPicPr>
            <a:picLocks noChangeAspect="1"/>
          </p:cNvPicPr>
          <p:nvPr/>
        </p:nvPicPr>
        <p:blipFill rotWithShape="1">
          <a:blip r:embed="rId5"/>
          <a:srcRect l="23546"/>
          <a:stretch>
            <a:fillRect/>
          </a:stretch>
        </p:blipFill>
        <p:spPr>
          <a:xfrm>
            <a:off x="3736430" y="5869578"/>
            <a:ext cx="8225529" cy="915361"/>
          </a:xfrm>
          <a:prstGeom prst="rect">
            <a:avLst/>
          </a:prstGeom>
        </p:spPr>
      </p:pic>
    </p:spTree>
    <p:extLst>
      <p:ext uri="{BB962C8B-B14F-4D97-AF65-F5344CB8AC3E}">
        <p14:creationId xmlns:p14="http://schemas.microsoft.com/office/powerpoint/2010/main" val="2278881208"/>
      </p:ext>
    </p:extLst>
  </p:cSld>
  <p:clrMapOvr>
    <a:masterClrMapping/>
  </p:clrMapOvr>
</p:sld>
</file>

<file path=ppt/theme/theme1.xml><?xml version="1.0" encoding="utf-8"?>
<a:theme xmlns:a="http://schemas.openxmlformats.org/drawingml/2006/main" name="ENPA perustyyli">
  <a:themeElements>
    <a:clrScheme name="ENPA">
      <a:dk1>
        <a:srgbClr val="000000"/>
      </a:dk1>
      <a:lt1>
        <a:srgbClr val="FFFFFF"/>
      </a:lt1>
      <a:dk2>
        <a:srgbClr val="1E3A6D"/>
      </a:dk2>
      <a:lt2>
        <a:srgbClr val="E8E8E8"/>
      </a:lt2>
      <a:accent1>
        <a:srgbClr val="1E3A6D"/>
      </a:accent1>
      <a:accent2>
        <a:srgbClr val="81E8E5"/>
      </a:accent2>
      <a:accent3>
        <a:srgbClr val="FAB72F"/>
      </a:accent3>
      <a:accent4>
        <a:srgbClr val="0F9ED5"/>
      </a:accent4>
      <a:accent5>
        <a:srgbClr val="80368C"/>
      </a:accent5>
      <a:accent6>
        <a:srgbClr val="B7D58F"/>
      </a:accent6>
      <a:hlink>
        <a:srgbClr val="1E3A6D"/>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10.9.Käsikirjaluonnos" id="{4633BD98-02FD-4863-B04A-2AB7A675AAFC}" vid="{C18D5DEF-9D2D-4BED-B877-4907DAEF80FA}"/>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87B476435D846E44A4DA6947A8DCDDA7" ma:contentTypeVersion="15" ma:contentTypeDescription="Luo uusi asiakirja." ma:contentTypeScope="" ma:versionID="0ce90e8c859514ae8b8d2cc98235490b">
  <xsd:schema xmlns:xsd="http://www.w3.org/2001/XMLSchema" xmlns:xs="http://www.w3.org/2001/XMLSchema" xmlns:p="http://schemas.microsoft.com/office/2006/metadata/properties" xmlns:ns2="660bfa9a-0e04-4515-8637-97dddf9f15d2" xmlns:ns3="c44cf239-7511-4c04-b484-856f6e3a1403" xmlns:ns4="46fcde59-e350-40c2-8288-8d0ddcab9cfc" targetNamespace="http://schemas.microsoft.com/office/2006/metadata/properties" ma:root="true" ma:fieldsID="3f360d86f08b2ecb664d7e23ae9104ce" ns2:_="" ns3:_="" ns4:_="">
    <xsd:import namespace="660bfa9a-0e04-4515-8637-97dddf9f15d2"/>
    <xsd:import namespace="c44cf239-7511-4c04-b484-856f6e3a1403"/>
    <xsd:import namespace="46fcde59-e350-40c2-8288-8d0ddcab9cf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3:SharedWithUsers" minOccurs="0"/>
                <xsd:element ref="ns3:SharedWithDetails" minOccurs="0"/>
                <xsd:element ref="ns2:MediaServiceObjectDetectorVersions" minOccurs="0"/>
                <xsd:element ref="ns2:lcf76f155ced4ddcb4097134ff3c332f" minOccurs="0"/>
                <xsd:element ref="ns4:TaxCatchAll"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bfa9a-0e04-4515-8637-97dddf9f15d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Kuvien tunnisteet" ma:readOnly="false" ma:fieldId="{5cf76f15-5ced-4ddc-b409-7134ff3c332f}" ma:taxonomyMulti="true" ma:sspId="1b13d2ae-8643-4d9b-9691-30b7950a7e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44cf239-7511-4c04-b484-856f6e3a1403" elementFormDefault="qualified">
    <xsd:import namespace="http://schemas.microsoft.com/office/2006/documentManagement/types"/>
    <xsd:import namespace="http://schemas.microsoft.com/office/infopath/2007/PartnerControls"/>
    <xsd:element name="SharedWithUsers" ma:index="11"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Jakamisen tiedot"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6fcde59-e350-40c2-8288-8d0ddcab9cfc"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e0b0cf2e-8541-492a-b3e0-279d992f3934}" ma:internalName="TaxCatchAll" ma:showField="CatchAllData" ma:web="c44cf239-7511-4c04-b484-856f6e3a14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60bfa9a-0e04-4515-8637-97dddf9f15d2">
      <Terms xmlns="http://schemas.microsoft.com/office/infopath/2007/PartnerControls"/>
    </lcf76f155ced4ddcb4097134ff3c332f>
    <TaxCatchAll xmlns="46fcde59-e350-40c2-8288-8d0ddcab9cfc" xsi:nil="true"/>
  </documentManagement>
</p:properties>
</file>

<file path=customXml/itemProps1.xml><?xml version="1.0" encoding="utf-8"?>
<ds:datastoreItem xmlns:ds="http://schemas.openxmlformats.org/officeDocument/2006/customXml" ds:itemID="{FD9236B2-E568-4044-BF2C-1AF37724F46E}"/>
</file>

<file path=customXml/itemProps2.xml><?xml version="1.0" encoding="utf-8"?>
<ds:datastoreItem xmlns:ds="http://schemas.openxmlformats.org/officeDocument/2006/customXml" ds:itemID="{AA77B820-C19D-44E3-BD7E-7E23F389694D}"/>
</file>

<file path=customXml/itemProps3.xml><?xml version="1.0" encoding="utf-8"?>
<ds:datastoreItem xmlns:ds="http://schemas.openxmlformats.org/officeDocument/2006/customXml" ds:itemID="{3F6246AE-1D07-471A-A5CC-44BC1179EB24}"/>
</file>

<file path=docProps/app.xml><?xml version="1.0" encoding="utf-8"?>
<Properties xmlns="http://schemas.openxmlformats.org/officeDocument/2006/extended-properties" xmlns:vt="http://schemas.openxmlformats.org/officeDocument/2006/docPropsVTypes">
  <Template>11.9.Käsikirja_FINAL</Template>
  <TotalTime>4</TotalTime>
  <Words>13061</Words>
  <Application>Microsoft Office PowerPoint</Application>
  <PresentationFormat>Laajakuva</PresentationFormat>
  <Paragraphs>1356</Paragraphs>
  <Slides>77</Slides>
  <Notes>73</Notes>
  <HiddenSlides>0</HiddenSlides>
  <MMClips>0</MMClips>
  <ScaleCrop>false</ScaleCrop>
  <HeadingPairs>
    <vt:vector size="6" baseType="variant">
      <vt:variant>
        <vt:lpstr>Käytetyt fontit</vt:lpstr>
      </vt:variant>
      <vt:variant>
        <vt:i4>11</vt:i4>
      </vt:variant>
      <vt:variant>
        <vt:lpstr>Teema</vt:lpstr>
      </vt:variant>
      <vt:variant>
        <vt:i4>1</vt:i4>
      </vt:variant>
      <vt:variant>
        <vt:lpstr>Dian otsikot</vt:lpstr>
      </vt:variant>
      <vt:variant>
        <vt:i4>77</vt:i4>
      </vt:variant>
    </vt:vector>
  </HeadingPairs>
  <TitlesOfParts>
    <vt:vector size="89" baseType="lpstr">
      <vt:lpstr>Aptos</vt:lpstr>
      <vt:lpstr>Arial</vt:lpstr>
      <vt:lpstr>Arial,Sans-Serif</vt:lpstr>
      <vt:lpstr>Calibri</vt:lpstr>
      <vt:lpstr>Calibri Light</vt:lpstr>
      <vt:lpstr>Courier New</vt:lpstr>
      <vt:lpstr>Lato</vt:lpstr>
      <vt:lpstr>Lato Black</vt:lpstr>
      <vt:lpstr>Normaali järjestelmäfontti</vt:lpstr>
      <vt:lpstr>System Font Regular</vt:lpstr>
      <vt:lpstr>Wingdings</vt:lpstr>
      <vt:lpstr>ENPA perustyyli</vt:lpstr>
      <vt:lpstr>Energiapalvelumalli alueille Käsikirja alueellisen energiapalvelun soveltuvuuden arviointiin ja hankintaan</vt:lpstr>
      <vt:lpstr>Sisältö</vt:lpstr>
      <vt:lpstr>1. ALKUSANAT  Energiapalvelumalli alueille (ENPA) -hanke</vt:lpstr>
      <vt:lpstr>Energiapalvelumalli alueille:  Käsikirja alueellisen energiapalvelun  soveltuvuuden arviointiin ja hankintaan</vt:lpstr>
      <vt:lpstr>Pilottialueet ja materiaalit</vt:lpstr>
      <vt:lpstr>ENPA-hanke lyhyesti</vt:lpstr>
      <vt:lpstr>Hankkeen  pilottialueet lyhyesti</vt:lpstr>
      <vt:lpstr>Hankkeen pilottialueet lyhyesti: jatkuu</vt:lpstr>
      <vt:lpstr>Käsitteitä</vt:lpstr>
      <vt:lpstr>2. JOHDANTO </vt:lpstr>
      <vt:lpstr>Mikä energiapalvelumalli?</vt:lpstr>
      <vt:lpstr>Miksi energiapalvelumalli alueella?</vt:lpstr>
      <vt:lpstr>Miksi energiapalvelumalli alueella? 2/2</vt:lpstr>
      <vt:lpstr>3. Energiapalvelumallille soveltuvien alueiden määrittely</vt:lpstr>
      <vt:lpstr>Alueen valinnassa huomioitavaa</vt:lpstr>
      <vt:lpstr>Alueen valinnassa huomioitavia seikkoja</vt:lpstr>
      <vt:lpstr>Alueelliselle energiapalvelulle sopivat esimerkkikorttelit</vt:lpstr>
      <vt:lpstr>Tarkastuslistat toteuttavuudelle ja kannattavuudelle</vt:lpstr>
      <vt:lpstr>4. Energiapalvelumallin toteutettavuuden selvittäminen</vt:lpstr>
      <vt:lpstr>Valmistelu ja päätöksenteko</vt:lpstr>
      <vt:lpstr>Valmistelu ja päätöksenteko 2/2</vt:lpstr>
      <vt:lpstr>Energiaselvitys – kaavasta korttelitasolle</vt:lpstr>
      <vt:lpstr>Rahoitus ja sisäinen yhteistyö hankkeessa</vt:lpstr>
      <vt:lpstr>Indikatiivisten tarjousten pyytäminen</vt:lpstr>
      <vt:lpstr>Indikatiivisten tarjousten pyytäminen 2/2</vt:lpstr>
      <vt:lpstr>Esimerkit indikatiivisten tarjousten reunaehdoista</vt:lpstr>
      <vt:lpstr>Muistilista indikatiivisten tarjousten hankintaan</vt:lpstr>
      <vt:lpstr>Huomioita</vt:lpstr>
      <vt:lpstr>Energiapalvelun pullonkaulat ja haasteet</vt:lpstr>
      <vt:lpstr>5. Tontinluovutus ja maankäytön ohjaus</vt:lpstr>
      <vt:lpstr>Tontinluovutuksen rooli korttelitason  energiapalvelumallien edistämisessä</vt:lpstr>
      <vt:lpstr>Mahdollisia tontinluovutuskilpailun kriteerejä</vt:lpstr>
      <vt:lpstr>Mahdollisia tontinluovutuskilpailun kriteerejä 2/3</vt:lpstr>
      <vt:lpstr>Mahdollisia tontinluovutuskilpailun kriteerejä 3/3</vt:lpstr>
      <vt:lpstr>Tontinluovutuskilpailun jälkeen</vt:lpstr>
      <vt:lpstr>Tontinluovutusehtojen seurannan esimerkki:  Finnoon kestävän kehityksen kriteerit ja mittarointiohje</vt:lpstr>
      <vt:lpstr>Finnoon mittarointiohje: Mittaroitavat pisteet, vaatimukset, taajuus ja yksikkö</vt:lpstr>
      <vt:lpstr>Keskeiset resurssitarpeet ja avoimet kysymykset</vt:lpstr>
      <vt:lpstr>6. Energiapalvelun hankinta </vt:lpstr>
      <vt:lpstr>Johdanto – energiapalvelun hankinta</vt:lpstr>
      <vt:lpstr>Hankintamallit</vt:lpstr>
      <vt:lpstr>Hankintamallit 2/2</vt:lpstr>
      <vt:lpstr>Hankittavan palvelun määrittely</vt:lpstr>
      <vt:lpstr>Markkinavuoropuhelu</vt:lpstr>
      <vt:lpstr>Tarjouspyynnön valmistelu</vt:lpstr>
      <vt:lpstr>Tarjouspyynnön keskeiset muuttujat ja vertailun helpottaminen</vt:lpstr>
      <vt:lpstr>Tarjousten arviointi</vt:lpstr>
      <vt:lpstr>Muistilista alue-energiahankkeen tilaajalle</vt:lpstr>
      <vt:lpstr>7. Sopimukset</vt:lpstr>
      <vt:lpstr>Johdanto – sopimukset</vt:lpstr>
      <vt:lpstr>Sopimuksen sisällön määrittäminen</vt:lpstr>
      <vt:lpstr>Energiapalvelusopimuksen sisältö – esimerkki</vt:lpstr>
      <vt:lpstr>8. Pilottiesimerkit </vt:lpstr>
      <vt:lpstr>Johdanto – pilottiesimerkit</vt:lpstr>
      <vt:lpstr>Case 1: Sakarinmäen peruskoulu – hankintaprosessi</vt:lpstr>
      <vt:lpstr>Case 1: Sakarinmäen peruskoulu – hankittava palvelu</vt:lpstr>
      <vt:lpstr>Case 1: Kokemuksia neuvottelumenettelyn käytöstä  Sakarinmäen peruskoulun energiapalveluhankinnassa</vt:lpstr>
      <vt:lpstr>Case 2: Osaamiskampus – innovaatiohankinta</vt:lpstr>
      <vt:lpstr>Case 2: Innovaatiokumppanuusmenettelyn vaiheet</vt:lpstr>
      <vt:lpstr>9. Energiajärjestelmän suunnittelu, käyttöönotto ja seuranta</vt:lpstr>
      <vt:lpstr>Johdanto – energiajärjestelmän suunnittelu  ja aluehankkeen yhteensovittaminen </vt:lpstr>
      <vt:lpstr>Hankesuunnitelma</vt:lpstr>
      <vt:lpstr>Tekninen hankesuunnitelma</vt:lpstr>
      <vt:lpstr>Toteutussuunnittelu </vt:lpstr>
      <vt:lpstr>Käyttöönotto ja seuranta </vt:lpstr>
      <vt:lpstr>10. Yhteenveto ja johtopäätökset</vt:lpstr>
      <vt:lpstr>Yhteenveto käsikirjasta </vt:lpstr>
      <vt:lpstr>Yhteenveto käsikirjasta 2/2</vt:lpstr>
      <vt:lpstr>Johtopäätökset – toimintaympäristö</vt:lpstr>
      <vt:lpstr>Johtopäätökset – teknologiat</vt:lpstr>
      <vt:lpstr>Johtopäätökset – kunnan ohjauskeinot</vt:lpstr>
      <vt:lpstr>11. Lisätiedot ja liitteet</vt:lpstr>
      <vt:lpstr>Lisätiedot</vt:lpstr>
      <vt:lpstr>Muut hankkeet ja kehitystyö</vt:lpstr>
      <vt:lpstr>Liitetiedostot</vt:lpstr>
      <vt:lpstr>Liite: Alueellisen energiapalvelun hankintaprosessi</vt:lpstr>
      <vt:lpstr>Energiapalvelumalli alueille (ENPA) -hanke </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ENPA-hanke Käsikirja</dc:title>
  <dc:subject/>
  <dc:creator>Tiina Kuoppala</dc:creator>
  <cp:keywords/>
  <dc:description/>
  <cp:lastModifiedBy>Tiina Kuoppala</cp:lastModifiedBy>
  <cp:revision>1</cp:revision>
  <cp:lastPrinted>2026-08-30T16:08:53Z</cp:lastPrinted>
  <dcterms:created xsi:type="dcterms:W3CDTF">2026-09-11T13:45:23Z</dcterms:created>
  <dcterms:modified xsi:type="dcterms:W3CDTF">2026-09-11T13:50:49Z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0x01010087B476435D846E44A4DA6947A8DCDDA7</vt:lpwstr>
  </property>
</Properties>
</file>